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4"/>
  </p:sldMasterIdLst>
  <p:notesMasterIdLst>
    <p:notesMasterId r:id="rId79"/>
  </p:notesMasterIdLst>
  <p:handoutMasterIdLst>
    <p:handoutMasterId r:id="rId80"/>
  </p:handoutMasterIdLst>
  <p:sldIdLst>
    <p:sldId id="1784" r:id="rId5"/>
    <p:sldId id="332" r:id="rId6"/>
    <p:sldId id="1752" r:id="rId7"/>
    <p:sldId id="1768" r:id="rId8"/>
    <p:sldId id="260" r:id="rId9"/>
    <p:sldId id="336" r:id="rId10"/>
    <p:sldId id="476" r:id="rId11"/>
    <p:sldId id="475" r:id="rId12"/>
    <p:sldId id="1782" r:id="rId13"/>
    <p:sldId id="414" r:id="rId14"/>
    <p:sldId id="415" r:id="rId15"/>
    <p:sldId id="1755" r:id="rId16"/>
    <p:sldId id="269" r:id="rId17"/>
    <p:sldId id="354" r:id="rId18"/>
    <p:sldId id="361" r:id="rId19"/>
    <p:sldId id="1767" r:id="rId20"/>
    <p:sldId id="355" r:id="rId21"/>
    <p:sldId id="347" r:id="rId22"/>
    <p:sldId id="357" r:id="rId23"/>
    <p:sldId id="470" r:id="rId24"/>
    <p:sldId id="366" r:id="rId25"/>
    <p:sldId id="367" r:id="rId26"/>
    <p:sldId id="427" r:id="rId27"/>
    <p:sldId id="429" r:id="rId28"/>
    <p:sldId id="1786" r:id="rId29"/>
    <p:sldId id="1787" r:id="rId30"/>
    <p:sldId id="1788" r:id="rId31"/>
    <p:sldId id="1789" r:id="rId32"/>
    <p:sldId id="1790" r:id="rId33"/>
    <p:sldId id="1783" r:id="rId34"/>
    <p:sldId id="457" r:id="rId35"/>
    <p:sldId id="1780" r:id="rId36"/>
    <p:sldId id="1795" r:id="rId37"/>
    <p:sldId id="1796" r:id="rId38"/>
    <p:sldId id="1792" r:id="rId39"/>
    <p:sldId id="1793" r:id="rId40"/>
    <p:sldId id="1794" r:id="rId41"/>
    <p:sldId id="1797" r:id="rId42"/>
    <p:sldId id="1798" r:id="rId43"/>
    <p:sldId id="1799" r:id="rId44"/>
    <p:sldId id="1800" r:id="rId45"/>
    <p:sldId id="1801" r:id="rId46"/>
    <p:sldId id="1750" r:id="rId47"/>
    <p:sldId id="1749" r:id="rId48"/>
    <p:sldId id="1748" r:id="rId49"/>
    <p:sldId id="430" r:id="rId50"/>
    <p:sldId id="1802" r:id="rId51"/>
    <p:sldId id="493" r:id="rId52"/>
    <p:sldId id="1746" r:id="rId53"/>
    <p:sldId id="445" r:id="rId54"/>
    <p:sldId id="1803" r:id="rId55"/>
    <p:sldId id="1804" r:id="rId56"/>
    <p:sldId id="1781" r:id="rId57"/>
    <p:sldId id="492" r:id="rId58"/>
    <p:sldId id="1769" r:id="rId59"/>
    <p:sldId id="1770" r:id="rId60"/>
    <p:sldId id="1773" r:id="rId61"/>
    <p:sldId id="1776" r:id="rId62"/>
    <p:sldId id="1785" r:id="rId63"/>
    <p:sldId id="491" r:id="rId64"/>
    <p:sldId id="490" r:id="rId65"/>
    <p:sldId id="374" r:id="rId66"/>
    <p:sldId id="376" r:id="rId67"/>
    <p:sldId id="489" r:id="rId68"/>
    <p:sldId id="401" r:id="rId69"/>
    <p:sldId id="406" r:id="rId70"/>
    <p:sldId id="488" r:id="rId71"/>
    <p:sldId id="474" r:id="rId72"/>
    <p:sldId id="473" r:id="rId73"/>
    <p:sldId id="316" r:id="rId74"/>
    <p:sldId id="417" r:id="rId75"/>
    <p:sldId id="456" r:id="rId76"/>
    <p:sldId id="385" r:id="rId77"/>
    <p:sldId id="306" r:id="rId78"/>
  </p:sldIdLst>
  <p:sldSz cx="12192000" cy="6858000"/>
  <p:notesSz cx="6858000" cy="2171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adu, Stephanie" initials="BS" lastIdx="15" clrIdx="0">
    <p:extLst>
      <p:ext uri="{19B8F6BF-5375-455C-9EA6-DF929625EA0E}">
        <p15:presenceInfo xmlns:p15="http://schemas.microsoft.com/office/powerpoint/2012/main" userId="S::stephanie.buadu@accenture.com::f0db8a78-089a-40e2-8a39-2d97719357ae" providerId="AD"/>
      </p:ext>
    </p:extLst>
  </p:cmAuthor>
  <p:cmAuthor id="2" name="Kylstad, Nina" initials="KN" lastIdx="5" clrIdx="1">
    <p:extLst>
      <p:ext uri="{19B8F6BF-5375-455C-9EA6-DF929625EA0E}">
        <p15:presenceInfo xmlns:p15="http://schemas.microsoft.com/office/powerpoint/2012/main" userId="S::nina.kylstad@accenture.com::6466cefc-7620-4ee4-ba1c-f4617910f2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00C0"/>
    <a:srgbClr val="460073"/>
    <a:srgbClr val="004DFF"/>
    <a:srgbClr val="00BAFF"/>
    <a:srgbClr val="00530A"/>
    <a:srgbClr val="00D700"/>
    <a:srgbClr val="FF9500"/>
    <a:srgbClr val="FFD42E"/>
    <a:srgbClr val="008EFF"/>
    <a:srgbClr val="A100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43994-89FC-4065-BA3F-91E56B0C5798}" v="6562" dt="2020-06-11T10:40:23.324"/>
    <p1510:client id="{C8EFDCCA-0813-454D-BAB2-495E1DE04F2F}" v="32" dt="2020-06-10T18:28:21.223"/>
    <p1510:client id="{E7CB54F8-DEE7-4DF9-908E-51334E49C101}" v="23" dt="2020-06-11T08:47:06.844"/>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84" y="139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20.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v>Andel bosatte som har brukt Altinn pr aldersår</c:v>
          </c:tx>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c:spPr>
          <c:invertIfNegative val="0"/>
          <c:cat>
            <c:numRef>
              <c:f>'1. Innloggingstatistikk'!$L$4:$L$115</c:f>
              <c:numCache>
                <c:formatCode>General</c:formatCode>
                <c:ptCount val="1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numCache>
            </c:numRef>
          </c:cat>
          <c:val>
            <c:numRef>
              <c:f>'1. Innloggingstatistikk'!$O$4:$O$115</c:f>
              <c:numCache>
                <c:formatCode>0.000\ %</c:formatCode>
                <c:ptCount val="112"/>
                <c:pt idx="0">
                  <c:v>3.653702113666673E-5</c:v>
                </c:pt>
                <c:pt idx="1">
                  <c:v>1.7867991280420257E-5</c:v>
                </c:pt>
                <c:pt idx="2">
                  <c:v>1.7286682339925322E-5</c:v>
                </c:pt>
                <c:pt idx="3">
                  <c:v>0</c:v>
                </c:pt>
                <c:pt idx="4">
                  <c:v>0</c:v>
                </c:pt>
                <c:pt idx="5">
                  <c:v>1.6372507285765744E-5</c:v>
                </c:pt>
                <c:pt idx="6">
                  <c:v>1.6276571502978613E-5</c:v>
                </c:pt>
                <c:pt idx="7">
                  <c:v>0</c:v>
                </c:pt>
                <c:pt idx="8">
                  <c:v>1.560963426626914E-5</c:v>
                </c:pt>
                <c:pt idx="9">
                  <c:v>0</c:v>
                </c:pt>
                <c:pt idx="10">
                  <c:v>1.4963115919259027E-5</c:v>
                </c:pt>
                <c:pt idx="11">
                  <c:v>1.517704017362534E-5</c:v>
                </c:pt>
                <c:pt idx="12">
                  <c:v>3.1101780576938033E-5</c:v>
                </c:pt>
                <c:pt idx="13">
                  <c:v>9.1594077328918666E-3</c:v>
                </c:pt>
                <c:pt idx="14">
                  <c:v>2.0309799755838472E-2</c:v>
                </c:pt>
                <c:pt idx="15">
                  <c:v>7.6170950954108183E-2</c:v>
                </c:pt>
                <c:pt idx="16">
                  <c:v>0.44761239522479046</c:v>
                </c:pt>
                <c:pt idx="17">
                  <c:v>0.87424020121567803</c:v>
                </c:pt>
                <c:pt idx="18">
                  <c:v>0.94390243902439019</c:v>
                </c:pt>
                <c:pt idx="19">
                  <c:v>0.89861405168400976</c:v>
                </c:pt>
                <c:pt idx="20">
                  <c:v>0.9141266777393724</c:v>
                </c:pt>
                <c:pt idx="21">
                  <c:v>0.92046193146605804</c:v>
                </c:pt>
                <c:pt idx="22">
                  <c:v>0.92489197599138762</c:v>
                </c:pt>
                <c:pt idx="23">
                  <c:v>0.92812196098621358</c:v>
                </c:pt>
                <c:pt idx="24">
                  <c:v>0.93281185320524718</c:v>
                </c:pt>
                <c:pt idx="25">
                  <c:v>0.93825783775390648</c:v>
                </c:pt>
                <c:pt idx="26">
                  <c:v>0.94404866058409365</c:v>
                </c:pt>
                <c:pt idx="27">
                  <c:v>0.94659540669341158</c:v>
                </c:pt>
                <c:pt idx="28">
                  <c:v>0.94980390092390299</c:v>
                </c:pt>
                <c:pt idx="29">
                  <c:v>0.95260602470153388</c:v>
                </c:pt>
                <c:pt idx="30">
                  <c:v>0.95519834067928444</c:v>
                </c:pt>
                <c:pt idx="31">
                  <c:v>0.95873571018426684</c:v>
                </c:pt>
                <c:pt idx="32">
                  <c:v>0.96049983113812898</c:v>
                </c:pt>
                <c:pt idx="33">
                  <c:v>0.96033671768038931</c:v>
                </c:pt>
                <c:pt idx="34">
                  <c:v>0.9613116561036098</c:v>
                </c:pt>
                <c:pt idx="35">
                  <c:v>0.96160918259319106</c:v>
                </c:pt>
                <c:pt idx="36">
                  <c:v>0.96166554659498205</c:v>
                </c:pt>
                <c:pt idx="37">
                  <c:v>0.96374622356495465</c:v>
                </c:pt>
                <c:pt idx="38">
                  <c:v>0.96184218028393864</c:v>
                </c:pt>
                <c:pt idx="39">
                  <c:v>0.96374346285778556</c:v>
                </c:pt>
                <c:pt idx="40">
                  <c:v>0.96384871285997797</c:v>
                </c:pt>
                <c:pt idx="41">
                  <c:v>0.96259800043156152</c:v>
                </c:pt>
                <c:pt idx="42">
                  <c:v>0.96354636128555593</c:v>
                </c:pt>
                <c:pt idx="43">
                  <c:v>0.96347499819611804</c:v>
                </c:pt>
                <c:pt idx="44">
                  <c:v>0.96322101173887342</c:v>
                </c:pt>
                <c:pt idx="45">
                  <c:v>0.96385672546261225</c:v>
                </c:pt>
                <c:pt idx="46">
                  <c:v>0.96194668755232671</c:v>
                </c:pt>
                <c:pt idx="47">
                  <c:v>0.96218613840658407</c:v>
                </c:pt>
                <c:pt idx="48">
                  <c:v>0.96245613116128015</c:v>
                </c:pt>
                <c:pt idx="49">
                  <c:v>0.95922615890527207</c:v>
                </c:pt>
                <c:pt idx="50">
                  <c:v>0.96019466746476856</c:v>
                </c:pt>
                <c:pt idx="51">
                  <c:v>0.95667912805391742</c:v>
                </c:pt>
                <c:pt idx="52">
                  <c:v>0.95573040098587547</c:v>
                </c:pt>
                <c:pt idx="53">
                  <c:v>0.95354103011785252</c:v>
                </c:pt>
                <c:pt idx="54">
                  <c:v>0.94981252603805022</c:v>
                </c:pt>
                <c:pt idx="55">
                  <c:v>0.94820626850029033</c:v>
                </c:pt>
                <c:pt idx="56">
                  <c:v>0.94446006541074101</c:v>
                </c:pt>
                <c:pt idx="57">
                  <c:v>0.93991572990979755</c:v>
                </c:pt>
                <c:pt idx="58">
                  <c:v>0.93861662531017365</c:v>
                </c:pt>
                <c:pt idx="59">
                  <c:v>0.93215538807684439</c:v>
                </c:pt>
                <c:pt idx="60">
                  <c:v>0.93021603183627066</c:v>
                </c:pt>
                <c:pt idx="61">
                  <c:v>0.92495084640099745</c:v>
                </c:pt>
                <c:pt idx="62">
                  <c:v>0.92580236972276542</c:v>
                </c:pt>
                <c:pt idx="63">
                  <c:v>0.91878255474094994</c:v>
                </c:pt>
                <c:pt idx="64">
                  <c:v>0.91351888667992043</c:v>
                </c:pt>
                <c:pt idx="65">
                  <c:v>0.90352456462278852</c:v>
                </c:pt>
                <c:pt idx="66">
                  <c:v>0.89449816487859968</c:v>
                </c:pt>
                <c:pt idx="67">
                  <c:v>0.89224720924780432</c:v>
                </c:pt>
                <c:pt idx="68">
                  <c:v>0.87947678071628488</c:v>
                </c:pt>
                <c:pt idx="69">
                  <c:v>0.86033909825541877</c:v>
                </c:pt>
                <c:pt idx="70">
                  <c:v>0.83560862455793439</c:v>
                </c:pt>
                <c:pt idx="71">
                  <c:v>0.8030032652441339</c:v>
                </c:pt>
                <c:pt idx="72">
                  <c:v>0.77770028275212066</c:v>
                </c:pt>
                <c:pt idx="73">
                  <c:v>0.7509947256407884</c:v>
                </c:pt>
                <c:pt idx="74">
                  <c:v>0.72152836579170199</c:v>
                </c:pt>
                <c:pt idx="75">
                  <c:v>0.69738794227397383</c:v>
                </c:pt>
                <c:pt idx="76">
                  <c:v>0.6628223402876765</c:v>
                </c:pt>
                <c:pt idx="77">
                  <c:v>0.62506117044244225</c:v>
                </c:pt>
                <c:pt idx="78">
                  <c:v>0.58846756075975215</c:v>
                </c:pt>
                <c:pt idx="79">
                  <c:v>0.54994552635162741</c:v>
                </c:pt>
                <c:pt idx="80">
                  <c:v>0.51608888238093498</c:v>
                </c:pt>
                <c:pt idx="81">
                  <c:v>0.48442355190821451</c:v>
                </c:pt>
                <c:pt idx="82">
                  <c:v>0.4531422271223815</c:v>
                </c:pt>
                <c:pt idx="83">
                  <c:v>0.42038092454576453</c:v>
                </c:pt>
                <c:pt idx="84">
                  <c:v>0.38880078744463281</c:v>
                </c:pt>
                <c:pt idx="85">
                  <c:v>0.35336695342628299</c:v>
                </c:pt>
                <c:pt idx="86">
                  <c:v>0.32369306418219462</c:v>
                </c:pt>
                <c:pt idx="87">
                  <c:v>0.30957518543492918</c:v>
                </c:pt>
                <c:pt idx="88">
                  <c:v>0.28258054688095058</c:v>
                </c:pt>
                <c:pt idx="89">
                  <c:v>0.25847096884045634</c:v>
                </c:pt>
                <c:pt idx="90">
                  <c:v>0.24493822033018378</c:v>
                </c:pt>
                <c:pt idx="91">
                  <c:v>0.22268242173224509</c:v>
                </c:pt>
                <c:pt idx="92">
                  <c:v>0.21535497258040612</c:v>
                </c:pt>
                <c:pt idx="93">
                  <c:v>0.20391603457399893</c:v>
                </c:pt>
                <c:pt idx="94">
                  <c:v>0.1866636425493309</c:v>
                </c:pt>
                <c:pt idx="95">
                  <c:v>0.18302540415704388</c:v>
                </c:pt>
                <c:pt idx="96">
                  <c:v>0.16348108987393251</c:v>
                </c:pt>
                <c:pt idx="97">
                  <c:v>0.16770892552586697</c:v>
                </c:pt>
                <c:pt idx="98">
                  <c:v>0.13562091503267973</c:v>
                </c:pt>
                <c:pt idx="99">
                  <c:v>0.16087962962962962</c:v>
                </c:pt>
                <c:pt idx="100">
                  <c:v>0.11597374179431072</c:v>
                </c:pt>
                <c:pt idx="101">
                  <c:v>0.12</c:v>
                </c:pt>
                <c:pt idx="102">
                  <c:v>0.11351351351351352</c:v>
                </c:pt>
                <c:pt idx="103">
                  <c:v>0.14942528735632185</c:v>
                </c:pt>
                <c:pt idx="104">
                  <c:v>6.25E-2</c:v>
                </c:pt>
                <c:pt idx="105">
                  <c:v>6.6666666666666666E-2</c:v>
                </c:pt>
                <c:pt idx="106">
                  <c:v>0</c:v>
                </c:pt>
                <c:pt idx="107">
                  <c:v>0</c:v>
                </c:pt>
                <c:pt idx="108">
                  <c:v>0</c:v>
                </c:pt>
                <c:pt idx="109">
                  <c:v>0.1111111111111111</c:v>
                </c:pt>
                <c:pt idx="110">
                  <c:v>0</c:v>
                </c:pt>
                <c:pt idx="111">
                  <c:v>0</c:v>
                </c:pt>
              </c:numCache>
            </c:numRef>
          </c:val>
          <c:extLst>
            <c:ext xmlns:c16="http://schemas.microsoft.com/office/drawing/2014/chart" uri="{C3380CC4-5D6E-409C-BE32-E72D297353CC}">
              <c16:uniqueId val="{00000000-8EA5-4F21-BD62-F954F4546C28}"/>
            </c:ext>
          </c:extLst>
        </c:ser>
        <c:dLbls>
          <c:showLegendKey val="0"/>
          <c:showVal val="0"/>
          <c:showCatName val="0"/>
          <c:showSerName val="0"/>
          <c:showPercent val="0"/>
          <c:showBubbleSize val="0"/>
        </c:dLbls>
        <c:gapWidth val="100"/>
        <c:overlap val="-24"/>
        <c:axId val="464625000"/>
        <c:axId val="464625984"/>
      </c:barChart>
      <c:catAx>
        <c:axId val="46462500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nb-NO"/>
          </a:p>
        </c:txPr>
        <c:crossAx val="464625984"/>
        <c:crosses val="autoZero"/>
        <c:auto val="1"/>
        <c:lblAlgn val="ctr"/>
        <c:lblOffset val="100"/>
        <c:noMultiLvlLbl val="0"/>
      </c:catAx>
      <c:valAx>
        <c:axId val="464625984"/>
        <c:scaling>
          <c:orientation val="minMax"/>
          <c:max val="1"/>
        </c:scaling>
        <c:delete val="0"/>
        <c:axPos val="l"/>
        <c:majorGridlines>
          <c:spPr>
            <a:ln w="9525" cap="flat" cmpd="sng" algn="ctr">
              <a:solidFill>
                <a:schemeClr val="bg1">
                  <a:lumMod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nb-NO"/>
          </a:p>
        </c:txPr>
        <c:crossAx val="464625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6.4739009186351712E-2"/>
          <c:y val="1.8557305336832895E-2"/>
          <c:w val="0.85202602003284733"/>
          <c:h val="0.74835177945414166"/>
        </c:manualLayout>
      </c:layout>
      <c:barChart>
        <c:barDir val="col"/>
        <c:grouping val="clustered"/>
        <c:varyColors val="0"/>
        <c:ser>
          <c:idx val="0"/>
          <c:order val="0"/>
          <c:spPr>
            <a:noFill/>
            <a:ln w="25400" cap="flat" cmpd="sng" algn="ctr">
              <a:solidFill>
                <a:schemeClr val="dk1">
                  <a:tint val="88500"/>
                </a:schemeClr>
              </a:solidFill>
              <a:miter lim="800000"/>
            </a:ln>
            <a:effectLst/>
          </c:spPr>
          <c:invertIfNegative val="0"/>
          <c:cat>
            <c:numRef>
              <c:f>'2. Unike brukere pr dag'!$M$2:$M$366</c:f>
              <c:numCache>
                <c:formatCode>m/d/yyyy</c:formatCode>
                <c:ptCount val="365"/>
                <c:pt idx="0">
                  <c:v>43466</c:v>
                </c:pt>
                <c:pt idx="1">
                  <c:v>43467</c:v>
                </c:pt>
                <c:pt idx="2">
                  <c:v>43468</c:v>
                </c:pt>
                <c:pt idx="3">
                  <c:v>43469</c:v>
                </c:pt>
                <c:pt idx="4">
                  <c:v>43470</c:v>
                </c:pt>
                <c:pt idx="5">
                  <c:v>43471</c:v>
                </c:pt>
                <c:pt idx="6">
                  <c:v>43472</c:v>
                </c:pt>
                <c:pt idx="7">
                  <c:v>43473</c:v>
                </c:pt>
                <c:pt idx="8">
                  <c:v>43474</c:v>
                </c:pt>
                <c:pt idx="9">
                  <c:v>43475</c:v>
                </c:pt>
                <c:pt idx="10">
                  <c:v>43476</c:v>
                </c:pt>
                <c:pt idx="11">
                  <c:v>43477</c:v>
                </c:pt>
                <c:pt idx="12">
                  <c:v>43478</c:v>
                </c:pt>
                <c:pt idx="13">
                  <c:v>43479</c:v>
                </c:pt>
                <c:pt idx="14">
                  <c:v>43480</c:v>
                </c:pt>
                <c:pt idx="15">
                  <c:v>43481</c:v>
                </c:pt>
                <c:pt idx="16">
                  <c:v>43482</c:v>
                </c:pt>
                <c:pt idx="17">
                  <c:v>43483</c:v>
                </c:pt>
                <c:pt idx="18">
                  <c:v>43484</c:v>
                </c:pt>
                <c:pt idx="19">
                  <c:v>43485</c:v>
                </c:pt>
                <c:pt idx="20">
                  <c:v>43486</c:v>
                </c:pt>
                <c:pt idx="21">
                  <c:v>43487</c:v>
                </c:pt>
                <c:pt idx="22">
                  <c:v>43488</c:v>
                </c:pt>
                <c:pt idx="23">
                  <c:v>43489</c:v>
                </c:pt>
                <c:pt idx="24">
                  <c:v>43490</c:v>
                </c:pt>
                <c:pt idx="25">
                  <c:v>43491</c:v>
                </c:pt>
                <c:pt idx="26">
                  <c:v>43492</c:v>
                </c:pt>
                <c:pt idx="27">
                  <c:v>43493</c:v>
                </c:pt>
                <c:pt idx="28">
                  <c:v>43494</c:v>
                </c:pt>
                <c:pt idx="29">
                  <c:v>43495</c:v>
                </c:pt>
                <c:pt idx="30">
                  <c:v>43496</c:v>
                </c:pt>
                <c:pt idx="31">
                  <c:v>43497</c:v>
                </c:pt>
                <c:pt idx="32">
                  <c:v>43498</c:v>
                </c:pt>
                <c:pt idx="33">
                  <c:v>43499</c:v>
                </c:pt>
                <c:pt idx="34">
                  <c:v>43500</c:v>
                </c:pt>
                <c:pt idx="35">
                  <c:v>43501</c:v>
                </c:pt>
                <c:pt idx="36">
                  <c:v>43502</c:v>
                </c:pt>
                <c:pt idx="37">
                  <c:v>43503</c:v>
                </c:pt>
                <c:pt idx="38">
                  <c:v>43504</c:v>
                </c:pt>
                <c:pt idx="39">
                  <c:v>43505</c:v>
                </c:pt>
                <c:pt idx="40">
                  <c:v>43506</c:v>
                </c:pt>
                <c:pt idx="41">
                  <c:v>43507</c:v>
                </c:pt>
                <c:pt idx="42">
                  <c:v>43508</c:v>
                </c:pt>
                <c:pt idx="43">
                  <c:v>43509</c:v>
                </c:pt>
                <c:pt idx="44">
                  <c:v>43510</c:v>
                </c:pt>
                <c:pt idx="45">
                  <c:v>43511</c:v>
                </c:pt>
                <c:pt idx="46">
                  <c:v>43512</c:v>
                </c:pt>
                <c:pt idx="47">
                  <c:v>43513</c:v>
                </c:pt>
                <c:pt idx="48">
                  <c:v>43514</c:v>
                </c:pt>
                <c:pt idx="49">
                  <c:v>43515</c:v>
                </c:pt>
                <c:pt idx="50">
                  <c:v>43516</c:v>
                </c:pt>
                <c:pt idx="51">
                  <c:v>43517</c:v>
                </c:pt>
                <c:pt idx="52">
                  <c:v>43518</c:v>
                </c:pt>
                <c:pt idx="53">
                  <c:v>43519</c:v>
                </c:pt>
                <c:pt idx="54">
                  <c:v>43520</c:v>
                </c:pt>
                <c:pt idx="55">
                  <c:v>43521</c:v>
                </c:pt>
                <c:pt idx="56">
                  <c:v>43522</c:v>
                </c:pt>
                <c:pt idx="57">
                  <c:v>43523</c:v>
                </c:pt>
                <c:pt idx="58">
                  <c:v>43524</c:v>
                </c:pt>
                <c:pt idx="59">
                  <c:v>43525</c:v>
                </c:pt>
                <c:pt idx="60">
                  <c:v>43526</c:v>
                </c:pt>
                <c:pt idx="61">
                  <c:v>43527</c:v>
                </c:pt>
                <c:pt idx="62">
                  <c:v>43528</c:v>
                </c:pt>
                <c:pt idx="63">
                  <c:v>43529</c:v>
                </c:pt>
                <c:pt idx="64">
                  <c:v>43530</c:v>
                </c:pt>
                <c:pt idx="65">
                  <c:v>43531</c:v>
                </c:pt>
                <c:pt idx="66">
                  <c:v>43532</c:v>
                </c:pt>
                <c:pt idx="67">
                  <c:v>43533</c:v>
                </c:pt>
                <c:pt idx="68">
                  <c:v>43534</c:v>
                </c:pt>
                <c:pt idx="69">
                  <c:v>43535</c:v>
                </c:pt>
                <c:pt idx="70">
                  <c:v>43536</c:v>
                </c:pt>
                <c:pt idx="71">
                  <c:v>43537</c:v>
                </c:pt>
                <c:pt idx="72">
                  <c:v>43538</c:v>
                </c:pt>
                <c:pt idx="73">
                  <c:v>43539</c:v>
                </c:pt>
                <c:pt idx="74">
                  <c:v>43540</c:v>
                </c:pt>
                <c:pt idx="75">
                  <c:v>43541</c:v>
                </c:pt>
                <c:pt idx="76">
                  <c:v>43542</c:v>
                </c:pt>
                <c:pt idx="77">
                  <c:v>43543</c:v>
                </c:pt>
                <c:pt idx="78">
                  <c:v>43544</c:v>
                </c:pt>
                <c:pt idx="79">
                  <c:v>43545</c:v>
                </c:pt>
                <c:pt idx="80">
                  <c:v>43546</c:v>
                </c:pt>
                <c:pt idx="81">
                  <c:v>43547</c:v>
                </c:pt>
                <c:pt idx="82">
                  <c:v>43548</c:v>
                </c:pt>
                <c:pt idx="83">
                  <c:v>43549</c:v>
                </c:pt>
                <c:pt idx="84">
                  <c:v>43550</c:v>
                </c:pt>
                <c:pt idx="85">
                  <c:v>43551</c:v>
                </c:pt>
                <c:pt idx="86">
                  <c:v>43552</c:v>
                </c:pt>
                <c:pt idx="87">
                  <c:v>43553</c:v>
                </c:pt>
                <c:pt idx="88">
                  <c:v>43554</c:v>
                </c:pt>
                <c:pt idx="89">
                  <c:v>43555</c:v>
                </c:pt>
                <c:pt idx="90">
                  <c:v>43556</c:v>
                </c:pt>
                <c:pt idx="91">
                  <c:v>43557</c:v>
                </c:pt>
                <c:pt idx="92">
                  <c:v>43558</c:v>
                </c:pt>
                <c:pt idx="93">
                  <c:v>43559</c:v>
                </c:pt>
                <c:pt idx="94">
                  <c:v>43560</c:v>
                </c:pt>
                <c:pt idx="95">
                  <c:v>43561</c:v>
                </c:pt>
                <c:pt idx="96">
                  <c:v>43562</c:v>
                </c:pt>
                <c:pt idx="97">
                  <c:v>43563</c:v>
                </c:pt>
                <c:pt idx="98">
                  <c:v>43564</c:v>
                </c:pt>
                <c:pt idx="99">
                  <c:v>43565</c:v>
                </c:pt>
                <c:pt idx="100">
                  <c:v>43566</c:v>
                </c:pt>
                <c:pt idx="101">
                  <c:v>43567</c:v>
                </c:pt>
                <c:pt idx="102">
                  <c:v>43568</c:v>
                </c:pt>
                <c:pt idx="103">
                  <c:v>43569</c:v>
                </c:pt>
                <c:pt idx="104">
                  <c:v>43570</c:v>
                </c:pt>
                <c:pt idx="105">
                  <c:v>43571</c:v>
                </c:pt>
                <c:pt idx="106">
                  <c:v>43572</c:v>
                </c:pt>
                <c:pt idx="107">
                  <c:v>43573</c:v>
                </c:pt>
                <c:pt idx="108">
                  <c:v>43574</c:v>
                </c:pt>
                <c:pt idx="109">
                  <c:v>43575</c:v>
                </c:pt>
                <c:pt idx="110">
                  <c:v>43576</c:v>
                </c:pt>
                <c:pt idx="111">
                  <c:v>43577</c:v>
                </c:pt>
                <c:pt idx="112">
                  <c:v>43578</c:v>
                </c:pt>
                <c:pt idx="113">
                  <c:v>43579</c:v>
                </c:pt>
                <c:pt idx="114">
                  <c:v>43580</c:v>
                </c:pt>
                <c:pt idx="115">
                  <c:v>43581</c:v>
                </c:pt>
                <c:pt idx="116">
                  <c:v>43582</c:v>
                </c:pt>
                <c:pt idx="117">
                  <c:v>43583</c:v>
                </c:pt>
                <c:pt idx="118">
                  <c:v>43584</c:v>
                </c:pt>
                <c:pt idx="119">
                  <c:v>43585</c:v>
                </c:pt>
                <c:pt idx="120">
                  <c:v>43586</c:v>
                </c:pt>
                <c:pt idx="121">
                  <c:v>43587</c:v>
                </c:pt>
                <c:pt idx="122">
                  <c:v>43588</c:v>
                </c:pt>
                <c:pt idx="123">
                  <c:v>43589</c:v>
                </c:pt>
                <c:pt idx="124">
                  <c:v>43590</c:v>
                </c:pt>
                <c:pt idx="125">
                  <c:v>43591</c:v>
                </c:pt>
                <c:pt idx="126">
                  <c:v>43592</c:v>
                </c:pt>
                <c:pt idx="127">
                  <c:v>43593</c:v>
                </c:pt>
                <c:pt idx="128">
                  <c:v>43594</c:v>
                </c:pt>
                <c:pt idx="129">
                  <c:v>43595</c:v>
                </c:pt>
                <c:pt idx="130">
                  <c:v>43596</c:v>
                </c:pt>
                <c:pt idx="131">
                  <c:v>43597</c:v>
                </c:pt>
                <c:pt idx="132">
                  <c:v>43598</c:v>
                </c:pt>
                <c:pt idx="133">
                  <c:v>43599</c:v>
                </c:pt>
                <c:pt idx="134">
                  <c:v>43600</c:v>
                </c:pt>
                <c:pt idx="135">
                  <c:v>43601</c:v>
                </c:pt>
                <c:pt idx="136">
                  <c:v>43602</c:v>
                </c:pt>
                <c:pt idx="137">
                  <c:v>43603</c:v>
                </c:pt>
                <c:pt idx="138">
                  <c:v>43604</c:v>
                </c:pt>
                <c:pt idx="139">
                  <c:v>43605</c:v>
                </c:pt>
                <c:pt idx="140">
                  <c:v>43606</c:v>
                </c:pt>
                <c:pt idx="141">
                  <c:v>43607</c:v>
                </c:pt>
                <c:pt idx="142">
                  <c:v>43608</c:v>
                </c:pt>
                <c:pt idx="143">
                  <c:v>43609</c:v>
                </c:pt>
                <c:pt idx="144">
                  <c:v>43610</c:v>
                </c:pt>
                <c:pt idx="145">
                  <c:v>43611</c:v>
                </c:pt>
                <c:pt idx="146">
                  <c:v>43612</c:v>
                </c:pt>
                <c:pt idx="147">
                  <c:v>43613</c:v>
                </c:pt>
                <c:pt idx="148">
                  <c:v>43614</c:v>
                </c:pt>
                <c:pt idx="149">
                  <c:v>43615</c:v>
                </c:pt>
                <c:pt idx="150">
                  <c:v>43616</c:v>
                </c:pt>
                <c:pt idx="151">
                  <c:v>43617</c:v>
                </c:pt>
                <c:pt idx="152">
                  <c:v>43618</c:v>
                </c:pt>
                <c:pt idx="153">
                  <c:v>43619</c:v>
                </c:pt>
                <c:pt idx="154">
                  <c:v>43620</c:v>
                </c:pt>
                <c:pt idx="155">
                  <c:v>43621</c:v>
                </c:pt>
                <c:pt idx="156">
                  <c:v>43622</c:v>
                </c:pt>
                <c:pt idx="157">
                  <c:v>43623</c:v>
                </c:pt>
                <c:pt idx="158">
                  <c:v>43624</c:v>
                </c:pt>
                <c:pt idx="159">
                  <c:v>43625</c:v>
                </c:pt>
                <c:pt idx="160">
                  <c:v>43626</c:v>
                </c:pt>
                <c:pt idx="161">
                  <c:v>43627</c:v>
                </c:pt>
                <c:pt idx="162">
                  <c:v>43628</c:v>
                </c:pt>
                <c:pt idx="163">
                  <c:v>43629</c:v>
                </c:pt>
                <c:pt idx="164">
                  <c:v>43630</c:v>
                </c:pt>
                <c:pt idx="165">
                  <c:v>43631</c:v>
                </c:pt>
                <c:pt idx="166">
                  <c:v>43632</c:v>
                </c:pt>
                <c:pt idx="167">
                  <c:v>43633</c:v>
                </c:pt>
                <c:pt idx="168">
                  <c:v>43634</c:v>
                </c:pt>
                <c:pt idx="169">
                  <c:v>43635</c:v>
                </c:pt>
                <c:pt idx="170">
                  <c:v>43636</c:v>
                </c:pt>
                <c:pt idx="171">
                  <c:v>43637</c:v>
                </c:pt>
                <c:pt idx="172">
                  <c:v>43638</c:v>
                </c:pt>
                <c:pt idx="173">
                  <c:v>43639</c:v>
                </c:pt>
                <c:pt idx="174">
                  <c:v>43640</c:v>
                </c:pt>
                <c:pt idx="175">
                  <c:v>43641</c:v>
                </c:pt>
                <c:pt idx="176">
                  <c:v>43642</c:v>
                </c:pt>
                <c:pt idx="177">
                  <c:v>43643</c:v>
                </c:pt>
                <c:pt idx="178">
                  <c:v>43644</c:v>
                </c:pt>
                <c:pt idx="179">
                  <c:v>43645</c:v>
                </c:pt>
                <c:pt idx="180">
                  <c:v>43646</c:v>
                </c:pt>
                <c:pt idx="181">
                  <c:v>43647</c:v>
                </c:pt>
                <c:pt idx="182">
                  <c:v>43648</c:v>
                </c:pt>
                <c:pt idx="183">
                  <c:v>43649</c:v>
                </c:pt>
                <c:pt idx="184">
                  <c:v>43650</c:v>
                </c:pt>
                <c:pt idx="185">
                  <c:v>43651</c:v>
                </c:pt>
                <c:pt idx="186">
                  <c:v>43652</c:v>
                </c:pt>
                <c:pt idx="187">
                  <c:v>43653</c:v>
                </c:pt>
                <c:pt idx="188">
                  <c:v>43654</c:v>
                </c:pt>
                <c:pt idx="189">
                  <c:v>43655</c:v>
                </c:pt>
                <c:pt idx="190">
                  <c:v>43656</c:v>
                </c:pt>
                <c:pt idx="191">
                  <c:v>43657</c:v>
                </c:pt>
                <c:pt idx="192">
                  <c:v>43658</c:v>
                </c:pt>
                <c:pt idx="193">
                  <c:v>43659</c:v>
                </c:pt>
                <c:pt idx="194">
                  <c:v>43660</c:v>
                </c:pt>
                <c:pt idx="195">
                  <c:v>43661</c:v>
                </c:pt>
                <c:pt idx="196">
                  <c:v>43662</c:v>
                </c:pt>
                <c:pt idx="197">
                  <c:v>43663</c:v>
                </c:pt>
                <c:pt idx="198">
                  <c:v>43664</c:v>
                </c:pt>
                <c:pt idx="199">
                  <c:v>43665</c:v>
                </c:pt>
                <c:pt idx="200">
                  <c:v>43666</c:v>
                </c:pt>
                <c:pt idx="201">
                  <c:v>43667</c:v>
                </c:pt>
                <c:pt idx="202">
                  <c:v>43668</c:v>
                </c:pt>
                <c:pt idx="203">
                  <c:v>43669</c:v>
                </c:pt>
                <c:pt idx="204">
                  <c:v>43670</c:v>
                </c:pt>
                <c:pt idx="205">
                  <c:v>43671</c:v>
                </c:pt>
                <c:pt idx="206">
                  <c:v>43672</c:v>
                </c:pt>
                <c:pt idx="207">
                  <c:v>43673</c:v>
                </c:pt>
                <c:pt idx="208">
                  <c:v>43674</c:v>
                </c:pt>
                <c:pt idx="209">
                  <c:v>43675</c:v>
                </c:pt>
                <c:pt idx="210">
                  <c:v>43676</c:v>
                </c:pt>
                <c:pt idx="211">
                  <c:v>43677</c:v>
                </c:pt>
                <c:pt idx="212">
                  <c:v>43678</c:v>
                </c:pt>
                <c:pt idx="213">
                  <c:v>43679</c:v>
                </c:pt>
                <c:pt idx="214">
                  <c:v>43680</c:v>
                </c:pt>
                <c:pt idx="215">
                  <c:v>43681</c:v>
                </c:pt>
                <c:pt idx="216">
                  <c:v>43682</c:v>
                </c:pt>
                <c:pt idx="217">
                  <c:v>43683</c:v>
                </c:pt>
                <c:pt idx="218">
                  <c:v>43684</c:v>
                </c:pt>
                <c:pt idx="219">
                  <c:v>43685</c:v>
                </c:pt>
                <c:pt idx="220">
                  <c:v>43686</c:v>
                </c:pt>
                <c:pt idx="221">
                  <c:v>43687</c:v>
                </c:pt>
                <c:pt idx="222">
                  <c:v>43688</c:v>
                </c:pt>
                <c:pt idx="223">
                  <c:v>43689</c:v>
                </c:pt>
                <c:pt idx="224">
                  <c:v>43690</c:v>
                </c:pt>
                <c:pt idx="225">
                  <c:v>43691</c:v>
                </c:pt>
                <c:pt idx="226">
                  <c:v>43692</c:v>
                </c:pt>
                <c:pt idx="227">
                  <c:v>43693</c:v>
                </c:pt>
                <c:pt idx="228">
                  <c:v>43694</c:v>
                </c:pt>
                <c:pt idx="229">
                  <c:v>43695</c:v>
                </c:pt>
                <c:pt idx="230">
                  <c:v>43696</c:v>
                </c:pt>
                <c:pt idx="231">
                  <c:v>43697</c:v>
                </c:pt>
                <c:pt idx="232">
                  <c:v>43698</c:v>
                </c:pt>
                <c:pt idx="233">
                  <c:v>43699</c:v>
                </c:pt>
                <c:pt idx="234">
                  <c:v>43700</c:v>
                </c:pt>
                <c:pt idx="235">
                  <c:v>43701</c:v>
                </c:pt>
                <c:pt idx="236">
                  <c:v>43702</c:v>
                </c:pt>
                <c:pt idx="237">
                  <c:v>43703</c:v>
                </c:pt>
                <c:pt idx="238">
                  <c:v>43704</c:v>
                </c:pt>
                <c:pt idx="239">
                  <c:v>43705</c:v>
                </c:pt>
                <c:pt idx="240">
                  <c:v>43706</c:v>
                </c:pt>
                <c:pt idx="241">
                  <c:v>43707</c:v>
                </c:pt>
                <c:pt idx="242">
                  <c:v>43708</c:v>
                </c:pt>
                <c:pt idx="243">
                  <c:v>43709</c:v>
                </c:pt>
                <c:pt idx="244">
                  <c:v>43710</c:v>
                </c:pt>
                <c:pt idx="245">
                  <c:v>43711</c:v>
                </c:pt>
                <c:pt idx="246">
                  <c:v>43712</c:v>
                </c:pt>
                <c:pt idx="247">
                  <c:v>43713</c:v>
                </c:pt>
                <c:pt idx="248">
                  <c:v>43714</c:v>
                </c:pt>
                <c:pt idx="249">
                  <c:v>43715</c:v>
                </c:pt>
                <c:pt idx="250">
                  <c:v>43716</c:v>
                </c:pt>
                <c:pt idx="251">
                  <c:v>43717</c:v>
                </c:pt>
                <c:pt idx="252">
                  <c:v>43718</c:v>
                </c:pt>
                <c:pt idx="253">
                  <c:v>43719</c:v>
                </c:pt>
                <c:pt idx="254">
                  <c:v>43720</c:v>
                </c:pt>
                <c:pt idx="255">
                  <c:v>43721</c:v>
                </c:pt>
                <c:pt idx="256">
                  <c:v>43722</c:v>
                </c:pt>
                <c:pt idx="257">
                  <c:v>43723</c:v>
                </c:pt>
                <c:pt idx="258">
                  <c:v>43724</c:v>
                </c:pt>
                <c:pt idx="259">
                  <c:v>43725</c:v>
                </c:pt>
                <c:pt idx="260">
                  <c:v>43726</c:v>
                </c:pt>
                <c:pt idx="261">
                  <c:v>43727</c:v>
                </c:pt>
                <c:pt idx="262">
                  <c:v>43728</c:v>
                </c:pt>
                <c:pt idx="263">
                  <c:v>43729</c:v>
                </c:pt>
                <c:pt idx="264">
                  <c:v>43730</c:v>
                </c:pt>
                <c:pt idx="265">
                  <c:v>43731</c:v>
                </c:pt>
                <c:pt idx="266">
                  <c:v>43732</c:v>
                </c:pt>
                <c:pt idx="267">
                  <c:v>43733</c:v>
                </c:pt>
                <c:pt idx="268">
                  <c:v>43734</c:v>
                </c:pt>
                <c:pt idx="269">
                  <c:v>43735</c:v>
                </c:pt>
                <c:pt idx="270">
                  <c:v>43736</c:v>
                </c:pt>
                <c:pt idx="271">
                  <c:v>43737</c:v>
                </c:pt>
                <c:pt idx="272">
                  <c:v>43738</c:v>
                </c:pt>
                <c:pt idx="273">
                  <c:v>43739</c:v>
                </c:pt>
                <c:pt idx="274">
                  <c:v>43740</c:v>
                </c:pt>
                <c:pt idx="275">
                  <c:v>43741</c:v>
                </c:pt>
                <c:pt idx="276">
                  <c:v>43742</c:v>
                </c:pt>
                <c:pt idx="277">
                  <c:v>43743</c:v>
                </c:pt>
                <c:pt idx="278">
                  <c:v>43744</c:v>
                </c:pt>
                <c:pt idx="279">
                  <c:v>43745</c:v>
                </c:pt>
                <c:pt idx="280">
                  <c:v>43746</c:v>
                </c:pt>
                <c:pt idx="281">
                  <c:v>43747</c:v>
                </c:pt>
                <c:pt idx="282">
                  <c:v>43748</c:v>
                </c:pt>
                <c:pt idx="283">
                  <c:v>43749</c:v>
                </c:pt>
                <c:pt idx="284">
                  <c:v>43750</c:v>
                </c:pt>
                <c:pt idx="285">
                  <c:v>43751</c:v>
                </c:pt>
                <c:pt idx="286">
                  <c:v>43752</c:v>
                </c:pt>
                <c:pt idx="287">
                  <c:v>43753</c:v>
                </c:pt>
                <c:pt idx="288">
                  <c:v>43754</c:v>
                </c:pt>
                <c:pt idx="289">
                  <c:v>43755</c:v>
                </c:pt>
                <c:pt idx="290">
                  <c:v>43756</c:v>
                </c:pt>
                <c:pt idx="291">
                  <c:v>43757</c:v>
                </c:pt>
                <c:pt idx="292">
                  <c:v>43758</c:v>
                </c:pt>
                <c:pt idx="293">
                  <c:v>43759</c:v>
                </c:pt>
                <c:pt idx="294">
                  <c:v>43760</c:v>
                </c:pt>
                <c:pt idx="295">
                  <c:v>43761</c:v>
                </c:pt>
                <c:pt idx="296">
                  <c:v>43762</c:v>
                </c:pt>
                <c:pt idx="297">
                  <c:v>43763</c:v>
                </c:pt>
                <c:pt idx="298">
                  <c:v>43764</c:v>
                </c:pt>
                <c:pt idx="299">
                  <c:v>43765</c:v>
                </c:pt>
                <c:pt idx="300">
                  <c:v>43766</c:v>
                </c:pt>
                <c:pt idx="301">
                  <c:v>43767</c:v>
                </c:pt>
                <c:pt idx="302">
                  <c:v>43768</c:v>
                </c:pt>
                <c:pt idx="303">
                  <c:v>43769</c:v>
                </c:pt>
                <c:pt idx="304">
                  <c:v>43770</c:v>
                </c:pt>
                <c:pt idx="305">
                  <c:v>43771</c:v>
                </c:pt>
                <c:pt idx="306">
                  <c:v>43772</c:v>
                </c:pt>
                <c:pt idx="307">
                  <c:v>43773</c:v>
                </c:pt>
                <c:pt idx="308">
                  <c:v>43774</c:v>
                </c:pt>
                <c:pt idx="309">
                  <c:v>43775</c:v>
                </c:pt>
                <c:pt idx="310">
                  <c:v>43776</c:v>
                </c:pt>
                <c:pt idx="311">
                  <c:v>43777</c:v>
                </c:pt>
                <c:pt idx="312">
                  <c:v>43778</c:v>
                </c:pt>
                <c:pt idx="313">
                  <c:v>43779</c:v>
                </c:pt>
                <c:pt idx="314">
                  <c:v>43780</c:v>
                </c:pt>
                <c:pt idx="315">
                  <c:v>43781</c:v>
                </c:pt>
                <c:pt idx="316">
                  <c:v>43782</c:v>
                </c:pt>
                <c:pt idx="317">
                  <c:v>43783</c:v>
                </c:pt>
                <c:pt idx="318">
                  <c:v>43784</c:v>
                </c:pt>
                <c:pt idx="319">
                  <c:v>43785</c:v>
                </c:pt>
                <c:pt idx="320">
                  <c:v>43786</c:v>
                </c:pt>
                <c:pt idx="321">
                  <c:v>43787</c:v>
                </c:pt>
                <c:pt idx="322">
                  <c:v>43788</c:v>
                </c:pt>
                <c:pt idx="323">
                  <c:v>43789</c:v>
                </c:pt>
                <c:pt idx="324">
                  <c:v>43790</c:v>
                </c:pt>
                <c:pt idx="325">
                  <c:v>43791</c:v>
                </c:pt>
                <c:pt idx="326">
                  <c:v>43792</c:v>
                </c:pt>
                <c:pt idx="327">
                  <c:v>43793</c:v>
                </c:pt>
                <c:pt idx="328">
                  <c:v>43794</c:v>
                </c:pt>
                <c:pt idx="329">
                  <c:v>43795</c:v>
                </c:pt>
                <c:pt idx="330">
                  <c:v>43796</c:v>
                </c:pt>
                <c:pt idx="331">
                  <c:v>43797</c:v>
                </c:pt>
                <c:pt idx="332">
                  <c:v>43798</c:v>
                </c:pt>
                <c:pt idx="333">
                  <c:v>43799</c:v>
                </c:pt>
                <c:pt idx="334">
                  <c:v>43800</c:v>
                </c:pt>
                <c:pt idx="335">
                  <c:v>43801</c:v>
                </c:pt>
                <c:pt idx="336">
                  <c:v>43802</c:v>
                </c:pt>
                <c:pt idx="337">
                  <c:v>43803</c:v>
                </c:pt>
                <c:pt idx="338">
                  <c:v>43804</c:v>
                </c:pt>
                <c:pt idx="339">
                  <c:v>43805</c:v>
                </c:pt>
                <c:pt idx="340">
                  <c:v>43806</c:v>
                </c:pt>
                <c:pt idx="341">
                  <c:v>43807</c:v>
                </c:pt>
                <c:pt idx="342">
                  <c:v>43808</c:v>
                </c:pt>
                <c:pt idx="343">
                  <c:v>43809</c:v>
                </c:pt>
                <c:pt idx="344">
                  <c:v>43810</c:v>
                </c:pt>
                <c:pt idx="345">
                  <c:v>43811</c:v>
                </c:pt>
                <c:pt idx="346">
                  <c:v>43812</c:v>
                </c:pt>
                <c:pt idx="347">
                  <c:v>43813</c:v>
                </c:pt>
                <c:pt idx="348">
                  <c:v>43814</c:v>
                </c:pt>
                <c:pt idx="349">
                  <c:v>43815</c:v>
                </c:pt>
                <c:pt idx="350">
                  <c:v>43816</c:v>
                </c:pt>
                <c:pt idx="351">
                  <c:v>43817</c:v>
                </c:pt>
                <c:pt idx="352">
                  <c:v>43818</c:v>
                </c:pt>
                <c:pt idx="353">
                  <c:v>43819</c:v>
                </c:pt>
                <c:pt idx="354">
                  <c:v>43820</c:v>
                </c:pt>
                <c:pt idx="355">
                  <c:v>43821</c:v>
                </c:pt>
                <c:pt idx="356">
                  <c:v>43822</c:v>
                </c:pt>
                <c:pt idx="357">
                  <c:v>43823</c:v>
                </c:pt>
                <c:pt idx="358">
                  <c:v>43824</c:v>
                </c:pt>
                <c:pt idx="359">
                  <c:v>43825</c:v>
                </c:pt>
                <c:pt idx="360">
                  <c:v>43826</c:v>
                </c:pt>
                <c:pt idx="361">
                  <c:v>43827</c:v>
                </c:pt>
                <c:pt idx="362">
                  <c:v>43828</c:v>
                </c:pt>
                <c:pt idx="363">
                  <c:v>43829</c:v>
                </c:pt>
                <c:pt idx="364">
                  <c:v>43830</c:v>
                </c:pt>
              </c:numCache>
            </c:numRef>
          </c:cat>
          <c:val>
            <c:numRef>
              <c:f>'2. Unike brukere pr dag'!$N$2:$N$366</c:f>
              <c:numCache>
                <c:formatCode>General</c:formatCode>
                <c:ptCount val="365"/>
                <c:pt idx="0">
                  <c:v>28618</c:v>
                </c:pt>
                <c:pt idx="1">
                  <c:v>98298</c:v>
                </c:pt>
                <c:pt idx="2">
                  <c:v>103108</c:v>
                </c:pt>
                <c:pt idx="3">
                  <c:v>95112</c:v>
                </c:pt>
                <c:pt idx="4">
                  <c:v>29245</c:v>
                </c:pt>
                <c:pt idx="5">
                  <c:v>38982</c:v>
                </c:pt>
                <c:pt idx="6">
                  <c:v>171808</c:v>
                </c:pt>
                <c:pt idx="7">
                  <c:v>157500</c:v>
                </c:pt>
                <c:pt idx="8">
                  <c:v>182346</c:v>
                </c:pt>
                <c:pt idx="9">
                  <c:v>151738</c:v>
                </c:pt>
                <c:pt idx="10">
                  <c:v>99227</c:v>
                </c:pt>
                <c:pt idx="11">
                  <c:v>33165</c:v>
                </c:pt>
                <c:pt idx="12">
                  <c:v>42508</c:v>
                </c:pt>
                <c:pt idx="13">
                  <c:v>121296</c:v>
                </c:pt>
                <c:pt idx="14">
                  <c:v>111065</c:v>
                </c:pt>
                <c:pt idx="15">
                  <c:v>126793</c:v>
                </c:pt>
                <c:pt idx="16">
                  <c:v>102097</c:v>
                </c:pt>
                <c:pt idx="17">
                  <c:v>94621</c:v>
                </c:pt>
                <c:pt idx="18">
                  <c:v>28507</c:v>
                </c:pt>
                <c:pt idx="19">
                  <c:v>38059</c:v>
                </c:pt>
                <c:pt idx="20">
                  <c:v>116897</c:v>
                </c:pt>
                <c:pt idx="21">
                  <c:v>127057</c:v>
                </c:pt>
                <c:pt idx="22">
                  <c:v>100985</c:v>
                </c:pt>
                <c:pt idx="23">
                  <c:v>103987</c:v>
                </c:pt>
                <c:pt idx="24">
                  <c:v>81284</c:v>
                </c:pt>
                <c:pt idx="25">
                  <c:v>26968</c:v>
                </c:pt>
                <c:pt idx="26">
                  <c:v>34465</c:v>
                </c:pt>
                <c:pt idx="27">
                  <c:v>109190</c:v>
                </c:pt>
                <c:pt idx="28">
                  <c:v>106427</c:v>
                </c:pt>
                <c:pt idx="29">
                  <c:v>105752</c:v>
                </c:pt>
                <c:pt idx="30">
                  <c:v>110815</c:v>
                </c:pt>
                <c:pt idx="31">
                  <c:v>136221</c:v>
                </c:pt>
                <c:pt idx="32">
                  <c:v>29346</c:v>
                </c:pt>
                <c:pt idx="33">
                  <c:v>35648</c:v>
                </c:pt>
                <c:pt idx="34">
                  <c:v>117904</c:v>
                </c:pt>
                <c:pt idx="35">
                  <c:v>108847</c:v>
                </c:pt>
                <c:pt idx="36">
                  <c:v>97687</c:v>
                </c:pt>
                <c:pt idx="37">
                  <c:v>102774</c:v>
                </c:pt>
                <c:pt idx="38">
                  <c:v>92052</c:v>
                </c:pt>
                <c:pt idx="39">
                  <c:v>27133</c:v>
                </c:pt>
                <c:pt idx="40">
                  <c:v>43101</c:v>
                </c:pt>
                <c:pt idx="41">
                  <c:v>112844</c:v>
                </c:pt>
                <c:pt idx="42">
                  <c:v>97040</c:v>
                </c:pt>
                <c:pt idx="43">
                  <c:v>89590</c:v>
                </c:pt>
                <c:pt idx="44">
                  <c:v>91713</c:v>
                </c:pt>
                <c:pt idx="45">
                  <c:v>109913</c:v>
                </c:pt>
                <c:pt idx="46">
                  <c:v>28785</c:v>
                </c:pt>
                <c:pt idx="47">
                  <c:v>35058</c:v>
                </c:pt>
                <c:pt idx="48">
                  <c:v>106691</c:v>
                </c:pt>
                <c:pt idx="49">
                  <c:v>100174</c:v>
                </c:pt>
                <c:pt idx="50">
                  <c:v>102979</c:v>
                </c:pt>
                <c:pt idx="51">
                  <c:v>89475</c:v>
                </c:pt>
                <c:pt idx="52">
                  <c:v>85226</c:v>
                </c:pt>
                <c:pt idx="53">
                  <c:v>23488</c:v>
                </c:pt>
                <c:pt idx="54">
                  <c:v>32100</c:v>
                </c:pt>
                <c:pt idx="55">
                  <c:v>117480</c:v>
                </c:pt>
                <c:pt idx="56">
                  <c:v>107254</c:v>
                </c:pt>
                <c:pt idx="57">
                  <c:v>101353</c:v>
                </c:pt>
                <c:pt idx="58">
                  <c:v>108147</c:v>
                </c:pt>
                <c:pt idx="59">
                  <c:v>90125</c:v>
                </c:pt>
                <c:pt idx="60">
                  <c:v>30295</c:v>
                </c:pt>
                <c:pt idx="61">
                  <c:v>39308</c:v>
                </c:pt>
                <c:pt idx="62">
                  <c:v>116216</c:v>
                </c:pt>
                <c:pt idx="63">
                  <c:v>110813</c:v>
                </c:pt>
                <c:pt idx="64">
                  <c:v>93132</c:v>
                </c:pt>
                <c:pt idx="65">
                  <c:v>97376</c:v>
                </c:pt>
                <c:pt idx="66">
                  <c:v>92613</c:v>
                </c:pt>
                <c:pt idx="67">
                  <c:v>25872</c:v>
                </c:pt>
                <c:pt idx="68">
                  <c:v>34170</c:v>
                </c:pt>
                <c:pt idx="69">
                  <c:v>106625</c:v>
                </c:pt>
                <c:pt idx="70">
                  <c:v>101874</c:v>
                </c:pt>
                <c:pt idx="71">
                  <c:v>90254</c:v>
                </c:pt>
                <c:pt idx="72">
                  <c:v>101329</c:v>
                </c:pt>
                <c:pt idx="73">
                  <c:v>83404</c:v>
                </c:pt>
                <c:pt idx="74">
                  <c:v>23691</c:v>
                </c:pt>
                <c:pt idx="75">
                  <c:v>33064</c:v>
                </c:pt>
                <c:pt idx="76">
                  <c:v>115596</c:v>
                </c:pt>
                <c:pt idx="77">
                  <c:v>102053</c:v>
                </c:pt>
                <c:pt idx="78">
                  <c:v>100885</c:v>
                </c:pt>
                <c:pt idx="79">
                  <c:v>91494</c:v>
                </c:pt>
                <c:pt idx="80">
                  <c:v>74003</c:v>
                </c:pt>
                <c:pt idx="81">
                  <c:v>23108</c:v>
                </c:pt>
                <c:pt idx="82">
                  <c:v>31436</c:v>
                </c:pt>
                <c:pt idx="83">
                  <c:v>100705</c:v>
                </c:pt>
                <c:pt idx="84">
                  <c:v>100557</c:v>
                </c:pt>
                <c:pt idx="85">
                  <c:v>107033</c:v>
                </c:pt>
                <c:pt idx="86">
                  <c:v>102698</c:v>
                </c:pt>
                <c:pt idx="87">
                  <c:v>88674</c:v>
                </c:pt>
                <c:pt idx="88">
                  <c:v>30097</c:v>
                </c:pt>
                <c:pt idx="89">
                  <c:v>44025</c:v>
                </c:pt>
                <c:pt idx="90">
                  <c:v>135180</c:v>
                </c:pt>
                <c:pt idx="91">
                  <c:v>143165</c:v>
                </c:pt>
                <c:pt idx="92">
                  <c:v>300608</c:v>
                </c:pt>
                <c:pt idx="93">
                  <c:v>2412970</c:v>
                </c:pt>
                <c:pt idx="94">
                  <c:v>562808</c:v>
                </c:pt>
                <c:pt idx="95">
                  <c:v>168041</c:v>
                </c:pt>
                <c:pt idx="96">
                  <c:v>175444</c:v>
                </c:pt>
                <c:pt idx="97">
                  <c:v>244215</c:v>
                </c:pt>
                <c:pt idx="98">
                  <c:v>218865</c:v>
                </c:pt>
                <c:pt idx="99">
                  <c:v>202969</c:v>
                </c:pt>
                <c:pt idx="100">
                  <c:v>240946</c:v>
                </c:pt>
                <c:pt idx="101">
                  <c:v>160949</c:v>
                </c:pt>
                <c:pt idx="102">
                  <c:v>59728</c:v>
                </c:pt>
                <c:pt idx="103">
                  <c:v>69597</c:v>
                </c:pt>
                <c:pt idx="104">
                  <c:v>122570</c:v>
                </c:pt>
                <c:pt idx="105">
                  <c:v>104505</c:v>
                </c:pt>
                <c:pt idx="106">
                  <c:v>87218</c:v>
                </c:pt>
                <c:pt idx="107">
                  <c:v>46736</c:v>
                </c:pt>
                <c:pt idx="108">
                  <c:v>43176</c:v>
                </c:pt>
                <c:pt idx="109">
                  <c:v>33931</c:v>
                </c:pt>
                <c:pt idx="110">
                  <c:v>57902</c:v>
                </c:pt>
                <c:pt idx="111">
                  <c:v>96823</c:v>
                </c:pt>
                <c:pt idx="112">
                  <c:v>219020</c:v>
                </c:pt>
                <c:pt idx="113">
                  <c:v>199026</c:v>
                </c:pt>
                <c:pt idx="114">
                  <c:v>180151</c:v>
                </c:pt>
                <c:pt idx="115">
                  <c:v>141782</c:v>
                </c:pt>
                <c:pt idx="116">
                  <c:v>88603</c:v>
                </c:pt>
                <c:pt idx="117">
                  <c:v>215802</c:v>
                </c:pt>
                <c:pt idx="118">
                  <c:v>360400</c:v>
                </c:pt>
                <c:pt idx="119">
                  <c:v>496603</c:v>
                </c:pt>
                <c:pt idx="120">
                  <c:v>79860</c:v>
                </c:pt>
                <c:pt idx="121">
                  <c:v>120370</c:v>
                </c:pt>
                <c:pt idx="122">
                  <c:v>101960</c:v>
                </c:pt>
                <c:pt idx="123">
                  <c:v>33153</c:v>
                </c:pt>
                <c:pt idx="124">
                  <c:v>45116</c:v>
                </c:pt>
                <c:pt idx="125">
                  <c:v>120348</c:v>
                </c:pt>
                <c:pt idx="126">
                  <c:v>113519</c:v>
                </c:pt>
                <c:pt idx="127">
                  <c:v>118920</c:v>
                </c:pt>
                <c:pt idx="128">
                  <c:v>108953</c:v>
                </c:pt>
                <c:pt idx="129">
                  <c:v>89871</c:v>
                </c:pt>
                <c:pt idx="130">
                  <c:v>29692</c:v>
                </c:pt>
                <c:pt idx="131">
                  <c:v>40011</c:v>
                </c:pt>
                <c:pt idx="132">
                  <c:v>114473</c:v>
                </c:pt>
                <c:pt idx="133">
                  <c:v>113798</c:v>
                </c:pt>
                <c:pt idx="134">
                  <c:v>103793</c:v>
                </c:pt>
                <c:pt idx="135">
                  <c:v>81651</c:v>
                </c:pt>
                <c:pt idx="136">
                  <c:v>16635</c:v>
                </c:pt>
                <c:pt idx="137">
                  <c:v>26216</c:v>
                </c:pt>
                <c:pt idx="138">
                  <c:v>39986</c:v>
                </c:pt>
                <c:pt idx="139">
                  <c:v>111813</c:v>
                </c:pt>
                <c:pt idx="140">
                  <c:v>109974</c:v>
                </c:pt>
                <c:pt idx="141">
                  <c:v>109076</c:v>
                </c:pt>
                <c:pt idx="142">
                  <c:v>108709</c:v>
                </c:pt>
                <c:pt idx="143">
                  <c:v>88763</c:v>
                </c:pt>
                <c:pt idx="144">
                  <c:v>30910</c:v>
                </c:pt>
                <c:pt idx="145">
                  <c:v>50199</c:v>
                </c:pt>
                <c:pt idx="146">
                  <c:v>147022</c:v>
                </c:pt>
                <c:pt idx="147">
                  <c:v>134406</c:v>
                </c:pt>
                <c:pt idx="148">
                  <c:v>127358</c:v>
                </c:pt>
                <c:pt idx="149">
                  <c:v>90461</c:v>
                </c:pt>
                <c:pt idx="150">
                  <c:v>130145</c:v>
                </c:pt>
                <c:pt idx="151">
                  <c:v>31744</c:v>
                </c:pt>
                <c:pt idx="152">
                  <c:v>38511</c:v>
                </c:pt>
                <c:pt idx="153">
                  <c:v>114523</c:v>
                </c:pt>
                <c:pt idx="154">
                  <c:v>113240</c:v>
                </c:pt>
                <c:pt idx="155">
                  <c:v>111857</c:v>
                </c:pt>
                <c:pt idx="156">
                  <c:v>101415</c:v>
                </c:pt>
                <c:pt idx="157">
                  <c:v>116565</c:v>
                </c:pt>
                <c:pt idx="158">
                  <c:v>29601</c:v>
                </c:pt>
                <c:pt idx="159">
                  <c:v>38190</c:v>
                </c:pt>
                <c:pt idx="160">
                  <c:v>52503</c:v>
                </c:pt>
                <c:pt idx="161">
                  <c:v>123151</c:v>
                </c:pt>
                <c:pt idx="162">
                  <c:v>111416</c:v>
                </c:pt>
                <c:pt idx="163">
                  <c:v>106178</c:v>
                </c:pt>
                <c:pt idx="164">
                  <c:v>85520</c:v>
                </c:pt>
                <c:pt idx="165">
                  <c:v>24858</c:v>
                </c:pt>
                <c:pt idx="166">
                  <c:v>40284</c:v>
                </c:pt>
                <c:pt idx="167">
                  <c:v>114062</c:v>
                </c:pt>
                <c:pt idx="168">
                  <c:v>124219</c:v>
                </c:pt>
                <c:pt idx="169">
                  <c:v>150703</c:v>
                </c:pt>
                <c:pt idx="170">
                  <c:v>1018808</c:v>
                </c:pt>
                <c:pt idx="171">
                  <c:v>207417</c:v>
                </c:pt>
                <c:pt idx="172">
                  <c:v>65152</c:v>
                </c:pt>
                <c:pt idx="173">
                  <c:v>66110</c:v>
                </c:pt>
                <c:pt idx="174">
                  <c:v>151237</c:v>
                </c:pt>
                <c:pt idx="175">
                  <c:v>137505</c:v>
                </c:pt>
                <c:pt idx="176">
                  <c:v>120216</c:v>
                </c:pt>
                <c:pt idx="177">
                  <c:v>207055</c:v>
                </c:pt>
                <c:pt idx="178">
                  <c:v>161010</c:v>
                </c:pt>
                <c:pt idx="179">
                  <c:v>48180</c:v>
                </c:pt>
                <c:pt idx="180">
                  <c:v>65872</c:v>
                </c:pt>
                <c:pt idx="181">
                  <c:v>128106</c:v>
                </c:pt>
                <c:pt idx="182">
                  <c:v>223957</c:v>
                </c:pt>
                <c:pt idx="183">
                  <c:v>121265</c:v>
                </c:pt>
                <c:pt idx="184">
                  <c:v>109458</c:v>
                </c:pt>
                <c:pt idx="185">
                  <c:v>86228</c:v>
                </c:pt>
                <c:pt idx="186">
                  <c:v>33899</c:v>
                </c:pt>
                <c:pt idx="187">
                  <c:v>38652</c:v>
                </c:pt>
                <c:pt idx="188">
                  <c:v>90688</c:v>
                </c:pt>
                <c:pt idx="189">
                  <c:v>125537</c:v>
                </c:pt>
                <c:pt idx="190">
                  <c:v>91841</c:v>
                </c:pt>
                <c:pt idx="191">
                  <c:v>79223</c:v>
                </c:pt>
                <c:pt idx="192">
                  <c:v>64322</c:v>
                </c:pt>
                <c:pt idx="193">
                  <c:v>23204</c:v>
                </c:pt>
                <c:pt idx="194">
                  <c:v>29329</c:v>
                </c:pt>
                <c:pt idx="195">
                  <c:v>71425</c:v>
                </c:pt>
                <c:pt idx="196">
                  <c:v>60352</c:v>
                </c:pt>
                <c:pt idx="197">
                  <c:v>57848</c:v>
                </c:pt>
                <c:pt idx="198">
                  <c:v>56071</c:v>
                </c:pt>
                <c:pt idx="199">
                  <c:v>47835</c:v>
                </c:pt>
                <c:pt idx="200">
                  <c:v>19416</c:v>
                </c:pt>
                <c:pt idx="201">
                  <c:v>26326</c:v>
                </c:pt>
                <c:pt idx="202">
                  <c:v>60172</c:v>
                </c:pt>
                <c:pt idx="203">
                  <c:v>64742</c:v>
                </c:pt>
                <c:pt idx="204">
                  <c:v>48961</c:v>
                </c:pt>
                <c:pt idx="205">
                  <c:v>45795</c:v>
                </c:pt>
                <c:pt idx="206">
                  <c:v>37326</c:v>
                </c:pt>
                <c:pt idx="207">
                  <c:v>14870</c:v>
                </c:pt>
                <c:pt idx="208">
                  <c:v>20195</c:v>
                </c:pt>
                <c:pt idx="209">
                  <c:v>70310</c:v>
                </c:pt>
                <c:pt idx="210">
                  <c:v>68414</c:v>
                </c:pt>
                <c:pt idx="211">
                  <c:v>70230</c:v>
                </c:pt>
                <c:pt idx="212">
                  <c:v>63788</c:v>
                </c:pt>
                <c:pt idx="213">
                  <c:v>55384</c:v>
                </c:pt>
                <c:pt idx="214">
                  <c:v>18437</c:v>
                </c:pt>
                <c:pt idx="215">
                  <c:v>27371</c:v>
                </c:pt>
                <c:pt idx="216">
                  <c:v>88945</c:v>
                </c:pt>
                <c:pt idx="217">
                  <c:v>81889</c:v>
                </c:pt>
                <c:pt idx="218">
                  <c:v>80086</c:v>
                </c:pt>
                <c:pt idx="219">
                  <c:v>90672</c:v>
                </c:pt>
                <c:pt idx="220">
                  <c:v>66854</c:v>
                </c:pt>
                <c:pt idx="221">
                  <c:v>23591</c:v>
                </c:pt>
                <c:pt idx="222">
                  <c:v>32541</c:v>
                </c:pt>
                <c:pt idx="223">
                  <c:v>98120</c:v>
                </c:pt>
                <c:pt idx="224">
                  <c:v>96816</c:v>
                </c:pt>
                <c:pt idx="225">
                  <c:v>93001</c:v>
                </c:pt>
                <c:pt idx="226">
                  <c:v>368155</c:v>
                </c:pt>
                <c:pt idx="227">
                  <c:v>97586</c:v>
                </c:pt>
                <c:pt idx="228">
                  <c:v>36619</c:v>
                </c:pt>
                <c:pt idx="229">
                  <c:v>45053</c:v>
                </c:pt>
                <c:pt idx="230">
                  <c:v>150738</c:v>
                </c:pt>
                <c:pt idx="231">
                  <c:v>129336</c:v>
                </c:pt>
                <c:pt idx="232">
                  <c:v>95710</c:v>
                </c:pt>
                <c:pt idx="233">
                  <c:v>109739</c:v>
                </c:pt>
                <c:pt idx="234">
                  <c:v>72684</c:v>
                </c:pt>
                <c:pt idx="235">
                  <c:v>21787</c:v>
                </c:pt>
                <c:pt idx="236">
                  <c:v>30988</c:v>
                </c:pt>
                <c:pt idx="237">
                  <c:v>102855</c:v>
                </c:pt>
                <c:pt idx="238">
                  <c:v>96036</c:v>
                </c:pt>
                <c:pt idx="239">
                  <c:v>95146</c:v>
                </c:pt>
                <c:pt idx="240">
                  <c:v>91243</c:v>
                </c:pt>
                <c:pt idx="241">
                  <c:v>77533</c:v>
                </c:pt>
                <c:pt idx="242">
                  <c:v>25115</c:v>
                </c:pt>
                <c:pt idx="243">
                  <c:v>38753</c:v>
                </c:pt>
                <c:pt idx="244">
                  <c:v>105279</c:v>
                </c:pt>
                <c:pt idx="245">
                  <c:v>100969</c:v>
                </c:pt>
                <c:pt idx="246">
                  <c:v>92033</c:v>
                </c:pt>
                <c:pt idx="247">
                  <c:v>107600</c:v>
                </c:pt>
                <c:pt idx="248">
                  <c:v>72052</c:v>
                </c:pt>
                <c:pt idx="249">
                  <c:v>22674</c:v>
                </c:pt>
                <c:pt idx="250">
                  <c:v>29447</c:v>
                </c:pt>
                <c:pt idx="251">
                  <c:v>90495</c:v>
                </c:pt>
                <c:pt idx="252">
                  <c:v>103527</c:v>
                </c:pt>
                <c:pt idx="253">
                  <c:v>94200</c:v>
                </c:pt>
                <c:pt idx="254">
                  <c:v>86744</c:v>
                </c:pt>
                <c:pt idx="255">
                  <c:v>89600</c:v>
                </c:pt>
                <c:pt idx="256">
                  <c:v>23635</c:v>
                </c:pt>
                <c:pt idx="257">
                  <c:v>32509</c:v>
                </c:pt>
                <c:pt idx="258">
                  <c:v>92874</c:v>
                </c:pt>
                <c:pt idx="259">
                  <c:v>96108</c:v>
                </c:pt>
                <c:pt idx="260">
                  <c:v>82658</c:v>
                </c:pt>
                <c:pt idx="261">
                  <c:v>98508</c:v>
                </c:pt>
                <c:pt idx="262">
                  <c:v>143317</c:v>
                </c:pt>
                <c:pt idx="263">
                  <c:v>38463</c:v>
                </c:pt>
                <c:pt idx="264">
                  <c:v>37811</c:v>
                </c:pt>
                <c:pt idx="265">
                  <c:v>110735</c:v>
                </c:pt>
                <c:pt idx="266">
                  <c:v>93451</c:v>
                </c:pt>
                <c:pt idx="267">
                  <c:v>85708</c:v>
                </c:pt>
                <c:pt idx="268">
                  <c:v>87002</c:v>
                </c:pt>
                <c:pt idx="269">
                  <c:v>69362</c:v>
                </c:pt>
                <c:pt idx="270">
                  <c:v>20924</c:v>
                </c:pt>
                <c:pt idx="271">
                  <c:v>27361</c:v>
                </c:pt>
                <c:pt idx="272">
                  <c:v>100578</c:v>
                </c:pt>
                <c:pt idx="273">
                  <c:v>117022</c:v>
                </c:pt>
                <c:pt idx="274">
                  <c:v>100251</c:v>
                </c:pt>
                <c:pt idx="275">
                  <c:v>95496</c:v>
                </c:pt>
                <c:pt idx="276">
                  <c:v>72872</c:v>
                </c:pt>
                <c:pt idx="277">
                  <c:v>23522</c:v>
                </c:pt>
                <c:pt idx="278">
                  <c:v>33820</c:v>
                </c:pt>
                <c:pt idx="279">
                  <c:v>100756</c:v>
                </c:pt>
                <c:pt idx="280">
                  <c:v>95964</c:v>
                </c:pt>
                <c:pt idx="281">
                  <c:v>116428</c:v>
                </c:pt>
                <c:pt idx="282">
                  <c:v>110088</c:v>
                </c:pt>
                <c:pt idx="283">
                  <c:v>72331</c:v>
                </c:pt>
                <c:pt idx="284">
                  <c:v>22350</c:v>
                </c:pt>
                <c:pt idx="285">
                  <c:v>32602</c:v>
                </c:pt>
                <c:pt idx="286">
                  <c:v>100771</c:v>
                </c:pt>
                <c:pt idx="287">
                  <c:v>97922</c:v>
                </c:pt>
                <c:pt idx="288">
                  <c:v>82401</c:v>
                </c:pt>
                <c:pt idx="289">
                  <c:v>79179</c:v>
                </c:pt>
                <c:pt idx="290">
                  <c:v>105832</c:v>
                </c:pt>
                <c:pt idx="291">
                  <c:v>25447</c:v>
                </c:pt>
                <c:pt idx="292">
                  <c:v>33409</c:v>
                </c:pt>
                <c:pt idx="293">
                  <c:v>94420</c:v>
                </c:pt>
                <c:pt idx="294">
                  <c:v>89174</c:v>
                </c:pt>
                <c:pt idx="295">
                  <c:v>213326</c:v>
                </c:pt>
                <c:pt idx="296">
                  <c:v>92355</c:v>
                </c:pt>
                <c:pt idx="297">
                  <c:v>80879</c:v>
                </c:pt>
                <c:pt idx="298">
                  <c:v>21533</c:v>
                </c:pt>
                <c:pt idx="299">
                  <c:v>28627</c:v>
                </c:pt>
                <c:pt idx="300">
                  <c:v>93519</c:v>
                </c:pt>
                <c:pt idx="301">
                  <c:v>89551</c:v>
                </c:pt>
                <c:pt idx="302">
                  <c:v>96331</c:v>
                </c:pt>
                <c:pt idx="303">
                  <c:v>102748</c:v>
                </c:pt>
                <c:pt idx="304">
                  <c:v>73550</c:v>
                </c:pt>
                <c:pt idx="305">
                  <c:v>23574</c:v>
                </c:pt>
                <c:pt idx="306">
                  <c:v>31310</c:v>
                </c:pt>
                <c:pt idx="307">
                  <c:v>104653</c:v>
                </c:pt>
                <c:pt idx="308">
                  <c:v>156360</c:v>
                </c:pt>
                <c:pt idx="309">
                  <c:v>114397</c:v>
                </c:pt>
                <c:pt idx="310">
                  <c:v>102055</c:v>
                </c:pt>
                <c:pt idx="311">
                  <c:v>97456</c:v>
                </c:pt>
                <c:pt idx="312">
                  <c:v>26877</c:v>
                </c:pt>
                <c:pt idx="313">
                  <c:v>34079</c:v>
                </c:pt>
                <c:pt idx="314">
                  <c:v>102758</c:v>
                </c:pt>
                <c:pt idx="315">
                  <c:v>104488</c:v>
                </c:pt>
                <c:pt idx="316">
                  <c:v>91792</c:v>
                </c:pt>
                <c:pt idx="317">
                  <c:v>94397</c:v>
                </c:pt>
                <c:pt idx="318">
                  <c:v>84710</c:v>
                </c:pt>
                <c:pt idx="319">
                  <c:v>27040</c:v>
                </c:pt>
                <c:pt idx="320">
                  <c:v>28934</c:v>
                </c:pt>
                <c:pt idx="321">
                  <c:v>90992</c:v>
                </c:pt>
                <c:pt idx="322">
                  <c:v>92267</c:v>
                </c:pt>
                <c:pt idx="323">
                  <c:v>85283</c:v>
                </c:pt>
                <c:pt idx="324">
                  <c:v>78563</c:v>
                </c:pt>
                <c:pt idx="325">
                  <c:v>73650</c:v>
                </c:pt>
                <c:pt idx="326">
                  <c:v>17746</c:v>
                </c:pt>
                <c:pt idx="327">
                  <c:v>25541</c:v>
                </c:pt>
                <c:pt idx="328">
                  <c:v>87656</c:v>
                </c:pt>
                <c:pt idx="329">
                  <c:v>78669</c:v>
                </c:pt>
                <c:pt idx="330">
                  <c:v>86886</c:v>
                </c:pt>
                <c:pt idx="331">
                  <c:v>75219</c:v>
                </c:pt>
                <c:pt idx="332">
                  <c:v>61620</c:v>
                </c:pt>
                <c:pt idx="333">
                  <c:v>17442</c:v>
                </c:pt>
                <c:pt idx="334">
                  <c:v>29151</c:v>
                </c:pt>
                <c:pt idx="335">
                  <c:v>89205</c:v>
                </c:pt>
                <c:pt idx="336">
                  <c:v>93879</c:v>
                </c:pt>
                <c:pt idx="337">
                  <c:v>81532</c:v>
                </c:pt>
                <c:pt idx="338">
                  <c:v>84778</c:v>
                </c:pt>
                <c:pt idx="339">
                  <c:v>69917</c:v>
                </c:pt>
                <c:pt idx="340">
                  <c:v>18533</c:v>
                </c:pt>
                <c:pt idx="341">
                  <c:v>27193</c:v>
                </c:pt>
                <c:pt idx="342">
                  <c:v>106482</c:v>
                </c:pt>
                <c:pt idx="343">
                  <c:v>115800</c:v>
                </c:pt>
                <c:pt idx="344">
                  <c:v>91869</c:v>
                </c:pt>
                <c:pt idx="345">
                  <c:v>79686</c:v>
                </c:pt>
                <c:pt idx="346">
                  <c:v>65063</c:v>
                </c:pt>
                <c:pt idx="347">
                  <c:v>17753</c:v>
                </c:pt>
                <c:pt idx="348">
                  <c:v>23665</c:v>
                </c:pt>
                <c:pt idx="349">
                  <c:v>273523</c:v>
                </c:pt>
                <c:pt idx="350">
                  <c:v>199191</c:v>
                </c:pt>
                <c:pt idx="351">
                  <c:v>124786</c:v>
                </c:pt>
                <c:pt idx="352">
                  <c:v>109296</c:v>
                </c:pt>
                <c:pt idx="353">
                  <c:v>79002</c:v>
                </c:pt>
                <c:pt idx="354">
                  <c:v>26103</c:v>
                </c:pt>
                <c:pt idx="355">
                  <c:v>24763</c:v>
                </c:pt>
                <c:pt idx="356">
                  <c:v>46653</c:v>
                </c:pt>
                <c:pt idx="357">
                  <c:v>15424</c:v>
                </c:pt>
                <c:pt idx="358">
                  <c:v>18408</c:v>
                </c:pt>
                <c:pt idx="359">
                  <c:v>24622</c:v>
                </c:pt>
                <c:pt idx="360">
                  <c:v>42666</c:v>
                </c:pt>
                <c:pt idx="361">
                  <c:v>22006</c:v>
                </c:pt>
                <c:pt idx="362">
                  <c:v>26353</c:v>
                </c:pt>
                <c:pt idx="363">
                  <c:v>55370</c:v>
                </c:pt>
                <c:pt idx="364">
                  <c:v>26125</c:v>
                </c:pt>
              </c:numCache>
            </c:numRef>
          </c:val>
          <c:extLst>
            <c:ext xmlns:c16="http://schemas.microsoft.com/office/drawing/2014/chart" uri="{C3380CC4-5D6E-409C-BE32-E72D297353CC}">
              <c16:uniqueId val="{00000000-7518-4AF0-980E-EA8612A16096}"/>
            </c:ext>
          </c:extLst>
        </c:ser>
        <c:dLbls>
          <c:showLegendKey val="0"/>
          <c:showVal val="0"/>
          <c:showCatName val="0"/>
          <c:showSerName val="0"/>
          <c:showPercent val="0"/>
          <c:showBubbleSize val="0"/>
        </c:dLbls>
        <c:gapWidth val="164"/>
        <c:overlap val="-35"/>
        <c:axId val="430353552"/>
        <c:axId val="430354536"/>
      </c:barChart>
      <c:dateAx>
        <c:axId val="430353552"/>
        <c:scaling>
          <c:orientation val="minMax"/>
        </c:scaling>
        <c:delete val="0"/>
        <c:axPos val="b"/>
        <c:numFmt formatCode="m/d/yyyy"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nb-NO"/>
          </a:p>
        </c:txPr>
        <c:crossAx val="430354536"/>
        <c:crosses val="autoZero"/>
        <c:auto val="1"/>
        <c:lblOffset val="100"/>
        <c:baseTimeUnit val="days"/>
      </c:dateAx>
      <c:valAx>
        <c:axId val="4303545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nb-NO"/>
          </a:p>
        </c:txPr>
        <c:crossAx val="430353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6/18/2020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6/18/2020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Altinn/altinn-studio"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hub.com/Altinn/altinn-studio/issue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Welcome to this session where we gonna talk about how we are building a open source government application platform in the cloud</a:t>
            </a:r>
          </a:p>
        </p:txBody>
      </p:sp>
      <p:sp>
        <p:nvSpPr>
          <p:cNvPr id="4" name="Slide Number Placeholder 3"/>
          <p:cNvSpPr>
            <a:spLocks noGrp="1"/>
          </p:cNvSpPr>
          <p:nvPr>
            <p:ph type="sldNum" sz="quarter" idx="5"/>
          </p:nvPr>
        </p:nvSpPr>
        <p:spPr/>
        <p:txBody>
          <a:bodyPr/>
          <a:lstStyle/>
          <a:p>
            <a:fld id="{AC157E0A-F321-48DC-AF94-681D4DCF344D}" type="slidenum">
              <a:rPr lang="en-US" smtClean="0"/>
              <a:t>1</a:t>
            </a:fld>
            <a:endParaRPr lang="en-US"/>
          </a:p>
        </p:txBody>
      </p:sp>
    </p:spTree>
    <p:extLst>
      <p:ext uri="{BB962C8B-B14F-4D97-AF65-F5344CB8AC3E}">
        <p14:creationId xmlns:p14="http://schemas.microsoft.com/office/powerpoint/2010/main" val="1556061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a:solidFill>
                  <a:schemeClr val="tx1"/>
                </a:solidFill>
                <a:effectLst/>
                <a:latin typeface="+mn-lt"/>
                <a:ea typeface="+mn-ea"/>
                <a:cs typeface="+mn-cs"/>
              </a:rPr>
              <a:t>It runs on physical servers, and even if traffic varies over the year, as this graph from 2019 shows, it is not able to quickly scale up and down making it to be fully scaled all year long.</a:t>
            </a: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10</a:t>
            </a:fld>
            <a:endParaRPr lang="en-US"/>
          </a:p>
        </p:txBody>
      </p:sp>
    </p:spTree>
    <p:extLst>
      <p:ext uri="{BB962C8B-B14F-4D97-AF65-F5344CB8AC3E}">
        <p14:creationId xmlns:p14="http://schemas.microsoft.com/office/powerpoint/2010/main" val="335894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And if you want a modern UI that works well on both mobile and desktop using the latest technologies,</a:t>
            </a:r>
          </a:p>
          <a:p>
            <a:r>
              <a:rPr lang="en-US" sz="1200" kern="1200">
                <a:solidFill>
                  <a:schemeClr val="tx1"/>
                </a:solidFill>
                <a:effectLst/>
                <a:latin typeface="+mn-lt"/>
                <a:ea typeface="+mn-ea"/>
                <a:cs typeface="+mn-cs"/>
              </a:rPr>
              <a:t>You are limited by the fact that the platform is built around the outdated InfoPath tool and SharePoint.</a:t>
            </a:r>
          </a:p>
        </p:txBody>
      </p:sp>
      <p:sp>
        <p:nvSpPr>
          <p:cNvPr id="4" name="Slide Number Placeholder 3"/>
          <p:cNvSpPr>
            <a:spLocks noGrp="1"/>
          </p:cNvSpPr>
          <p:nvPr>
            <p:ph type="sldNum" sz="quarter" idx="5"/>
          </p:nvPr>
        </p:nvSpPr>
        <p:spPr/>
        <p:txBody>
          <a:bodyPr/>
          <a:lstStyle/>
          <a:p>
            <a:fld id="{AC157E0A-F321-48DC-AF94-681D4DCF344D}" type="slidenum">
              <a:rPr lang="en-US" smtClean="0"/>
              <a:t>11</a:t>
            </a:fld>
            <a:endParaRPr lang="en-US"/>
          </a:p>
        </p:txBody>
      </p:sp>
    </p:spTree>
    <p:extLst>
      <p:ext uri="{BB962C8B-B14F-4D97-AF65-F5344CB8AC3E}">
        <p14:creationId xmlns:p14="http://schemas.microsoft.com/office/powerpoint/2010/main" val="299164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flexibility to define a  process for the user of the digital services is also limited. The possibility is focused on either submitting or receiving data forcing you to split the digital service if you want 2-way communication.</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If You want to quickly and iteratively test the digital service, to see if it looks good and works like you want to, you are slowed down since deploying to a test environment takes minutes _every time_ .</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current platform uses SharePoint for version control making it difficult to track changes done by you or other working on the same service.</a:t>
            </a:r>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And Once you are happy with the result, and want to deploy it to production, you need to request a technician to do the deploy.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 those are some of the limitations that we want to solve with the third generation</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12</a:t>
            </a:fld>
            <a:endParaRPr lang="en-US"/>
          </a:p>
        </p:txBody>
      </p:sp>
    </p:spTree>
    <p:extLst>
      <p:ext uri="{BB962C8B-B14F-4D97-AF65-F5344CB8AC3E}">
        <p14:creationId xmlns:p14="http://schemas.microsoft.com/office/powerpoint/2010/main" val="2532473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This project started back in 2016. We had then looked in to the existing products in the market to replace InfoPath and wanted to see if we were able to build something from scratch using </a:t>
            </a:r>
            <a:r>
              <a:rPr lang="en-US" sz="1200" kern="1200" err="1">
                <a:solidFill>
                  <a:schemeClr val="tx1"/>
                </a:solidFill>
                <a:effectLst/>
                <a:latin typeface="+mn-lt"/>
                <a:ea typeface="+mn-ea"/>
                <a:cs typeface="+mn-cs"/>
              </a:rPr>
              <a:t>.Net</a:t>
            </a:r>
            <a:r>
              <a:rPr lang="en-US" sz="1200" kern="1200">
                <a:solidFill>
                  <a:schemeClr val="tx1"/>
                </a:solidFill>
                <a:effectLst/>
                <a:latin typeface="+mn-lt"/>
                <a:ea typeface="+mn-ea"/>
                <a:cs typeface="+mn-cs"/>
              </a:rPr>
              <a:t> core.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did a very small proof of concept and our conclusion was that it was possible.</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13</a:t>
            </a:fld>
            <a:endParaRPr lang="en-US"/>
          </a:p>
        </p:txBody>
      </p:sp>
    </p:spTree>
    <p:extLst>
      <p:ext uri="{BB962C8B-B14F-4D97-AF65-F5344CB8AC3E}">
        <p14:creationId xmlns:p14="http://schemas.microsoft.com/office/powerpoint/2010/main" val="3819773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the spring of 2018 we were ready to start a more extensive proof of concept.</a:t>
            </a:r>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 </a:t>
            </a:r>
          </a:p>
          <a:p>
            <a:r>
              <a:rPr lang="nb-NO" sz="1200" kern="1200" err="1">
                <a:solidFill>
                  <a:schemeClr val="tx1"/>
                </a:solidFill>
                <a:effectLst/>
                <a:latin typeface="+mn-lt"/>
                <a:ea typeface="+mn-ea"/>
                <a:cs typeface="+mn-cs"/>
              </a:rPr>
              <a:t>Since</a:t>
            </a:r>
            <a:r>
              <a:rPr lang="nb-NO" sz="1200" kern="1200">
                <a:solidFill>
                  <a:schemeClr val="tx1"/>
                </a:solidFill>
                <a:effectLst/>
                <a:latin typeface="+mn-lt"/>
                <a:ea typeface="+mn-ea"/>
                <a:cs typeface="+mn-cs"/>
              </a:rPr>
              <a:t> 2016 a lot </a:t>
            </a:r>
            <a:r>
              <a:rPr lang="nb-NO" sz="1200" kern="1200" err="1">
                <a:solidFill>
                  <a:schemeClr val="tx1"/>
                </a:solidFill>
                <a:effectLst/>
                <a:latin typeface="+mn-lt"/>
                <a:ea typeface="+mn-ea"/>
                <a:cs typeface="+mn-cs"/>
              </a:rPr>
              <a:t>had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happened</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goal for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POC </a:t>
            </a:r>
            <a:r>
              <a:rPr lang="nb-NO" sz="1200" kern="1200" err="1">
                <a:solidFill>
                  <a:schemeClr val="tx1"/>
                </a:solidFill>
                <a:effectLst/>
                <a:latin typeface="+mn-lt"/>
                <a:ea typeface="+mn-ea"/>
                <a:cs typeface="+mn-cs"/>
              </a:rPr>
              <a:t>was</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build</a:t>
            </a:r>
            <a:r>
              <a:rPr lang="nb-NO" sz="1200" kern="1200">
                <a:solidFill>
                  <a:schemeClr val="tx1"/>
                </a:solidFill>
                <a:effectLst/>
                <a:latin typeface="+mn-lt"/>
                <a:ea typeface="+mn-ea"/>
                <a:cs typeface="+mn-cs"/>
              </a:rPr>
              <a:t> a </a:t>
            </a:r>
            <a:r>
              <a:rPr lang="nb-NO" sz="1200" kern="1200" err="1">
                <a:solidFill>
                  <a:schemeClr val="tx1"/>
                </a:solidFill>
                <a:effectLst/>
                <a:latin typeface="+mn-lt"/>
                <a:ea typeface="+mn-ea"/>
                <a:cs typeface="+mn-cs"/>
              </a:rPr>
              <a:t>solution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based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around</a:t>
            </a:r>
            <a:r>
              <a:rPr lang="nb-NO" sz="1200" kern="1200">
                <a:solidFill>
                  <a:schemeClr val="tx1"/>
                </a:solidFill>
                <a:effectLst/>
                <a:latin typeface="+mn-lt"/>
                <a:ea typeface="+mn-ea"/>
                <a:cs typeface="+mn-cs"/>
              </a:rPr>
              <a:t> </a:t>
            </a:r>
          </a:p>
          <a:p>
            <a:r>
              <a:rPr lang="nb-NO" sz="1200" kern="1200" err="1">
                <a:solidFill>
                  <a:schemeClr val="tx1"/>
                </a:solidFill>
                <a:effectLst/>
                <a:latin typeface="+mn-lt"/>
                <a:ea typeface="+mn-ea"/>
                <a:cs typeface="+mn-cs"/>
              </a:rPr>
              <a:t>.Net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React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Docker</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public</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cloud</a:t>
            </a:r>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the autumn of 2018 we felt that we had proved the main concept building a UI designer using REACT</a:t>
            </a:r>
          </a:p>
          <a:p>
            <a:r>
              <a:rPr lang="nb-NO" sz="1200" kern="1200">
                <a:solidFill>
                  <a:schemeClr val="tx1"/>
                </a:solidFill>
                <a:effectLst/>
                <a:latin typeface="+mn-lt"/>
                <a:ea typeface="+mn-ea"/>
                <a:cs typeface="+mn-cs"/>
              </a:rPr>
              <a:t> </a:t>
            </a:r>
          </a:p>
          <a:p>
            <a:r>
              <a:rPr lang="nb-NO" sz="1200" kern="1200" err="1">
                <a:solidFill>
                  <a:schemeClr val="tx1"/>
                </a:solidFill>
                <a:effectLst/>
                <a:latin typeface="+mn-lt"/>
                <a:ea typeface="+mn-ea"/>
                <a:cs typeface="+mn-cs"/>
              </a:rPr>
              <a:t>Once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that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completed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scope</a:t>
            </a:r>
            <a:r>
              <a:rPr lang="nb-NO" sz="1200" kern="1200">
                <a:solidFill>
                  <a:schemeClr val="tx1"/>
                </a:solidFill>
                <a:effectLst/>
                <a:latin typeface="+mn-lt"/>
                <a:ea typeface="+mn-ea"/>
                <a:cs typeface="+mn-cs"/>
              </a:rPr>
              <a:t> an Minimum </a:t>
            </a:r>
            <a:r>
              <a:rPr lang="nb-NO" sz="1200" kern="1200" err="1">
                <a:solidFill>
                  <a:schemeClr val="tx1"/>
                </a:solidFill>
                <a:effectLst/>
                <a:latin typeface="+mn-lt"/>
                <a:ea typeface="+mn-ea"/>
                <a:cs typeface="+mn-cs"/>
              </a:rPr>
              <a:t>Viable</a:t>
            </a:r>
            <a:r>
              <a:rPr lang="nb-NO" sz="1200" kern="1200">
                <a:solidFill>
                  <a:schemeClr val="tx1"/>
                </a:solidFill>
                <a:effectLst/>
                <a:latin typeface="+mn-lt"/>
                <a:ea typeface="+mn-ea"/>
                <a:cs typeface="+mn-cs"/>
              </a:rPr>
              <a:t> Product </a:t>
            </a:r>
            <a:r>
              <a:rPr lang="nb-NO" sz="1200" kern="1200" err="1">
                <a:solidFill>
                  <a:schemeClr val="tx1"/>
                </a:solidFill>
                <a:effectLst/>
                <a:latin typeface="+mn-lt"/>
                <a:ea typeface="+mn-ea"/>
                <a:cs typeface="+mn-cs"/>
              </a:rPr>
              <a:t>started</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summer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2018.</a:t>
            </a:r>
          </a:p>
          <a:p>
            <a:r>
              <a:rPr lang="nb-NO" sz="1200" kern="1200">
                <a:solidFill>
                  <a:schemeClr val="tx1"/>
                </a:solidFill>
                <a:effectLst/>
                <a:latin typeface="+mn-lt"/>
                <a:ea typeface="+mn-ea"/>
                <a:cs typeface="+mn-cs"/>
              </a:rPr>
              <a:t>This is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presenting</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you</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today</a:t>
            </a:r>
            <a:r>
              <a:rPr lang="nb-NO" sz="1200" kern="1200">
                <a:solidFill>
                  <a:schemeClr val="tx1"/>
                </a:solidFill>
                <a:effectLst/>
                <a:latin typeface="+mn-lt"/>
                <a:ea typeface="+mn-ea"/>
                <a:cs typeface="+mn-cs"/>
              </a:rPr>
              <a:t>.</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14</a:t>
            </a:fld>
            <a:endParaRPr lang="en-US"/>
          </a:p>
        </p:txBody>
      </p:sp>
    </p:spTree>
    <p:extLst>
      <p:ext uri="{BB962C8B-B14F-4D97-AF65-F5344CB8AC3E}">
        <p14:creationId xmlns:p14="http://schemas.microsoft.com/office/powerpoint/2010/main" val="1492136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err="1">
                <a:solidFill>
                  <a:schemeClr val="tx1"/>
                </a:solidFill>
                <a:effectLst/>
                <a:latin typeface="+mn-lt"/>
                <a:ea typeface="+mn-ea"/>
                <a:cs typeface="+mn-cs"/>
              </a:rPr>
              <a:t>Once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POC </a:t>
            </a:r>
            <a:r>
              <a:rPr lang="nb-NO" sz="1200" kern="1200" err="1">
                <a:solidFill>
                  <a:schemeClr val="tx1"/>
                </a:solidFill>
                <a:effectLst/>
                <a:latin typeface="+mn-lt"/>
                <a:ea typeface="+mn-ea"/>
                <a:cs typeface="+mn-cs"/>
              </a:rPr>
              <a:t>showed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that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had</a:t>
            </a:r>
            <a:r>
              <a:rPr lang="nb-NO" sz="1200" kern="1200">
                <a:solidFill>
                  <a:schemeClr val="tx1"/>
                </a:solidFill>
                <a:effectLst/>
                <a:latin typeface="+mn-lt"/>
                <a:ea typeface="+mn-ea"/>
                <a:cs typeface="+mn-cs"/>
              </a:rPr>
              <a:t> a </a:t>
            </a:r>
            <a:r>
              <a:rPr lang="nb-NO" sz="1200" kern="1200" err="1">
                <a:solidFill>
                  <a:schemeClr val="tx1"/>
                </a:solidFill>
                <a:effectLst/>
                <a:latin typeface="+mn-lt"/>
                <a:ea typeface="+mn-ea"/>
                <a:cs typeface="+mn-cs"/>
              </a:rPr>
              <a:t>working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concept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started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expanding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a:solidFill>
                  <a:schemeClr val="tx1"/>
                </a:solidFill>
                <a:effectLst/>
                <a:latin typeface="+mn-lt"/>
                <a:ea typeface="+mn-ea"/>
                <a:cs typeface="+mn-cs"/>
              </a:rPr>
              <a:t>In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old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use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term «service» to </a:t>
            </a:r>
            <a:r>
              <a:rPr lang="nb-NO" sz="1200" kern="1200" err="1">
                <a:solidFill>
                  <a:schemeClr val="tx1"/>
                </a:solidFill>
                <a:effectLst/>
                <a:latin typeface="+mn-lt"/>
                <a:ea typeface="+mn-ea"/>
                <a:cs typeface="+mn-cs"/>
              </a:rPr>
              <a:t>encompass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specific</a:t>
            </a:r>
            <a:r>
              <a:rPr lang="nb-NO" sz="1200" kern="1200">
                <a:solidFill>
                  <a:schemeClr val="tx1"/>
                </a:solidFill>
                <a:effectLst/>
                <a:latin typeface="+mn-lt"/>
                <a:ea typeface="+mn-ea"/>
                <a:cs typeface="+mn-cs"/>
              </a:rPr>
              <a:t> form or </a:t>
            </a:r>
            <a:r>
              <a:rPr lang="nb-NO" sz="1200" kern="1200" err="1">
                <a:solidFill>
                  <a:schemeClr val="tx1"/>
                </a:solidFill>
                <a:effectLst/>
                <a:latin typeface="+mn-lt"/>
                <a:ea typeface="+mn-ea"/>
                <a:cs typeface="+mn-cs"/>
              </a:rPr>
              <a:t>message</a:t>
            </a:r>
            <a:r>
              <a:rPr lang="nb-NO" sz="1200" kern="1200">
                <a:solidFill>
                  <a:schemeClr val="tx1"/>
                </a:solidFill>
                <a:effectLst/>
                <a:latin typeface="+mn-lt"/>
                <a:ea typeface="+mn-ea"/>
                <a:cs typeface="+mn-cs"/>
              </a:rPr>
              <a:t>. For </a:t>
            </a:r>
            <a:r>
              <a:rPr lang="nb-NO" sz="1200" kern="1200" err="1">
                <a:solidFill>
                  <a:schemeClr val="tx1"/>
                </a:solidFill>
                <a:effectLst/>
                <a:latin typeface="+mn-lt"/>
                <a:ea typeface="+mn-ea"/>
                <a:cs typeface="+mn-cs"/>
              </a:rPr>
              <a:t>example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tax</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return</a:t>
            </a:r>
            <a:r>
              <a:rPr lang="nb-NO" sz="1200" kern="1200">
                <a:solidFill>
                  <a:schemeClr val="tx1"/>
                </a:solidFill>
                <a:effectLst/>
                <a:latin typeface="+mn-lt"/>
                <a:ea typeface="+mn-ea"/>
                <a:cs typeface="+mn-cs"/>
              </a:rPr>
              <a:t> is a service. </a:t>
            </a:r>
            <a:r>
              <a:rPr lang="nb-NO" sz="1200" kern="1200" err="1">
                <a:solidFill>
                  <a:schemeClr val="tx1"/>
                </a:solidFill>
                <a:effectLst/>
                <a:latin typeface="+mn-lt"/>
                <a:ea typeface="+mn-ea"/>
                <a:cs typeface="+mn-cs"/>
              </a:rPr>
              <a:t>Change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address</a:t>
            </a:r>
            <a:r>
              <a:rPr lang="nb-NO" sz="1200" kern="1200">
                <a:solidFill>
                  <a:schemeClr val="tx1"/>
                </a:solidFill>
                <a:effectLst/>
                <a:latin typeface="+mn-lt"/>
                <a:ea typeface="+mn-ea"/>
                <a:cs typeface="+mn-cs"/>
              </a:rPr>
              <a:t> is </a:t>
            </a:r>
            <a:r>
              <a:rPr lang="nb-NO" sz="1200" kern="1200" err="1">
                <a:solidFill>
                  <a:schemeClr val="tx1"/>
                </a:solidFill>
                <a:effectLst/>
                <a:latin typeface="+mn-lt"/>
                <a:ea typeface="+mn-ea"/>
                <a:cs typeface="+mn-cs"/>
              </a:rPr>
              <a:t>another</a:t>
            </a:r>
            <a:r>
              <a:rPr lang="nb-NO" sz="1200" kern="1200">
                <a:solidFill>
                  <a:schemeClr val="tx1"/>
                </a:solidFill>
                <a:effectLst/>
                <a:latin typeface="+mn-lt"/>
                <a:ea typeface="+mn-ea"/>
                <a:cs typeface="+mn-cs"/>
              </a:rPr>
              <a:t> service. Service </a:t>
            </a:r>
            <a:r>
              <a:rPr lang="nb-NO" sz="1200" kern="1200" err="1">
                <a:solidFill>
                  <a:schemeClr val="tx1"/>
                </a:solidFill>
                <a:effectLst/>
                <a:latin typeface="+mn-lt"/>
                <a:ea typeface="+mn-ea"/>
                <a:cs typeface="+mn-cs"/>
              </a:rPr>
              <a:t>owners</a:t>
            </a:r>
            <a:r>
              <a:rPr lang="nb-NO" sz="1200" kern="1200">
                <a:solidFill>
                  <a:schemeClr val="tx1"/>
                </a:solidFill>
                <a:effectLst/>
                <a:latin typeface="+mn-lt"/>
                <a:ea typeface="+mn-ea"/>
                <a:cs typeface="+mn-cs"/>
              </a:rPr>
              <a:t>, like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Tax</a:t>
            </a:r>
            <a:r>
              <a:rPr lang="nb-NO" sz="1200" kern="1200">
                <a:solidFill>
                  <a:schemeClr val="tx1"/>
                </a:solidFill>
                <a:effectLst/>
                <a:latin typeface="+mn-lt"/>
                <a:ea typeface="+mn-ea"/>
                <a:cs typeface="+mn-cs"/>
              </a:rPr>
              <a:t> Administration, </a:t>
            </a: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configure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their</a:t>
            </a:r>
            <a:r>
              <a:rPr lang="nb-NO" sz="1200" kern="1200">
                <a:solidFill>
                  <a:schemeClr val="tx1"/>
                </a:solidFill>
                <a:effectLst/>
                <a:latin typeface="+mn-lt"/>
                <a:ea typeface="+mn-ea"/>
                <a:cs typeface="+mn-cs"/>
              </a:rPr>
              <a:t> services to </a:t>
            </a:r>
            <a:r>
              <a:rPr lang="nb-NO" sz="1200" kern="1200" err="1">
                <a:solidFill>
                  <a:schemeClr val="tx1"/>
                </a:solidFill>
                <a:effectLst/>
                <a:latin typeface="+mn-lt"/>
                <a:ea typeface="+mn-ea"/>
                <a:cs typeface="+mn-cs"/>
              </a:rPr>
              <a:t>some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extent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but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otherwise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bound</a:t>
            </a:r>
            <a:r>
              <a:rPr lang="nb-NO" sz="1200" kern="1200">
                <a:solidFill>
                  <a:schemeClr val="tx1"/>
                </a:solidFill>
                <a:effectLst/>
                <a:latin typeface="+mn-lt"/>
                <a:ea typeface="+mn-ea"/>
                <a:cs typeface="+mn-cs"/>
              </a:rPr>
              <a:t> by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constraints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Each</a:t>
            </a:r>
            <a:r>
              <a:rPr lang="nb-NO" sz="1200" kern="1200">
                <a:solidFill>
                  <a:schemeClr val="tx1"/>
                </a:solidFill>
                <a:effectLst/>
                <a:latin typeface="+mn-lt"/>
                <a:ea typeface="+mn-ea"/>
                <a:cs typeface="+mn-cs"/>
              </a:rPr>
              <a:t> service </a:t>
            </a: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only</a:t>
            </a:r>
            <a:r>
              <a:rPr lang="nb-NO" sz="1200" kern="1200">
                <a:solidFill>
                  <a:schemeClr val="tx1"/>
                </a:solidFill>
                <a:effectLst/>
                <a:latin typeface="+mn-lt"/>
                <a:ea typeface="+mn-ea"/>
                <a:cs typeface="+mn-cs"/>
              </a:rPr>
              <a:t> be </a:t>
            </a:r>
            <a:r>
              <a:rPr lang="nb-NO" sz="1200" kern="1200" err="1">
                <a:solidFill>
                  <a:schemeClr val="tx1"/>
                </a:solidFill>
                <a:effectLst/>
                <a:latin typeface="+mn-lt"/>
                <a:ea typeface="+mn-ea"/>
                <a:cs typeface="+mn-cs"/>
              </a:rPr>
              <a:t>one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4 types, and </a:t>
            </a:r>
            <a:r>
              <a:rPr lang="nb-NO" sz="1200" kern="1200" err="1">
                <a:solidFill>
                  <a:schemeClr val="tx1"/>
                </a:solidFill>
                <a:effectLst/>
                <a:latin typeface="+mn-lt"/>
                <a:ea typeface="+mn-ea"/>
                <a:cs typeface="+mn-cs"/>
              </a:rPr>
              <a:t>each</a:t>
            </a:r>
            <a:r>
              <a:rPr lang="nb-NO" sz="1200" kern="1200">
                <a:solidFill>
                  <a:schemeClr val="tx1"/>
                </a:solidFill>
                <a:effectLst/>
                <a:latin typeface="+mn-lt"/>
                <a:ea typeface="+mn-ea"/>
                <a:cs typeface="+mn-cs"/>
              </a:rPr>
              <a:t> type has a </a:t>
            </a:r>
            <a:r>
              <a:rPr lang="nb-NO" sz="1200" kern="1200" err="1">
                <a:solidFill>
                  <a:schemeClr val="tx1"/>
                </a:solidFill>
                <a:effectLst/>
                <a:latin typeface="+mn-lt"/>
                <a:ea typeface="+mn-ea"/>
                <a:cs typeface="+mn-cs"/>
              </a:rPr>
              <a:t>limited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set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options</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configure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Often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needs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that</a:t>
            </a:r>
            <a:r>
              <a:rPr lang="nb-NO" sz="1200" kern="1200">
                <a:solidFill>
                  <a:schemeClr val="tx1"/>
                </a:solidFill>
                <a:effectLst/>
                <a:latin typeface="+mn-lt"/>
                <a:ea typeface="+mn-ea"/>
                <a:cs typeface="+mn-cs"/>
              </a:rPr>
              <a:t> og </a:t>
            </a:r>
            <a:r>
              <a:rPr lang="nb-NO" sz="1200" kern="1200" err="1">
                <a:solidFill>
                  <a:schemeClr val="tx1"/>
                </a:solidFill>
                <a:effectLst/>
                <a:latin typeface="+mn-lt"/>
                <a:ea typeface="+mn-ea"/>
                <a:cs typeface="+mn-cs"/>
              </a:rPr>
              <a:t>beyond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this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but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implementing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such</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needs</a:t>
            </a:r>
            <a:r>
              <a:rPr lang="nb-NO" sz="1200" kern="1200">
                <a:solidFill>
                  <a:schemeClr val="tx1"/>
                </a:solidFill>
                <a:effectLst/>
                <a:latin typeface="+mn-lt"/>
                <a:ea typeface="+mn-ea"/>
                <a:cs typeface="+mn-cs"/>
              </a:rPr>
              <a:t> for a single service is </a:t>
            </a:r>
            <a:r>
              <a:rPr lang="nb-NO" sz="1200" kern="1200" err="1">
                <a:solidFill>
                  <a:schemeClr val="tx1"/>
                </a:solidFill>
                <a:effectLst/>
                <a:latin typeface="+mn-lt"/>
                <a:ea typeface="+mn-ea"/>
                <a:cs typeface="+mn-cs"/>
              </a:rPr>
              <a:t>often</a:t>
            </a:r>
            <a:r>
              <a:rPr lang="nb-NO" sz="1200" kern="1200">
                <a:solidFill>
                  <a:schemeClr val="tx1"/>
                </a:solidFill>
                <a:effectLst/>
                <a:latin typeface="+mn-lt"/>
                <a:ea typeface="+mn-ea"/>
                <a:cs typeface="+mn-cs"/>
              </a:rPr>
              <a:t> not </a:t>
            </a:r>
            <a:r>
              <a:rPr lang="nb-NO" sz="1200" kern="1200" err="1">
                <a:solidFill>
                  <a:schemeClr val="tx1"/>
                </a:solidFill>
                <a:effectLst/>
                <a:latin typeface="+mn-lt"/>
                <a:ea typeface="+mn-ea"/>
                <a:cs typeface="+mn-cs"/>
              </a:rPr>
              <a:t>fesible</a:t>
            </a:r>
            <a:r>
              <a:rPr lang="nb-NO"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took</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«service» </a:t>
            </a:r>
            <a:r>
              <a:rPr lang="nb-NO" sz="1200" kern="1200" err="1">
                <a:solidFill>
                  <a:schemeClr val="tx1"/>
                </a:solidFill>
                <a:effectLst/>
                <a:latin typeface="+mn-lt"/>
                <a:ea typeface="+mn-ea"/>
                <a:cs typeface="+mn-cs"/>
              </a:rPr>
              <a:t>concept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old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moved</a:t>
            </a:r>
            <a:r>
              <a:rPr lang="nb-NO" sz="1200" kern="1200">
                <a:solidFill>
                  <a:schemeClr val="tx1"/>
                </a:solidFill>
                <a:effectLst/>
                <a:latin typeface="+mn-lt"/>
                <a:ea typeface="+mn-ea"/>
                <a:cs typeface="+mn-cs"/>
              </a:rPr>
              <a:t> it to an </a:t>
            </a:r>
            <a:r>
              <a:rPr lang="nb-NO" sz="1200" kern="1200" err="1">
                <a:solidFill>
                  <a:schemeClr val="tx1"/>
                </a:solidFill>
                <a:effectLst/>
                <a:latin typeface="+mn-lt"/>
                <a:ea typeface="+mn-ea"/>
                <a:cs typeface="+mn-cs"/>
              </a:rPr>
              <a:t>application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concept</a:t>
            </a:r>
            <a:r>
              <a:rPr lang="nb-NO" sz="1200" kern="1200">
                <a:solidFill>
                  <a:schemeClr val="tx1"/>
                </a:solidFill>
                <a:effectLst/>
                <a:latin typeface="+mn-lt"/>
                <a:ea typeface="+mn-ea"/>
                <a:cs typeface="+mn-cs"/>
              </a:rPr>
              <a:t> for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new</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allowing</a:t>
            </a:r>
            <a:r>
              <a:rPr lang="nb-NO" sz="1200" kern="1200">
                <a:solidFill>
                  <a:schemeClr val="tx1"/>
                </a:solidFill>
                <a:effectLst/>
                <a:latin typeface="+mn-lt"/>
                <a:ea typeface="+mn-ea"/>
                <a:cs typeface="+mn-cs"/>
              </a:rPr>
              <a:t> _</a:t>
            </a:r>
            <a:r>
              <a:rPr lang="nb-NO" sz="1200" kern="1200" err="1">
                <a:solidFill>
                  <a:schemeClr val="tx1"/>
                </a:solidFill>
                <a:effectLst/>
                <a:latin typeface="+mn-lt"/>
                <a:ea typeface="+mn-ea"/>
                <a:cs typeface="+mn-cs"/>
              </a:rPr>
              <a:t>application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owners</a:t>
            </a:r>
            <a:r>
              <a:rPr lang="nb-NO" sz="1200" kern="1200">
                <a:solidFill>
                  <a:schemeClr val="tx1"/>
                </a:solidFill>
                <a:effectLst/>
                <a:latin typeface="+mn-lt"/>
                <a:ea typeface="+mn-ea"/>
                <a:cs typeface="+mn-cs"/>
              </a:rPr>
              <a:t>_ a lot more </a:t>
            </a:r>
            <a:r>
              <a:rPr lang="nb-NO" sz="1200" kern="1200" err="1">
                <a:solidFill>
                  <a:schemeClr val="tx1"/>
                </a:solidFill>
                <a:effectLst/>
                <a:latin typeface="+mn-lt"/>
                <a:ea typeface="+mn-ea"/>
                <a:cs typeface="+mn-cs"/>
              </a:rPr>
              <a:t>freedom</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how</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what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create</a:t>
            </a:r>
            <a:r>
              <a:rPr lang="nb-NO"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15</a:t>
            </a:fld>
            <a:endParaRPr lang="en-US"/>
          </a:p>
        </p:txBody>
      </p:sp>
    </p:spTree>
    <p:extLst>
      <p:ext uri="{BB962C8B-B14F-4D97-AF65-F5344CB8AC3E}">
        <p14:creationId xmlns:p14="http://schemas.microsoft.com/office/powerpoint/2010/main" val="224532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flexibility to define a  process for the user of the digital services is also limited. The possibility is focused on either submitting or receiving data forcing you to split the digital service if you want 2-way communication.</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If You want to quickly and iteratively test the digital service, to see if it looks good and works like you want to, you are slowed down since deploying to a test environment takes minutes _every time_ .</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current platform uses SharePoint for version control making it difficult to track changes done by you or other working on the same service.</a:t>
            </a:r>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And Once you are happy with the result, and want to deploy it to production, you need to request a technician to do the deploy.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 those are some of the limitations that we want to solve with the third generation</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16</a:t>
            </a:fld>
            <a:endParaRPr lang="en-US"/>
          </a:p>
        </p:txBody>
      </p:sp>
    </p:spTree>
    <p:extLst>
      <p:ext uri="{BB962C8B-B14F-4D97-AF65-F5344CB8AC3E}">
        <p14:creationId xmlns:p14="http://schemas.microsoft.com/office/powerpoint/2010/main" val="4236590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defined several architecture principles for the new platform.  5 of the most important ones are.</a:t>
            </a: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17</a:t>
            </a:fld>
            <a:endParaRPr lang="en-US"/>
          </a:p>
        </p:txBody>
      </p:sp>
    </p:spTree>
    <p:extLst>
      <p:ext uri="{BB962C8B-B14F-4D97-AF65-F5344CB8AC3E}">
        <p14:creationId xmlns:p14="http://schemas.microsoft.com/office/powerpoint/2010/main" val="3129554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Free</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open-source</a:t>
            </a:r>
            <a:r>
              <a:rPr lang="nb-NO" sz="1200" kern="1200">
                <a:solidFill>
                  <a:schemeClr val="tx1"/>
                </a:solidFill>
                <a:effectLst/>
                <a:latin typeface="+mn-lt"/>
                <a:ea typeface="+mn-ea"/>
                <a:cs typeface="+mn-cs"/>
              </a:rPr>
              <a:t> software</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want to share our platform with others for free. We want the possibility to create an Open Source community around the platform.</a:t>
            </a:r>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Code developed is </a:t>
            </a:r>
            <a:r>
              <a:rPr lang="en-US" sz="1200" kern="1200">
                <a:solidFill>
                  <a:schemeClr val="tx1"/>
                </a:solidFill>
                <a:effectLst/>
                <a:latin typeface="+mn-lt"/>
                <a:ea typeface="+mn-ea"/>
                <a:cs typeface="+mn-cs"/>
                <a:hlinkClick r:id="rId3"/>
              </a:rPr>
              <a:t>shared on GitHub</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have our </a:t>
            </a:r>
            <a:r>
              <a:rPr lang="en-US" sz="1200" kern="1200">
                <a:solidFill>
                  <a:schemeClr val="tx1"/>
                </a:solidFill>
                <a:effectLst/>
                <a:latin typeface="+mn-lt"/>
                <a:ea typeface="+mn-ea"/>
                <a:cs typeface="+mn-cs"/>
                <a:hlinkClick r:id="rId4"/>
              </a:rPr>
              <a:t>backlog</a:t>
            </a:r>
            <a:r>
              <a:rPr lang="en-US" sz="1200" kern="1200">
                <a:solidFill>
                  <a:schemeClr val="tx1"/>
                </a:solidFill>
                <a:effectLst/>
                <a:latin typeface="+mn-lt"/>
                <a:ea typeface="+mn-ea"/>
                <a:cs typeface="+mn-cs"/>
              </a:rPr>
              <a:t> on GitHub.</a:t>
            </a:r>
          </a:p>
          <a:p>
            <a:r>
              <a:rPr lang="en-US" sz="1200" kern="1200">
                <a:solidFill>
                  <a:schemeClr val="tx1"/>
                </a:solidFill>
                <a:effectLst/>
                <a:latin typeface="+mn-lt"/>
                <a:ea typeface="+mn-ea"/>
                <a:cs typeface="+mn-cs"/>
              </a:rPr>
              <a:t>We Can’t use closed source products in the platform</a:t>
            </a:r>
          </a:p>
          <a:p>
            <a:r>
              <a:rPr lang="en-US" sz="1200" kern="1200">
                <a:solidFill>
                  <a:schemeClr val="tx1"/>
                </a:solidFill>
                <a:effectLst/>
                <a:latin typeface="+mn-lt"/>
                <a:ea typeface="+mn-ea"/>
                <a:cs typeface="+mn-cs"/>
              </a:rPr>
              <a:t>We Can’t use products with licensing limiting use and modifications</a:t>
            </a:r>
          </a:p>
          <a:p>
            <a:r>
              <a:rPr lang="en-US" sz="1200" kern="1200">
                <a:solidFill>
                  <a:schemeClr val="tx1"/>
                </a:solidFill>
                <a:effectLst/>
                <a:latin typeface="+mn-lt"/>
                <a:ea typeface="+mn-ea"/>
                <a:cs typeface="+mn-cs"/>
              </a:rPr>
              <a:t>Others, like you can reuse and modify our components and solutions</a:t>
            </a:r>
          </a:p>
        </p:txBody>
      </p:sp>
      <p:sp>
        <p:nvSpPr>
          <p:cNvPr id="4" name="Slide Number Placeholder 3"/>
          <p:cNvSpPr>
            <a:spLocks noGrp="1"/>
          </p:cNvSpPr>
          <p:nvPr>
            <p:ph type="sldNum" sz="quarter" idx="5"/>
          </p:nvPr>
        </p:nvSpPr>
        <p:spPr/>
        <p:txBody>
          <a:bodyPr/>
          <a:lstStyle/>
          <a:p>
            <a:fld id="{AC157E0A-F321-48DC-AF94-681D4DCF344D}" type="slidenum">
              <a:rPr lang="en-US" smtClean="0"/>
              <a:t>18</a:t>
            </a:fld>
            <a:endParaRPr lang="en-US"/>
          </a:p>
        </p:txBody>
      </p:sp>
    </p:spTree>
    <p:extLst>
      <p:ext uri="{BB962C8B-B14F-4D97-AF65-F5344CB8AC3E}">
        <p14:creationId xmlns:p14="http://schemas.microsoft.com/office/powerpoint/2010/main" val="4100373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Build with modern and popular frameworks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really want our developers to love working on this platform,  and we want that developers that is creating applications using this platform to love doing that. So we try to select the tools and frameworks developers love. So According to Stack Overflow we have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Selected the most loved web framework that is React</a:t>
            </a:r>
          </a:p>
          <a:p>
            <a:r>
              <a:rPr lang="en-US" sz="1200" kern="1200">
                <a:solidFill>
                  <a:schemeClr val="tx1"/>
                </a:solidFill>
                <a:effectLst/>
                <a:latin typeface="+mn-lt"/>
                <a:ea typeface="+mn-ea"/>
                <a:cs typeface="+mn-cs"/>
              </a:rPr>
              <a:t>Selected the most loved backend framework that is </a:t>
            </a:r>
            <a:r>
              <a:rPr lang="en-US" sz="1200" kern="1200" err="1">
                <a:solidFill>
                  <a:schemeClr val="tx1"/>
                </a:solidFill>
                <a:effectLst/>
                <a:latin typeface="+mn-lt"/>
                <a:ea typeface="+mn-ea"/>
                <a:cs typeface="+mn-cs"/>
              </a:rPr>
              <a:t>.Net</a:t>
            </a:r>
            <a:r>
              <a:rPr lang="en-US" sz="1200" kern="1200">
                <a:solidFill>
                  <a:schemeClr val="tx1"/>
                </a:solidFill>
                <a:effectLst/>
                <a:latin typeface="+mn-lt"/>
                <a:ea typeface="+mn-ea"/>
                <a:cs typeface="+mn-cs"/>
              </a:rPr>
              <a:t> Core</a:t>
            </a:r>
          </a:p>
          <a:p>
            <a:r>
              <a:rPr lang="en-US" sz="1200" kern="1200">
                <a:solidFill>
                  <a:schemeClr val="tx1"/>
                </a:solidFill>
                <a:effectLst/>
                <a:latin typeface="+mn-lt"/>
                <a:ea typeface="+mn-ea"/>
                <a:cs typeface="+mn-cs"/>
              </a:rPr>
              <a:t>Selected the 3 most loved platforms since we are using Linux Docker containers on Kubernetes</a:t>
            </a:r>
          </a:p>
          <a:p>
            <a:r>
              <a:rPr lang="en-US" sz="1200" kern="1200">
                <a:solidFill>
                  <a:schemeClr val="tx1"/>
                </a:solidFill>
                <a:effectLst/>
                <a:latin typeface="+mn-lt"/>
                <a:ea typeface="+mn-ea"/>
                <a:cs typeface="+mn-cs"/>
              </a:rPr>
              <a:t>And we have Selected the most loved development environment since we are focusing the platform around Visual Studio Code.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truly believe that developers would love working on our platform, I know we do.</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19</a:t>
            </a:fld>
            <a:endParaRPr lang="en-US"/>
          </a:p>
        </p:txBody>
      </p:sp>
    </p:spTree>
    <p:extLst>
      <p:ext uri="{BB962C8B-B14F-4D97-AF65-F5344CB8AC3E}">
        <p14:creationId xmlns:p14="http://schemas.microsoft.com/office/powerpoint/2010/main" val="550194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are 3 members of the team that is responsible for building the third generation of </a:t>
            </a:r>
            <a:r>
              <a:rPr lang="en-US" sz="1200" kern="1200" err="1">
                <a:solidFill>
                  <a:schemeClr val="tx1"/>
                </a:solidFill>
                <a:effectLst/>
                <a:latin typeface="+mn-lt"/>
                <a:ea typeface="+mn-ea"/>
                <a:cs typeface="+mn-cs"/>
              </a:rPr>
              <a:t>Altinn</a:t>
            </a:r>
            <a:r>
              <a:rPr lang="en-US" sz="1200" kern="1200">
                <a:solidFill>
                  <a:schemeClr val="tx1"/>
                </a:solidFill>
                <a:effectLst/>
                <a:latin typeface="+mn-lt"/>
                <a:ea typeface="+mn-ea"/>
                <a:cs typeface="+mn-cs"/>
              </a:rPr>
              <a:t> for the Norwegian Digitalization Agency.  The teams consist of members from the agency itself and consultants from different companies. </a:t>
            </a:r>
          </a:p>
          <a:p>
            <a:r>
              <a:rPr lang="en-US" sz="1200" kern="1200">
                <a:solidFill>
                  <a:schemeClr val="tx1"/>
                </a:solidFill>
                <a:effectLst/>
                <a:latin typeface="+mn-lt"/>
                <a:ea typeface="+mn-ea"/>
                <a:cs typeface="+mn-cs"/>
              </a:rPr>
              <a:t>Currently we have had around 30 contributors to our source code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My name is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Rune</a:t>
            </a:r>
          </a:p>
          <a:p>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Nina</a:t>
            </a:r>
          </a:p>
          <a:p>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Stephanie</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2</a:t>
            </a:fld>
            <a:endParaRPr lang="en-US"/>
          </a:p>
        </p:txBody>
      </p:sp>
    </p:spTree>
    <p:extLst>
      <p:ext uri="{BB962C8B-B14F-4D97-AF65-F5344CB8AC3E}">
        <p14:creationId xmlns:p14="http://schemas.microsoft.com/office/powerpoint/2010/main" val="104569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This </a:t>
            </a:r>
            <a:r>
              <a:rPr lang="nb-NO" err="1"/>
              <a:t>are</a:t>
            </a:r>
            <a:r>
              <a:rPr lang="nb-NO"/>
              <a:t> </a:t>
            </a:r>
            <a:r>
              <a:rPr lang="nb-NO" err="1"/>
              <a:t>some</a:t>
            </a:r>
            <a:r>
              <a:rPr lang="nb-NO"/>
              <a:t> </a:t>
            </a:r>
            <a:r>
              <a:rPr lang="nb-NO" err="1"/>
              <a:t>of</a:t>
            </a:r>
            <a:r>
              <a:rPr lang="nb-NO"/>
              <a:t> </a:t>
            </a:r>
            <a:r>
              <a:rPr lang="nb-NO" err="1"/>
              <a:t>the</a:t>
            </a:r>
            <a:r>
              <a:rPr lang="nb-NO"/>
              <a:t> </a:t>
            </a:r>
            <a:r>
              <a:rPr lang="nb-NO" err="1"/>
              <a:t>open</a:t>
            </a:r>
            <a:r>
              <a:rPr lang="nb-NO"/>
              <a:t> </a:t>
            </a:r>
            <a:r>
              <a:rPr lang="nb-NO" err="1"/>
              <a:t>source</a:t>
            </a:r>
            <a:r>
              <a:rPr lang="nb-NO"/>
              <a:t> </a:t>
            </a:r>
            <a:r>
              <a:rPr lang="nb-NO" err="1"/>
              <a:t>tools</a:t>
            </a:r>
            <a:r>
              <a:rPr lang="nb-NO"/>
              <a:t> and </a:t>
            </a:r>
            <a:r>
              <a:rPr lang="nb-NO" err="1"/>
              <a:t>frameworks</a:t>
            </a:r>
            <a:r>
              <a:rPr lang="nb-NO"/>
              <a:t> </a:t>
            </a:r>
            <a:r>
              <a:rPr lang="nb-NO" err="1"/>
              <a:t>we</a:t>
            </a:r>
            <a:r>
              <a:rPr lang="nb-NO"/>
              <a:t> </a:t>
            </a:r>
            <a:r>
              <a:rPr lang="nb-NO" err="1"/>
              <a:t>use</a:t>
            </a:r>
            <a:r>
              <a:rPr lang="nb-NO"/>
              <a:t>.</a:t>
            </a:r>
          </a:p>
        </p:txBody>
      </p:sp>
      <p:sp>
        <p:nvSpPr>
          <p:cNvPr id="4" name="Slide Number Placeholder 3"/>
          <p:cNvSpPr>
            <a:spLocks noGrp="1"/>
          </p:cNvSpPr>
          <p:nvPr>
            <p:ph type="sldNum" sz="quarter" idx="5"/>
          </p:nvPr>
        </p:nvSpPr>
        <p:spPr/>
        <p:txBody>
          <a:bodyPr/>
          <a:lstStyle/>
          <a:p>
            <a:fld id="{AC157E0A-F321-48DC-AF94-681D4DCF344D}" type="slidenum">
              <a:rPr lang="en-US" smtClean="0"/>
              <a:t>20</a:t>
            </a:fld>
            <a:endParaRPr lang="en-US"/>
          </a:p>
        </p:txBody>
      </p:sp>
    </p:spTree>
    <p:extLst>
      <p:ext uri="{BB962C8B-B14F-4D97-AF65-F5344CB8AC3E}">
        <p14:creationId xmlns:p14="http://schemas.microsoft.com/office/powerpoint/2010/main" val="2235707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build the platform based on microservices pattern.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want the possibility to scale the components and application differently, we want them to be deployed independently. We also want the possibility to have different teams being responsible for the different microservices.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 all components are deployed as microservices</a:t>
            </a:r>
          </a:p>
          <a:p>
            <a:r>
              <a:rPr lang="en-US" sz="1200" kern="1200">
                <a:solidFill>
                  <a:schemeClr val="tx1"/>
                </a:solidFill>
                <a:effectLst/>
                <a:latin typeface="+mn-lt"/>
                <a:ea typeface="+mn-ea"/>
                <a:cs typeface="+mn-cs"/>
              </a:rPr>
              <a:t>All digital services created on the platform is deployed as microservices/microapps</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21</a:t>
            </a:fld>
            <a:endParaRPr lang="en-US"/>
          </a:p>
        </p:txBody>
      </p:sp>
    </p:spTree>
    <p:extLst>
      <p:ext uri="{BB962C8B-B14F-4D97-AF65-F5344CB8AC3E}">
        <p14:creationId xmlns:p14="http://schemas.microsoft.com/office/powerpoint/2010/main" val="2302374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Favor managed services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are a small team and don't have the capacity to setup and host the different components required  by our platform. Se we use fully managed services when we can. </a:t>
            </a: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We use Azure Kubernetes Services and other fully managed services. </a:t>
            </a:r>
          </a:p>
        </p:txBody>
      </p:sp>
      <p:sp>
        <p:nvSpPr>
          <p:cNvPr id="4" name="Slide Number Placeholder 3"/>
          <p:cNvSpPr>
            <a:spLocks noGrp="1"/>
          </p:cNvSpPr>
          <p:nvPr>
            <p:ph type="sldNum" sz="quarter" idx="5"/>
          </p:nvPr>
        </p:nvSpPr>
        <p:spPr/>
        <p:txBody>
          <a:bodyPr/>
          <a:lstStyle/>
          <a:p>
            <a:fld id="{AC157E0A-F321-48DC-AF94-681D4DCF344D}" type="slidenum">
              <a:rPr lang="en-US" smtClean="0"/>
              <a:t>22</a:t>
            </a:fld>
            <a:endParaRPr lang="en-US"/>
          </a:p>
        </p:txBody>
      </p:sp>
    </p:spTree>
    <p:extLst>
      <p:ext uri="{BB962C8B-B14F-4D97-AF65-F5344CB8AC3E}">
        <p14:creationId xmlns:p14="http://schemas.microsoft.com/office/powerpoint/2010/main" val="2980316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Isolation</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want to isolated the different government agencies from each other. We want to reduce risk of they affecting their performance or security. </a:t>
            </a: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So we give separate Kubernetes Clusters</a:t>
            </a:r>
          </a:p>
          <a:p>
            <a:pPr rtl="0" fontAlgn="ctr"/>
            <a:r>
              <a:rPr lang="en-US" sz="1200" kern="1200">
                <a:solidFill>
                  <a:schemeClr val="tx1"/>
                </a:solidFill>
                <a:effectLst/>
                <a:latin typeface="+mn-lt"/>
                <a:ea typeface="+mn-ea"/>
                <a:cs typeface="+mn-cs"/>
              </a:rPr>
              <a:t>We have separate data stores. </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23</a:t>
            </a:fld>
            <a:endParaRPr lang="en-US"/>
          </a:p>
        </p:txBody>
      </p:sp>
    </p:spTree>
    <p:extLst>
      <p:ext uri="{BB962C8B-B14F-4D97-AF65-F5344CB8AC3E}">
        <p14:creationId xmlns:p14="http://schemas.microsoft.com/office/powerpoint/2010/main" val="1888279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Concept</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principles</a:t>
            </a:r>
            <a:r>
              <a:rPr lang="nb-NO" sz="1200" kern="1200">
                <a:solidFill>
                  <a:schemeClr val="tx1"/>
                </a:solidFill>
                <a:effectLst/>
                <a:latin typeface="+mn-lt"/>
                <a:ea typeface="+mn-ea"/>
                <a:cs typeface="+mn-cs"/>
              </a:rPr>
              <a:t> + POC</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POC: 1 </a:t>
            </a:r>
            <a:r>
              <a:rPr lang="nb-NO" sz="1200" kern="1200" err="1">
                <a:solidFill>
                  <a:schemeClr val="tx1"/>
                </a:solidFill>
                <a:effectLst/>
                <a:latin typeface="+mn-lt"/>
                <a:ea typeface="+mn-ea"/>
                <a:cs typeface="+mn-cs"/>
              </a:rPr>
              <a:t>solution</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Split: Designtime + Runtime</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Split </a:t>
            </a:r>
            <a:r>
              <a:rPr lang="nb-NO" sz="1200" kern="1200" err="1">
                <a:solidFill>
                  <a:schemeClr val="tx1"/>
                </a:solidFill>
                <a:effectLst/>
                <a:latin typeface="+mn-lt"/>
                <a:ea typeface="+mn-ea"/>
                <a:cs typeface="+mn-cs"/>
              </a:rPr>
              <a:t>runtime</a:t>
            </a:r>
            <a:r>
              <a:rPr lang="nb-NO" sz="1200" kern="1200">
                <a:solidFill>
                  <a:schemeClr val="tx1"/>
                </a:solidFill>
                <a:effectLst/>
                <a:latin typeface="+mn-lt"/>
                <a:ea typeface="+mn-ea"/>
                <a:cs typeface="+mn-cs"/>
              </a:rPr>
              <a:t> in 2</a:t>
            </a:r>
          </a:p>
          <a:p>
            <a:pPr marL="171450" indent="-171450">
              <a:buFontTx/>
              <a:buChar char="-"/>
            </a:pP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24</a:t>
            </a:fld>
            <a:endParaRPr lang="en-US"/>
          </a:p>
        </p:txBody>
      </p:sp>
    </p:spTree>
    <p:extLst>
      <p:ext uri="{BB962C8B-B14F-4D97-AF65-F5344CB8AC3E}">
        <p14:creationId xmlns:p14="http://schemas.microsoft.com/office/powerpoint/2010/main" val="1350053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a:solidFill>
                  <a:schemeClr val="tx1"/>
                </a:solidFill>
                <a:effectLst/>
                <a:latin typeface="+mn-lt"/>
                <a:ea typeface="+mn-ea"/>
                <a:cs typeface="+mn-cs"/>
              </a:rPr>
              <a:t>3 </a:t>
            </a:r>
            <a:r>
              <a:rPr lang="nb-NO" sz="1200" kern="1200" err="1">
                <a:solidFill>
                  <a:schemeClr val="tx1"/>
                </a:solidFill>
                <a:effectLst/>
                <a:latin typeface="+mn-lt"/>
                <a:ea typeface="+mn-ea"/>
                <a:cs typeface="+mn-cs"/>
              </a:rPr>
              <a:t>solutions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working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together</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25</a:t>
            </a:fld>
            <a:endParaRPr lang="en-US"/>
          </a:p>
        </p:txBody>
      </p:sp>
    </p:spTree>
    <p:extLst>
      <p:ext uri="{BB962C8B-B14F-4D97-AF65-F5344CB8AC3E}">
        <p14:creationId xmlns:p14="http://schemas.microsoft.com/office/powerpoint/2010/main" val="2683474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Studio – design time </a:t>
            </a:r>
            <a:r>
              <a:rPr lang="nb-NO" sz="1200" kern="1200" err="1">
                <a:solidFill>
                  <a:schemeClr val="tx1"/>
                </a:solidFill>
                <a:effectLst/>
                <a:latin typeface="+mn-lt"/>
                <a:ea typeface="+mn-ea"/>
                <a:cs typeface="+mn-cs"/>
              </a:rPr>
              <a:t>solution</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a:p>
            <a:pPr marL="171450" indent="-171450">
              <a:buFontTx/>
              <a:buChar char="-"/>
            </a:pPr>
            <a:r>
              <a:rPr lang="nb-NO" sz="1200" kern="1200" err="1">
                <a:solidFill>
                  <a:schemeClr val="tx1"/>
                </a:solidFill>
                <a:effectLst/>
                <a:latin typeface="+mn-lt"/>
                <a:ea typeface="+mn-ea"/>
                <a:cs typeface="+mn-cs"/>
              </a:rPr>
              <a:t>Create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develop</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deploy</a:t>
            </a:r>
            <a:endParaRPr lang="nb-NO" sz="1200" kern="1200">
              <a:solidFill>
                <a:schemeClr val="tx1"/>
              </a:solidFill>
              <a:effectLst/>
              <a:latin typeface="+mn-lt"/>
              <a:ea typeface="+mn-ea"/>
              <a:cs typeface="+mn-cs"/>
            </a:endParaRPr>
          </a:p>
          <a:p>
            <a:pPr marL="171450" indent="-171450">
              <a:buFontTx/>
              <a:buChar char="-"/>
            </a:pPr>
            <a:endParaRPr lang="nb-NO" sz="1200" kern="1200">
              <a:solidFill>
                <a:schemeClr val="tx1"/>
              </a:solidFill>
              <a:effectLst/>
              <a:latin typeface="+mn-lt"/>
              <a:ea typeface="+mn-ea"/>
              <a:cs typeface="+mn-cs"/>
            </a:endParaRPr>
          </a:p>
          <a:p>
            <a:pPr marL="171450" indent="-171450">
              <a:buFontTx/>
              <a:buChar char="-"/>
            </a:pPr>
            <a:r>
              <a:rPr lang="nb-NO" sz="1200" kern="1200">
                <a:solidFill>
                  <a:schemeClr val="tx1"/>
                </a:solidFill>
                <a:effectLst/>
                <a:latin typeface="+mn-lt"/>
                <a:ea typeface="+mn-ea"/>
                <a:cs typeface="+mn-cs"/>
              </a:rPr>
              <a:t>Applications -&gt; Apps.</a:t>
            </a:r>
          </a:p>
          <a:p>
            <a:pPr marL="171450" indent="-171450">
              <a:buFontTx/>
              <a:buChar char="-"/>
            </a:pPr>
            <a:endParaRPr lang="nb-NO" sz="1200" kern="1200">
              <a:solidFill>
                <a:schemeClr val="tx1"/>
              </a:solidFill>
              <a:effectLst/>
              <a:latin typeface="+mn-lt"/>
              <a:ea typeface="+mn-ea"/>
              <a:cs typeface="+mn-cs"/>
            </a:endParaRPr>
          </a:p>
          <a:p>
            <a:pPr marL="0" indent="0">
              <a:buFontTx/>
              <a:buNone/>
            </a:pPr>
            <a:r>
              <a:rPr lang="nb-NO" sz="1200" kern="1200">
                <a:solidFill>
                  <a:schemeClr val="tx1"/>
                </a:solidFill>
                <a:effectLst/>
                <a:latin typeface="+mn-lt"/>
                <a:ea typeface="+mn-ea"/>
                <a:cs typeface="+mn-cs"/>
              </a:rPr>
              <a:t>Runs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cluster</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azure</a:t>
            </a:r>
            <a:r>
              <a:rPr lang="nb-NO" sz="120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AC157E0A-F321-48DC-AF94-681D4DCF344D}" type="slidenum">
              <a:rPr lang="en-US" smtClean="0"/>
              <a:t>26</a:t>
            </a:fld>
            <a:endParaRPr lang="en-US"/>
          </a:p>
        </p:txBody>
      </p:sp>
    </p:spTree>
    <p:extLst>
      <p:ext uri="{BB962C8B-B14F-4D97-AF65-F5344CB8AC3E}">
        <p14:creationId xmlns:p14="http://schemas.microsoft.com/office/powerpoint/2010/main" val="1393989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Apps</a:t>
            </a:r>
          </a:p>
          <a:p>
            <a:endParaRPr lang="nb-NO" sz="1200" kern="1200">
              <a:solidFill>
                <a:schemeClr val="tx1"/>
              </a:solidFill>
              <a:effectLst/>
              <a:latin typeface="+mn-lt"/>
              <a:ea typeface="+mn-ea"/>
              <a:cs typeface="+mn-cs"/>
            </a:endParaRPr>
          </a:p>
          <a:p>
            <a:pPr marL="171450" indent="-171450">
              <a:buFontTx/>
              <a:buChar char="-"/>
            </a:pPr>
            <a:r>
              <a:rPr lang="nb-NO" sz="1200" kern="1200">
                <a:solidFill>
                  <a:schemeClr val="tx1"/>
                </a:solidFill>
                <a:effectLst/>
                <a:latin typeface="+mn-lt"/>
                <a:ea typeface="+mn-ea"/>
                <a:cs typeface="+mn-cs"/>
              </a:rPr>
              <a:t>All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running</a:t>
            </a:r>
            <a:r>
              <a:rPr lang="nb-NO" sz="1200" kern="1200">
                <a:solidFill>
                  <a:schemeClr val="tx1"/>
                </a:solidFill>
                <a:effectLst/>
                <a:latin typeface="+mn-lt"/>
                <a:ea typeface="+mn-ea"/>
                <a:cs typeface="+mn-cs"/>
              </a:rPr>
              <a:t> apps</a:t>
            </a:r>
          </a:p>
          <a:p>
            <a:pPr marL="171450" indent="-171450">
              <a:buFontTx/>
              <a:buChar char="-"/>
            </a:pPr>
            <a:r>
              <a:rPr lang="nb-NO" sz="1200" kern="1200">
                <a:solidFill>
                  <a:schemeClr val="tx1"/>
                </a:solidFill>
                <a:effectLst/>
                <a:latin typeface="+mn-lt"/>
                <a:ea typeface="+mn-ea"/>
                <a:cs typeface="+mn-cs"/>
              </a:rPr>
              <a:t>The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clusters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apps run </a:t>
            </a:r>
            <a:r>
              <a:rPr lang="nb-NO" sz="1200" kern="1200" err="1">
                <a:solidFill>
                  <a:schemeClr val="tx1"/>
                </a:solidFill>
                <a:effectLst/>
                <a:latin typeface="+mn-lt"/>
                <a:ea typeface="+mn-ea"/>
                <a:cs typeface="+mn-cs"/>
              </a:rPr>
              <a:t>on</a:t>
            </a:r>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27</a:t>
            </a:fld>
            <a:endParaRPr lang="en-US"/>
          </a:p>
        </p:txBody>
      </p:sp>
    </p:spTree>
    <p:extLst>
      <p:ext uri="{BB962C8B-B14F-4D97-AF65-F5344CB8AC3E}">
        <p14:creationId xmlns:p14="http://schemas.microsoft.com/office/powerpoint/2010/main" val="383620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Platform</a:t>
            </a:r>
          </a:p>
          <a:p>
            <a:endParaRPr lang="nb-NO" sz="1200" kern="1200">
              <a:solidFill>
                <a:schemeClr val="tx1"/>
              </a:solidFill>
              <a:effectLst/>
              <a:latin typeface="+mn-lt"/>
              <a:ea typeface="+mn-ea"/>
              <a:cs typeface="+mn-cs"/>
            </a:endParaRPr>
          </a:p>
          <a:p>
            <a:pPr marL="171450" indent="-171450">
              <a:buFontTx/>
              <a:buChar char="-"/>
            </a:pPr>
            <a:r>
              <a:rPr lang="nb-NO" sz="1200" kern="1200" err="1">
                <a:solidFill>
                  <a:schemeClr val="tx1"/>
                </a:solidFill>
                <a:effectLst/>
                <a:latin typeface="+mn-lt"/>
                <a:ea typeface="+mn-ea"/>
                <a:cs typeface="+mn-cs"/>
              </a:rPr>
              <a:t>Common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backend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functionality</a:t>
            </a:r>
            <a:endParaRPr lang="nb-NO" sz="1200" kern="1200">
              <a:solidFill>
                <a:schemeClr val="tx1"/>
              </a:solidFill>
              <a:effectLst/>
              <a:latin typeface="+mn-lt"/>
              <a:ea typeface="+mn-ea"/>
              <a:cs typeface="+mn-cs"/>
            </a:endParaRPr>
          </a:p>
          <a:p>
            <a:pPr marL="171450" indent="-171450">
              <a:buFontTx/>
              <a:buChar char="-"/>
            </a:pPr>
            <a:r>
              <a:rPr lang="nb-NO" sz="1200" kern="1200">
                <a:solidFill>
                  <a:schemeClr val="tx1"/>
                </a:solidFill>
                <a:effectLst/>
                <a:latin typeface="+mn-lt"/>
                <a:ea typeface="+mn-ea"/>
                <a:cs typeface="+mn-cs"/>
              </a:rPr>
              <a:t>Runs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cluster</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Azure</a:t>
            </a:r>
            <a:r>
              <a:rPr lang="nb-NO" sz="120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AC157E0A-F321-48DC-AF94-681D4DCF344D}" type="slidenum">
              <a:rPr lang="en-US" smtClean="0"/>
              <a:t>28</a:t>
            </a:fld>
            <a:endParaRPr lang="en-US"/>
          </a:p>
        </p:txBody>
      </p:sp>
    </p:spTree>
    <p:extLst>
      <p:ext uri="{BB962C8B-B14F-4D97-AF65-F5344CB8AC3E}">
        <p14:creationId xmlns:p14="http://schemas.microsoft.com/office/powerpoint/2010/main" val="990820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Look</a:t>
            </a:r>
            <a:r>
              <a:rPr lang="nb-NO" sz="1200" kern="1200">
                <a:solidFill>
                  <a:schemeClr val="tx1"/>
                </a:solidFill>
                <a:effectLst/>
                <a:latin typeface="+mn-lt"/>
                <a:ea typeface="+mn-ea"/>
                <a:cs typeface="+mn-cs"/>
              </a:rPr>
              <a:t> at </a:t>
            </a:r>
            <a:r>
              <a:rPr lang="nb-NO" sz="1200" kern="1200" err="1">
                <a:solidFill>
                  <a:schemeClr val="tx1"/>
                </a:solidFill>
                <a:effectLst/>
                <a:latin typeface="+mn-lt"/>
                <a:ea typeface="+mn-ea"/>
                <a:cs typeface="+mn-cs"/>
              </a:rPr>
              <a:t>how</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work</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together</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Support </a:t>
            </a:r>
            <a:r>
              <a:rPr lang="nb-NO" sz="1200" kern="1200" err="1">
                <a:solidFill>
                  <a:schemeClr val="tx1"/>
                </a:solidFill>
                <a:effectLst/>
                <a:latin typeface="+mn-lt"/>
                <a:ea typeface="+mn-ea"/>
                <a:cs typeface="+mn-cs"/>
              </a:rPr>
              <a:t>next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generation</a:t>
            </a:r>
            <a:r>
              <a:rPr lang="nb-NO" sz="1200" kern="1200">
                <a:solidFill>
                  <a:schemeClr val="tx1"/>
                </a:solidFill>
                <a:effectLst/>
                <a:latin typeface="+mn-lt"/>
                <a:ea typeface="+mn-ea"/>
                <a:cs typeface="+mn-cs"/>
              </a:rPr>
              <a:t> og digital services for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people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Norway</a:t>
            </a:r>
          </a:p>
        </p:txBody>
      </p:sp>
      <p:sp>
        <p:nvSpPr>
          <p:cNvPr id="4" name="Slide Number Placeholder 3"/>
          <p:cNvSpPr>
            <a:spLocks noGrp="1"/>
          </p:cNvSpPr>
          <p:nvPr>
            <p:ph type="sldNum" sz="quarter" idx="5"/>
          </p:nvPr>
        </p:nvSpPr>
        <p:spPr/>
        <p:txBody>
          <a:bodyPr/>
          <a:lstStyle/>
          <a:p>
            <a:fld id="{AC157E0A-F321-48DC-AF94-681D4DCF344D}" type="slidenum">
              <a:rPr lang="en-US" smtClean="0"/>
              <a:t>29</a:t>
            </a:fld>
            <a:endParaRPr lang="en-US"/>
          </a:p>
        </p:txBody>
      </p:sp>
    </p:spTree>
    <p:extLst>
      <p:ext uri="{BB962C8B-B14F-4D97-AF65-F5344CB8AC3E}">
        <p14:creationId xmlns:p14="http://schemas.microsoft.com/office/powerpoint/2010/main" val="165074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this presentation we will give you an introduction to what Altinn is and the Altinn 3 project.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will present the different solutions we are building as part of the new platform.</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will go in to details about the cloud components we are using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will give you the current status and info on what we will be doing next.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And at the end we open up for questions and comments.</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3</a:t>
            </a:fld>
            <a:endParaRPr lang="en-US"/>
          </a:p>
        </p:txBody>
      </p:sp>
    </p:spTree>
    <p:extLst>
      <p:ext uri="{BB962C8B-B14F-4D97-AF65-F5344CB8AC3E}">
        <p14:creationId xmlns:p14="http://schemas.microsoft.com/office/powerpoint/2010/main" val="842265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Govt</a:t>
            </a:r>
            <a:r>
              <a:rPr lang="nb-NO"/>
              <a:t> </a:t>
            </a:r>
            <a:r>
              <a:rPr lang="nb-NO" err="1"/>
              <a:t>agency</a:t>
            </a:r>
            <a:r>
              <a:rPr lang="nb-NO"/>
              <a:t>, </a:t>
            </a:r>
            <a:r>
              <a:rPr lang="nb-NO" err="1"/>
              <a:t>create</a:t>
            </a:r>
            <a:r>
              <a:rPr lang="nb-NO"/>
              <a:t> digital service, </a:t>
            </a:r>
            <a:r>
              <a:rPr lang="nb-NO" err="1"/>
              <a:t>collect</a:t>
            </a:r>
            <a:r>
              <a:rPr lang="nb-NO"/>
              <a:t> data.</a:t>
            </a:r>
          </a:p>
          <a:p>
            <a:endParaRPr lang="nb-NO"/>
          </a:p>
          <a:p>
            <a:r>
              <a:rPr lang="nb-NO" err="1"/>
              <a:t>Create</a:t>
            </a:r>
            <a:r>
              <a:rPr lang="nb-NO"/>
              <a:t> app </a:t>
            </a:r>
            <a:r>
              <a:rPr lang="nb-NO" err="1"/>
              <a:t>using</a:t>
            </a:r>
            <a:r>
              <a:rPr lang="nb-NO"/>
              <a:t> </a:t>
            </a:r>
            <a:r>
              <a:rPr lang="nb-NO" err="1"/>
              <a:t>Altinn</a:t>
            </a:r>
            <a:r>
              <a:rPr lang="nb-NO"/>
              <a:t> 3</a:t>
            </a:r>
          </a:p>
        </p:txBody>
      </p:sp>
      <p:sp>
        <p:nvSpPr>
          <p:cNvPr id="4" name="Slide Number Placeholder 3"/>
          <p:cNvSpPr>
            <a:spLocks noGrp="1"/>
          </p:cNvSpPr>
          <p:nvPr>
            <p:ph type="sldNum" sz="quarter" idx="5"/>
          </p:nvPr>
        </p:nvSpPr>
        <p:spPr/>
        <p:txBody>
          <a:bodyPr/>
          <a:lstStyle/>
          <a:p>
            <a:fld id="{AC157E0A-F321-48DC-AF94-681D4DCF344D}" type="slidenum">
              <a:rPr lang="en-US" smtClean="0"/>
              <a:t>30</a:t>
            </a:fld>
            <a:endParaRPr lang="en-US"/>
          </a:p>
        </p:txBody>
      </p:sp>
    </p:spTree>
    <p:extLst>
      <p:ext uri="{BB962C8B-B14F-4D97-AF65-F5344CB8AC3E}">
        <p14:creationId xmlns:p14="http://schemas.microsoft.com/office/powerpoint/2010/main" val="939549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Pain</a:t>
            </a:r>
            <a:r>
              <a:rPr lang="nb-NO"/>
              <a:t> </a:t>
            </a:r>
            <a:r>
              <a:rPr lang="nb-NO" err="1"/>
              <a:t>points</a:t>
            </a:r>
            <a:r>
              <a:rPr lang="nb-NO"/>
              <a:t> from </a:t>
            </a:r>
            <a:r>
              <a:rPr lang="nb-NO" err="1"/>
              <a:t>existing</a:t>
            </a:r>
            <a:r>
              <a:rPr lang="nb-NO"/>
              <a:t> </a:t>
            </a:r>
            <a:r>
              <a:rPr lang="nb-NO" err="1"/>
              <a:t>platform</a:t>
            </a:r>
            <a:r>
              <a:rPr lang="nb-NO"/>
              <a:t>, </a:t>
            </a:r>
            <a:r>
              <a:rPr lang="nb-NO" err="1"/>
              <a:t>improve</a:t>
            </a:r>
            <a:r>
              <a:rPr lang="nb-NO"/>
              <a:t> </a:t>
            </a:r>
            <a:r>
              <a:rPr lang="nb-NO" err="1"/>
              <a:t>on</a:t>
            </a:r>
            <a:endParaRPr lang="nb-NO"/>
          </a:p>
          <a:p>
            <a:endParaRPr lang="nb-NO"/>
          </a:p>
          <a:p>
            <a:pPr marL="171450" indent="-171450">
              <a:buFontTx/>
              <a:buChar char="-"/>
            </a:pPr>
            <a:r>
              <a:rPr lang="nb-NO"/>
              <a:t>Super-</a:t>
            </a:r>
            <a:r>
              <a:rPr lang="nb-NO" err="1"/>
              <a:t>flexible</a:t>
            </a:r>
            <a:r>
              <a:rPr lang="nb-NO"/>
              <a:t>, </a:t>
            </a:r>
            <a:r>
              <a:rPr lang="nb-NO" err="1"/>
              <a:t>easy</a:t>
            </a:r>
            <a:r>
              <a:rPr lang="nb-NO"/>
              <a:t> to </a:t>
            </a:r>
            <a:r>
              <a:rPr lang="nb-NO" err="1"/>
              <a:t>customize</a:t>
            </a:r>
            <a:endParaRPr lang="nb-NO"/>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nb-NO" err="1"/>
              <a:t>Modern</a:t>
            </a:r>
            <a:r>
              <a:rPr lang="nb-NO"/>
              <a:t> UI – desktop/mobile</a:t>
            </a:r>
          </a:p>
          <a:p>
            <a:pPr marL="171450" indent="-171450">
              <a:buFontTx/>
              <a:buChar char="-"/>
            </a:pPr>
            <a:r>
              <a:rPr lang="nb-NO" err="1"/>
              <a:t>Quick</a:t>
            </a:r>
            <a:r>
              <a:rPr lang="nb-NO"/>
              <a:t>, iterative testing</a:t>
            </a:r>
          </a:p>
          <a:p>
            <a:pPr marL="171450" indent="-171450">
              <a:buFontTx/>
              <a:buChar char="-"/>
            </a:pPr>
            <a:r>
              <a:rPr lang="nb-NO" err="1"/>
              <a:t>Self</a:t>
            </a:r>
            <a:r>
              <a:rPr lang="nb-NO"/>
              <a:t>-service </a:t>
            </a:r>
            <a:r>
              <a:rPr lang="nb-NO" err="1"/>
              <a:t>deploy</a:t>
            </a:r>
            <a:endParaRPr lang="nb-NO"/>
          </a:p>
          <a:p>
            <a:pPr marL="171450" indent="-171450">
              <a:buFontTx/>
              <a:buChar char="-"/>
            </a:pPr>
            <a:r>
              <a:rPr lang="nb-NO" err="1"/>
              <a:t>Scale</a:t>
            </a:r>
            <a:r>
              <a:rPr lang="nb-NO"/>
              <a:t> apps up/</a:t>
            </a:r>
            <a:r>
              <a:rPr lang="nb-NO" err="1"/>
              <a:t>down</a:t>
            </a:r>
            <a:r>
              <a:rPr lang="nb-NO"/>
              <a:t> as </a:t>
            </a:r>
            <a:r>
              <a:rPr lang="nb-NO" err="1"/>
              <a:t>needed</a:t>
            </a:r>
            <a:r>
              <a:rPr lang="nb-NO"/>
              <a:t>.</a:t>
            </a:r>
          </a:p>
          <a:p>
            <a:pPr marL="171450" indent="-171450">
              <a:buFontTx/>
              <a:buChar char="-"/>
            </a:pP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31</a:t>
            </a:fld>
            <a:endParaRPr lang="en-US"/>
          </a:p>
        </p:txBody>
      </p:sp>
    </p:spTree>
    <p:extLst>
      <p:ext uri="{BB962C8B-B14F-4D97-AF65-F5344CB8AC3E}">
        <p14:creationId xmlns:p14="http://schemas.microsoft.com/office/powerpoint/2010/main" val="2534404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What</a:t>
            </a:r>
            <a:r>
              <a:rPr lang="nb-NO" sz="1200" kern="1200">
                <a:solidFill>
                  <a:schemeClr val="tx1"/>
                </a:solidFill>
                <a:effectLst/>
                <a:latin typeface="+mn-lt"/>
                <a:ea typeface="+mn-ea"/>
                <a:cs typeface="+mn-cs"/>
              </a:rPr>
              <a:t> is app in </a:t>
            </a:r>
            <a:r>
              <a:rPr lang="nb-NO" sz="1200" kern="1200" err="1">
                <a:solidFill>
                  <a:schemeClr val="tx1"/>
                </a:solidFill>
                <a:effectLst/>
                <a:latin typeface="+mn-lt"/>
                <a:ea typeface="+mn-ea"/>
                <a:cs typeface="+mn-cs"/>
              </a:rPr>
              <a:t>this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context</a:t>
            </a:r>
            <a:r>
              <a:rPr lang="nb-NO" sz="1200" kern="1200">
                <a:solidFill>
                  <a:schemeClr val="tx1"/>
                </a:solidFill>
                <a:effectLst/>
                <a:latin typeface="+mn-lt"/>
                <a:ea typeface="+mn-ea"/>
                <a:cs typeface="+mn-cs"/>
              </a:rPr>
              <a:t> – digital service, in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form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 </a:t>
            </a:r>
            <a:r>
              <a:rPr lang="nb-NO" sz="1200" kern="1200" err="1">
                <a:solidFill>
                  <a:schemeClr val="tx1"/>
                </a:solidFill>
                <a:effectLst/>
                <a:latin typeface="+mn-lt"/>
                <a:ea typeface="+mn-ea"/>
                <a:cs typeface="+mn-cs"/>
              </a:rPr>
              <a:t>standalone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application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exposes</a:t>
            </a:r>
            <a:r>
              <a:rPr lang="nb-NO" sz="1200" kern="1200">
                <a:solidFill>
                  <a:schemeClr val="tx1"/>
                </a:solidFill>
                <a:effectLst/>
                <a:latin typeface="+mn-lt"/>
                <a:ea typeface="+mn-ea"/>
                <a:cs typeface="+mn-cs"/>
              </a:rPr>
              <a:t> API, has GUI, runs in a </a:t>
            </a:r>
            <a:r>
              <a:rPr lang="nb-NO" sz="1200" kern="1200" err="1">
                <a:solidFill>
                  <a:schemeClr val="tx1"/>
                </a:solidFill>
                <a:effectLst/>
                <a:latin typeface="+mn-lt"/>
                <a:ea typeface="+mn-ea"/>
                <a:cs typeface="+mn-cs"/>
              </a:rPr>
              <a:t>docker</a:t>
            </a:r>
            <a:r>
              <a:rPr lang="nb-NO" sz="1200" kern="1200">
                <a:solidFill>
                  <a:schemeClr val="tx1"/>
                </a:solidFill>
                <a:effectLst/>
                <a:latin typeface="+mn-lt"/>
                <a:ea typeface="+mn-ea"/>
                <a:cs typeface="+mn-cs"/>
              </a:rPr>
              <a:t> container.</a:t>
            </a:r>
          </a:p>
          <a:p>
            <a:endParaRPr lang="nb-NO" sz="1200" kern="1200">
              <a:solidFill>
                <a:schemeClr val="tx1"/>
              </a:solidFill>
              <a:effectLst/>
              <a:latin typeface="+mn-lt"/>
              <a:ea typeface="+mn-ea"/>
              <a:cs typeface="+mn-cs"/>
            </a:endParaRPr>
          </a:p>
          <a:p>
            <a:pPr marL="0" indent="0">
              <a:buFontTx/>
              <a:buNone/>
            </a:pPr>
            <a:r>
              <a:rPr lang="nb-NO" sz="1200" kern="1200" err="1">
                <a:solidFill>
                  <a:schemeClr val="tx1"/>
                </a:solidFill>
                <a:effectLst/>
                <a:latin typeface="+mn-lt"/>
                <a:ea typeface="+mn-ea"/>
                <a:cs typeface="+mn-cs"/>
              </a:rPr>
              <a:t>Created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template</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starting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point</a:t>
            </a:r>
            <a:r>
              <a:rPr lang="nb-NO" sz="1200" kern="1200">
                <a:solidFill>
                  <a:schemeClr val="tx1"/>
                </a:solidFill>
                <a:effectLst/>
                <a:latin typeface="+mn-lt"/>
                <a:ea typeface="+mn-ea"/>
                <a:cs typeface="+mn-cs"/>
              </a:rPr>
              <a:t> for apps</a:t>
            </a:r>
          </a:p>
          <a:p>
            <a:pPr marL="0" indent="0">
              <a:buFontTx/>
              <a:buNone/>
            </a:pPr>
            <a:r>
              <a:rPr lang="nb-NO" sz="1200" kern="1200">
                <a:solidFill>
                  <a:schemeClr val="tx1"/>
                </a:solidFill>
                <a:effectLst/>
                <a:latin typeface="+mn-lt"/>
                <a:ea typeface="+mn-ea"/>
                <a:cs typeface="+mn-cs"/>
              </a:rPr>
              <a:t> - .NET </a:t>
            </a:r>
            <a:r>
              <a:rPr lang="nb-NO" sz="1200" kern="1200" err="1">
                <a:solidFill>
                  <a:schemeClr val="tx1"/>
                </a:solidFill>
                <a:effectLst/>
                <a:latin typeface="+mn-lt"/>
                <a:ea typeface="+mn-ea"/>
                <a:cs typeface="+mn-cs"/>
              </a:rPr>
              <a:t>core</a:t>
            </a:r>
            <a:r>
              <a:rPr lang="nb-NO" sz="1200" kern="1200">
                <a:solidFill>
                  <a:schemeClr val="tx1"/>
                </a:solidFill>
                <a:effectLst/>
                <a:latin typeface="+mn-lt"/>
                <a:ea typeface="+mn-ea"/>
                <a:cs typeface="+mn-cs"/>
              </a:rPr>
              <a:t> MVC</a:t>
            </a:r>
          </a:p>
          <a:p>
            <a:pPr marL="628650" lvl="1" indent="-171450">
              <a:buFontTx/>
              <a:buChar char="-"/>
            </a:pPr>
            <a:r>
              <a:rPr lang="nb-NO" sz="1200" kern="1200" err="1">
                <a:solidFill>
                  <a:schemeClr val="tx1"/>
                </a:solidFill>
                <a:effectLst/>
                <a:latin typeface="+mn-lt"/>
                <a:ea typeface="+mn-ea"/>
                <a:cs typeface="+mn-cs"/>
              </a:rPr>
              <a:t>Supporting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libraries</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Nuget</a:t>
            </a:r>
            <a:r>
              <a:rPr lang="nb-NO" sz="1200" kern="1200">
                <a:solidFill>
                  <a:schemeClr val="tx1"/>
                </a:solidFill>
                <a:effectLst/>
                <a:latin typeface="+mn-lt"/>
                <a:ea typeface="+mn-ea"/>
                <a:cs typeface="+mn-cs"/>
              </a:rPr>
              <a:t> (APIs,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a:t>
            </a:r>
          </a:p>
          <a:p>
            <a:pPr marL="628650" lvl="1" indent="-171450">
              <a:buFontTx/>
              <a:buChar char="-"/>
            </a:pPr>
            <a:r>
              <a:rPr lang="nb-NO" sz="1200" kern="1200">
                <a:solidFill>
                  <a:schemeClr val="tx1"/>
                </a:solidFill>
                <a:effectLst/>
                <a:latin typeface="+mn-lt"/>
                <a:ea typeface="+mn-ea"/>
                <a:cs typeface="+mn-cs"/>
              </a:rPr>
              <a:t>Placeholders </a:t>
            </a:r>
            <a:r>
              <a:rPr lang="nb-NO" sz="1200" kern="1200" err="1">
                <a:solidFill>
                  <a:schemeClr val="tx1"/>
                </a:solidFill>
                <a:effectLst/>
                <a:latin typeface="+mn-lt"/>
                <a:ea typeface="+mn-ea"/>
                <a:cs typeface="+mn-cs"/>
              </a:rPr>
              <a:t>custom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logic</a:t>
            </a:r>
            <a:endParaRPr lang="nb-NO" sz="1200" kern="1200">
              <a:solidFill>
                <a:schemeClr val="tx1"/>
              </a:solidFill>
              <a:effectLst/>
              <a:latin typeface="+mn-lt"/>
              <a:ea typeface="+mn-ea"/>
              <a:cs typeface="+mn-cs"/>
            </a:endParaRPr>
          </a:p>
          <a:p>
            <a:pPr marL="628650" lvl="1" indent="-171450">
              <a:buFontTx/>
              <a:buChar char="-"/>
            </a:pPr>
            <a:r>
              <a:rPr lang="nb-NO" sz="1200" kern="1200" err="1">
                <a:solidFill>
                  <a:schemeClr val="tx1"/>
                </a:solidFill>
                <a:effectLst/>
                <a:latin typeface="+mn-lt"/>
                <a:ea typeface="+mn-ea"/>
                <a:cs typeface="+mn-cs"/>
              </a:rPr>
              <a:t>Configuration</a:t>
            </a:r>
            <a:r>
              <a:rPr lang="nb-NO" sz="1200" kern="1200">
                <a:solidFill>
                  <a:schemeClr val="tx1"/>
                </a:solidFill>
                <a:effectLst/>
                <a:latin typeface="+mn-lt"/>
                <a:ea typeface="+mn-ea"/>
                <a:cs typeface="+mn-cs"/>
              </a:rPr>
              <a:t> files</a:t>
            </a:r>
          </a:p>
          <a:p>
            <a:pPr marL="628650" lvl="1" indent="-171450">
              <a:buFontTx/>
              <a:buChar char="-"/>
            </a:pPr>
            <a:endParaRPr lang="nb-NO" sz="1200" kern="1200">
              <a:solidFill>
                <a:schemeClr val="tx1"/>
              </a:solidFill>
              <a:effectLst/>
              <a:latin typeface="+mn-lt"/>
              <a:ea typeface="+mn-ea"/>
              <a:cs typeface="+mn-cs"/>
            </a:endParaRPr>
          </a:p>
          <a:p>
            <a:pPr marL="171450" lvl="0" indent="-171450">
              <a:buFontTx/>
              <a:buChar char="-"/>
            </a:pPr>
            <a:r>
              <a:rPr lang="nb-NO" sz="1200" kern="1200" err="1">
                <a:solidFill>
                  <a:schemeClr val="tx1"/>
                </a:solidFill>
                <a:effectLst/>
                <a:latin typeface="+mn-lt"/>
                <a:ea typeface="+mn-ea"/>
                <a:cs typeface="+mn-cs"/>
              </a:rPr>
              <a:t>Refers</a:t>
            </a:r>
            <a:r>
              <a:rPr lang="nb-NO" sz="1200" kern="1200">
                <a:solidFill>
                  <a:schemeClr val="tx1"/>
                </a:solidFill>
                <a:effectLst/>
                <a:latin typeface="+mn-lt"/>
                <a:ea typeface="+mn-ea"/>
                <a:cs typeface="+mn-cs"/>
              </a:rPr>
              <a:t> to app </a:t>
            </a:r>
            <a:r>
              <a:rPr lang="nb-NO" sz="1200" kern="1200" err="1">
                <a:solidFill>
                  <a:schemeClr val="tx1"/>
                </a:solidFill>
                <a:effectLst/>
                <a:latin typeface="+mn-lt"/>
                <a:ea typeface="+mn-ea"/>
                <a:cs typeface="+mn-cs"/>
              </a:rPr>
              <a:t>frontend</a:t>
            </a:r>
            <a:endParaRPr lang="nb-NO" sz="1200" kern="1200">
              <a:solidFill>
                <a:schemeClr val="tx1"/>
              </a:solidFill>
              <a:effectLst/>
              <a:latin typeface="+mn-lt"/>
              <a:ea typeface="+mn-ea"/>
              <a:cs typeface="+mn-cs"/>
            </a:endParaRPr>
          </a:p>
          <a:p>
            <a:pPr marL="628650" lvl="1" indent="-171450">
              <a:buFontTx/>
              <a:buChar char="-"/>
            </a:pPr>
            <a:r>
              <a:rPr lang="nb-NO" sz="1200" kern="1200" err="1">
                <a:solidFill>
                  <a:schemeClr val="tx1"/>
                </a:solidFill>
                <a:effectLst/>
                <a:latin typeface="+mn-lt"/>
                <a:ea typeface="+mn-ea"/>
                <a:cs typeface="+mn-cs"/>
              </a:rPr>
              <a:t>React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application</a:t>
            </a:r>
            <a:endParaRPr lang="nb-NO" sz="1200" kern="1200">
              <a:solidFill>
                <a:schemeClr val="tx1"/>
              </a:solidFill>
              <a:effectLst/>
              <a:latin typeface="+mn-lt"/>
              <a:ea typeface="+mn-ea"/>
              <a:cs typeface="+mn-cs"/>
            </a:endParaRPr>
          </a:p>
          <a:p>
            <a:pPr marL="628650" lvl="1" indent="-171450">
              <a:buFontTx/>
              <a:buChar char="-"/>
            </a:pPr>
            <a:r>
              <a:rPr lang="nb-NO" sz="1200" kern="1200" err="1">
                <a:solidFill>
                  <a:schemeClr val="tx1"/>
                </a:solidFill>
                <a:effectLst/>
                <a:latin typeface="+mn-lt"/>
                <a:ea typeface="+mn-ea"/>
                <a:cs typeface="+mn-cs"/>
              </a:rPr>
              <a:t>Loaded</a:t>
            </a:r>
            <a:r>
              <a:rPr lang="nb-NO" sz="1200" kern="1200">
                <a:solidFill>
                  <a:schemeClr val="tx1"/>
                </a:solidFill>
                <a:effectLst/>
                <a:latin typeface="+mn-lt"/>
                <a:ea typeface="+mn-ea"/>
                <a:cs typeface="+mn-cs"/>
              </a:rPr>
              <a:t> at </a:t>
            </a:r>
            <a:r>
              <a:rPr lang="nb-NO" sz="1200" kern="1200" err="1">
                <a:solidFill>
                  <a:schemeClr val="tx1"/>
                </a:solidFill>
                <a:effectLst/>
                <a:latin typeface="+mn-lt"/>
                <a:ea typeface="+mn-ea"/>
                <a:cs typeface="+mn-cs"/>
              </a:rPr>
              <a:t>runtime</a:t>
            </a:r>
            <a:r>
              <a:rPr lang="nb-NO" sz="1200" kern="1200">
                <a:solidFill>
                  <a:schemeClr val="tx1"/>
                </a:solidFill>
                <a:effectLst/>
                <a:latin typeface="+mn-lt"/>
                <a:ea typeface="+mn-ea"/>
                <a:cs typeface="+mn-cs"/>
              </a:rPr>
              <a:t> from CDN</a:t>
            </a:r>
          </a:p>
          <a:p>
            <a:pPr marL="628650" lvl="1" indent="-171450">
              <a:buFontTx/>
              <a:buChar char="-"/>
            </a:pPr>
            <a:r>
              <a:rPr lang="nb-NO" sz="1200" kern="1200">
                <a:solidFill>
                  <a:schemeClr val="tx1"/>
                </a:solidFill>
                <a:effectLst/>
                <a:latin typeface="+mn-lt"/>
                <a:ea typeface="+mn-ea"/>
                <a:cs typeface="+mn-cs"/>
              </a:rPr>
              <a:t>All apps </a:t>
            </a:r>
            <a:r>
              <a:rPr lang="nb-NO" sz="1200" kern="1200" err="1">
                <a:solidFill>
                  <a:schemeClr val="tx1"/>
                </a:solidFill>
                <a:effectLst/>
                <a:latin typeface="+mn-lt"/>
                <a:ea typeface="+mn-ea"/>
                <a:cs typeface="+mn-cs"/>
              </a:rPr>
              <a:t>use</a:t>
            </a:r>
            <a:r>
              <a:rPr lang="nb-NO" sz="1200" kern="1200">
                <a:solidFill>
                  <a:schemeClr val="tx1"/>
                </a:solidFill>
                <a:effectLst/>
                <a:latin typeface="+mn-lt"/>
                <a:ea typeface="+mn-ea"/>
                <a:cs typeface="+mn-cs"/>
              </a:rPr>
              <a:t> same </a:t>
            </a:r>
            <a:r>
              <a:rPr lang="nb-NO" sz="1200" kern="1200" err="1">
                <a:solidFill>
                  <a:schemeClr val="tx1"/>
                </a:solidFill>
                <a:effectLst/>
                <a:latin typeface="+mn-lt"/>
                <a:ea typeface="+mn-ea"/>
                <a:cs typeface="+mn-cs"/>
              </a:rPr>
              <a:t>frontend</a:t>
            </a:r>
            <a:r>
              <a:rPr lang="nb-NO" sz="1200" kern="1200">
                <a:solidFill>
                  <a:schemeClr val="tx1"/>
                </a:solidFill>
                <a:effectLst/>
                <a:latin typeface="+mn-lt"/>
                <a:ea typeface="+mn-ea"/>
                <a:cs typeface="+mn-cs"/>
              </a:rPr>
              <a:t> by </a:t>
            </a:r>
            <a:r>
              <a:rPr lang="nb-NO" sz="1200" kern="1200" err="1">
                <a:solidFill>
                  <a:schemeClr val="tx1"/>
                </a:solidFill>
                <a:effectLst/>
                <a:latin typeface="+mn-lt"/>
                <a:ea typeface="+mn-ea"/>
                <a:cs typeface="+mn-cs"/>
              </a:rPr>
              <a:t>default</a:t>
            </a:r>
            <a:r>
              <a:rPr lang="nb-NO" sz="1200" kern="1200">
                <a:solidFill>
                  <a:schemeClr val="tx1"/>
                </a:solidFill>
                <a:effectLst/>
                <a:latin typeface="+mn-lt"/>
                <a:ea typeface="+mn-ea"/>
                <a:cs typeface="+mn-cs"/>
              </a:rPr>
              <a:t>.</a:t>
            </a:r>
          </a:p>
          <a:p>
            <a:pPr marL="628650" lvl="1" indent="-171450">
              <a:buFontTx/>
              <a:buChar char="-"/>
            </a:pPr>
            <a:r>
              <a:rPr lang="nb-NO" sz="1200" kern="1200" err="1">
                <a:solidFill>
                  <a:schemeClr val="tx1"/>
                </a:solidFill>
                <a:effectLst/>
                <a:latin typeface="+mn-lt"/>
                <a:ea typeface="+mn-ea"/>
                <a:cs typeface="+mn-cs"/>
              </a:rPr>
              <a:t>Integrates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with</a:t>
            </a:r>
            <a:r>
              <a:rPr lang="nb-NO" sz="1200" kern="1200">
                <a:solidFill>
                  <a:schemeClr val="tx1"/>
                </a:solidFill>
                <a:effectLst/>
                <a:latin typeface="+mn-lt"/>
                <a:ea typeface="+mn-ea"/>
                <a:cs typeface="+mn-cs"/>
              </a:rPr>
              <a:t> app via APIs</a:t>
            </a:r>
          </a:p>
          <a:p>
            <a:pPr marL="628650" lvl="1" indent="-171450">
              <a:buFontTx/>
              <a:buChar char="-"/>
            </a:pP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be </a:t>
            </a:r>
            <a:r>
              <a:rPr lang="nb-NO" sz="1200" kern="1200" err="1">
                <a:solidFill>
                  <a:schemeClr val="tx1"/>
                </a:solidFill>
                <a:effectLst/>
                <a:latin typeface="+mn-lt"/>
                <a:ea typeface="+mn-ea"/>
                <a:cs typeface="+mn-cs"/>
              </a:rPr>
              <a:t>configured</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views</a:t>
            </a:r>
            <a:r>
              <a:rPr lang="nb-NO" sz="1200" kern="1200">
                <a:solidFill>
                  <a:schemeClr val="tx1"/>
                </a:solidFill>
                <a:effectLst/>
                <a:latin typeface="+mn-lt"/>
                <a:ea typeface="+mn-ea"/>
                <a:cs typeface="+mn-cs"/>
              </a:rPr>
              <a:t> for different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set</a:t>
            </a:r>
            <a:r>
              <a:rPr lang="nb-NO" sz="1200" kern="1200">
                <a:solidFill>
                  <a:schemeClr val="tx1"/>
                </a:solidFill>
                <a:effectLst/>
                <a:latin typeface="+mn-lt"/>
                <a:ea typeface="+mn-ea"/>
                <a:cs typeface="+mn-cs"/>
              </a:rPr>
              <a:t> up form. </a:t>
            </a:r>
          </a:p>
        </p:txBody>
      </p:sp>
      <p:sp>
        <p:nvSpPr>
          <p:cNvPr id="4" name="Slide Number Placeholder 3"/>
          <p:cNvSpPr>
            <a:spLocks noGrp="1"/>
          </p:cNvSpPr>
          <p:nvPr>
            <p:ph type="sldNum" sz="quarter" idx="5"/>
          </p:nvPr>
        </p:nvSpPr>
        <p:spPr/>
        <p:txBody>
          <a:bodyPr/>
          <a:lstStyle/>
          <a:p>
            <a:fld id="{AC157E0A-F321-48DC-AF94-681D4DCF344D}" type="slidenum">
              <a:rPr lang="en-US" smtClean="0"/>
              <a:t>32</a:t>
            </a:fld>
            <a:endParaRPr lang="en-US"/>
          </a:p>
        </p:txBody>
      </p:sp>
    </p:spTree>
    <p:extLst>
      <p:ext uri="{BB962C8B-B14F-4D97-AF65-F5344CB8AC3E}">
        <p14:creationId xmlns:p14="http://schemas.microsoft.com/office/powerpoint/2010/main" val="2774774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Customize</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template</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a:p>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defines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tasks</a:t>
            </a:r>
            <a:r>
              <a:rPr lang="nb-NO" sz="1200" kern="1200">
                <a:solidFill>
                  <a:schemeClr val="tx1"/>
                </a:solidFill>
                <a:effectLst/>
                <a:latin typeface="+mn-lt"/>
                <a:ea typeface="+mn-ea"/>
                <a:cs typeface="+mn-cs"/>
              </a:rPr>
              <a:t> end </a:t>
            </a:r>
            <a:r>
              <a:rPr lang="nb-NO" sz="1200" kern="1200" err="1">
                <a:solidFill>
                  <a:schemeClr val="tx1"/>
                </a:solidFill>
                <a:effectLst/>
                <a:latin typeface="+mn-lt"/>
                <a:ea typeface="+mn-ea"/>
                <a:cs typeface="+mn-cs"/>
              </a:rPr>
              <a:t>user</a:t>
            </a:r>
            <a:r>
              <a:rPr lang="nb-NO" sz="1200" kern="1200">
                <a:solidFill>
                  <a:schemeClr val="tx1"/>
                </a:solidFill>
                <a:effectLst/>
                <a:latin typeface="+mn-lt"/>
                <a:ea typeface="+mn-ea"/>
                <a:cs typeface="+mn-cs"/>
              </a:rPr>
              <a:t> must og </a:t>
            </a:r>
            <a:r>
              <a:rPr lang="nb-NO" sz="1200" kern="1200" err="1">
                <a:solidFill>
                  <a:schemeClr val="tx1"/>
                </a:solidFill>
                <a:effectLst/>
                <a:latin typeface="+mn-lt"/>
                <a:ea typeface="+mn-ea"/>
                <a:cs typeface="+mn-cs"/>
              </a:rPr>
              <a:t>through</a:t>
            </a:r>
            <a:r>
              <a:rPr lang="nb-NO" sz="1200" kern="1200">
                <a:solidFill>
                  <a:schemeClr val="tx1"/>
                </a:solidFill>
                <a:effectLst/>
                <a:latin typeface="+mn-lt"/>
                <a:ea typeface="+mn-ea"/>
                <a:cs typeface="+mn-cs"/>
              </a:rPr>
              <a:t>.</a:t>
            </a:r>
          </a:p>
          <a:p>
            <a:r>
              <a:rPr lang="nb-NO" sz="1200" kern="1200" err="1">
                <a:solidFill>
                  <a:schemeClr val="tx1"/>
                </a:solidFill>
                <a:effectLst/>
                <a:latin typeface="+mn-lt"/>
                <a:ea typeface="+mn-ea"/>
                <a:cs typeface="+mn-cs"/>
              </a:rPr>
              <a:t>Example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Fill</a:t>
            </a:r>
            <a:r>
              <a:rPr lang="nb-NO" sz="1200" kern="1200">
                <a:solidFill>
                  <a:schemeClr val="tx1"/>
                </a:solidFill>
                <a:effectLst/>
                <a:latin typeface="+mn-lt"/>
                <a:ea typeface="+mn-ea"/>
                <a:cs typeface="+mn-cs"/>
              </a:rPr>
              <a:t> in form (data), </a:t>
            </a:r>
            <a:r>
              <a:rPr lang="nb-NO" sz="1200" kern="1200" err="1">
                <a:solidFill>
                  <a:schemeClr val="tx1"/>
                </a:solidFill>
                <a:effectLst/>
                <a:latin typeface="+mn-lt"/>
                <a:ea typeface="+mn-ea"/>
                <a:cs typeface="+mn-cs"/>
              </a:rPr>
              <a:t>confirm</a:t>
            </a:r>
            <a:r>
              <a:rPr lang="nb-NO" sz="1200" kern="1200">
                <a:solidFill>
                  <a:schemeClr val="tx1"/>
                </a:solidFill>
                <a:effectLst/>
                <a:latin typeface="+mn-lt"/>
                <a:ea typeface="+mn-ea"/>
                <a:cs typeface="+mn-cs"/>
              </a:rPr>
              <a:t> data (</a:t>
            </a:r>
            <a:r>
              <a:rPr lang="nb-NO" sz="1200" kern="1200" err="1">
                <a:solidFill>
                  <a:schemeClr val="tx1"/>
                </a:solidFill>
                <a:effectLst/>
                <a:latin typeface="+mn-lt"/>
                <a:ea typeface="+mn-ea"/>
                <a:cs typeface="+mn-cs"/>
              </a:rPr>
              <a:t>confirmation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wait</a:t>
            </a:r>
            <a:r>
              <a:rPr lang="nb-NO" sz="1200" kern="1200">
                <a:solidFill>
                  <a:schemeClr val="tx1"/>
                </a:solidFill>
                <a:effectLst/>
                <a:latin typeface="+mn-lt"/>
                <a:ea typeface="+mn-ea"/>
                <a:cs typeface="+mn-cs"/>
              </a:rPr>
              <a:t> for feedback from </a:t>
            </a:r>
            <a:r>
              <a:rPr lang="nb-NO" sz="1200" kern="1200" err="1">
                <a:solidFill>
                  <a:schemeClr val="tx1"/>
                </a:solidFill>
                <a:effectLst/>
                <a:latin typeface="+mn-lt"/>
                <a:ea typeface="+mn-ea"/>
                <a:cs typeface="+mn-cs"/>
              </a:rPr>
              <a:t>agency</a:t>
            </a:r>
            <a:r>
              <a:rPr lang="nb-NO" sz="1200" kern="1200">
                <a:solidFill>
                  <a:schemeClr val="tx1"/>
                </a:solidFill>
                <a:effectLst/>
                <a:latin typeface="+mn-lt"/>
                <a:ea typeface="+mn-ea"/>
                <a:cs typeface="+mn-cs"/>
              </a:rPr>
              <a:t> (feedback). </a:t>
            </a:r>
          </a:p>
          <a:p>
            <a:r>
              <a:rPr lang="nb-NO" sz="1200" kern="1200">
                <a:solidFill>
                  <a:schemeClr val="tx1"/>
                </a:solidFill>
                <a:effectLst/>
                <a:latin typeface="+mn-lt"/>
                <a:ea typeface="+mn-ea"/>
                <a:cs typeface="+mn-cs"/>
              </a:rPr>
              <a:t>3 types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be </a:t>
            </a:r>
            <a:r>
              <a:rPr lang="nb-NO" sz="1200" kern="1200" err="1">
                <a:solidFill>
                  <a:schemeClr val="tx1"/>
                </a:solidFill>
                <a:effectLst/>
                <a:latin typeface="+mn-lt"/>
                <a:ea typeface="+mn-ea"/>
                <a:cs typeface="+mn-cs"/>
              </a:rPr>
              <a:t>combined</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any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way</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Done </a:t>
            </a:r>
            <a:r>
              <a:rPr lang="nb-NO" sz="1200" kern="1200" err="1">
                <a:solidFill>
                  <a:schemeClr val="tx1"/>
                </a:solidFill>
                <a:effectLst/>
                <a:latin typeface="+mn-lt"/>
                <a:ea typeface="+mn-ea"/>
                <a:cs typeface="+mn-cs"/>
              </a:rPr>
              <a:t>through</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configuration</a:t>
            </a:r>
            <a:r>
              <a:rPr lang="nb-NO" sz="1200" kern="1200">
                <a:solidFill>
                  <a:schemeClr val="tx1"/>
                </a:solidFill>
                <a:effectLst/>
                <a:latin typeface="+mn-lt"/>
                <a:ea typeface="+mn-ea"/>
                <a:cs typeface="+mn-cs"/>
              </a:rPr>
              <a:t> file.</a:t>
            </a:r>
          </a:p>
          <a:p>
            <a:r>
              <a:rPr lang="nb-NO" sz="1200" kern="1200" err="1">
                <a:solidFill>
                  <a:schemeClr val="tx1"/>
                </a:solidFill>
                <a:effectLst/>
                <a:latin typeface="+mn-lt"/>
                <a:ea typeface="+mn-ea"/>
                <a:cs typeface="+mn-cs"/>
              </a:rPr>
              <a:t>Use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existing</a:t>
            </a:r>
            <a:r>
              <a:rPr lang="nb-NO" sz="1200" kern="1200">
                <a:solidFill>
                  <a:schemeClr val="tx1"/>
                </a:solidFill>
                <a:effectLst/>
                <a:latin typeface="+mn-lt"/>
                <a:ea typeface="+mn-ea"/>
                <a:cs typeface="+mn-cs"/>
              </a:rPr>
              <a:t> standards </a:t>
            </a:r>
            <a:r>
              <a:rPr lang="nb-NO" sz="1200" kern="1200" err="1">
                <a:solidFill>
                  <a:schemeClr val="tx1"/>
                </a:solidFill>
                <a:effectLst/>
                <a:latin typeface="+mn-lt"/>
                <a:ea typeface="+mn-ea"/>
                <a:cs typeface="+mn-cs"/>
              </a:rPr>
              <a:t>when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possible</a:t>
            </a:r>
            <a:r>
              <a:rPr lang="nb-NO" sz="1200" kern="1200">
                <a:solidFill>
                  <a:schemeClr val="tx1"/>
                </a:solidFill>
                <a:effectLst/>
                <a:latin typeface="+mn-lt"/>
                <a:ea typeface="+mn-ea"/>
                <a:cs typeface="+mn-cs"/>
              </a:rPr>
              <a:t>:</a:t>
            </a:r>
          </a:p>
          <a:p>
            <a:pPr marL="171450" indent="-171450">
              <a:buFontTx/>
              <a:buChar char="-"/>
            </a:pP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BPMN 2.0 – </a:t>
            </a:r>
            <a:r>
              <a:rPr lang="nb-NO" sz="1200" kern="1200" err="1">
                <a:solidFill>
                  <a:schemeClr val="tx1"/>
                </a:solidFill>
                <a:effectLst/>
                <a:latin typeface="+mn-lt"/>
                <a:ea typeface="+mn-ea"/>
                <a:cs typeface="+mn-cs"/>
              </a:rPr>
              <a:t>xml</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notation</a:t>
            </a:r>
            <a:r>
              <a:rPr lang="nb-NO" sz="1200" kern="1200">
                <a:solidFill>
                  <a:schemeClr val="tx1"/>
                </a:solidFill>
                <a:effectLst/>
                <a:latin typeface="+mn-lt"/>
                <a:ea typeface="+mn-ea"/>
                <a:cs typeface="+mn-cs"/>
              </a:rPr>
              <a:t> for </a:t>
            </a:r>
            <a:r>
              <a:rPr lang="nb-NO" sz="1200" kern="1200" err="1">
                <a:solidFill>
                  <a:schemeClr val="tx1"/>
                </a:solidFill>
                <a:effectLst/>
                <a:latin typeface="+mn-lt"/>
                <a:ea typeface="+mn-ea"/>
                <a:cs typeface="+mn-cs"/>
              </a:rPr>
              <a:t>defining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processes</a:t>
            </a:r>
            <a:endParaRPr lang="nb-NO" sz="1200" kern="1200">
              <a:solidFill>
                <a:schemeClr val="tx1"/>
              </a:solidFill>
              <a:effectLst/>
              <a:latin typeface="+mn-lt"/>
              <a:ea typeface="+mn-ea"/>
              <a:cs typeface="+mn-cs"/>
            </a:endParaRPr>
          </a:p>
          <a:p>
            <a:pPr marL="171450" indent="-171450">
              <a:buFontTx/>
              <a:buChar char="-"/>
            </a:pPr>
            <a:r>
              <a:rPr lang="nb-NO" sz="1200" kern="1200">
                <a:solidFill>
                  <a:schemeClr val="tx1"/>
                </a:solidFill>
                <a:effectLst/>
                <a:latin typeface="+mn-lt"/>
                <a:ea typeface="+mn-ea"/>
                <a:cs typeface="+mn-cs"/>
              </a:rPr>
              <a:t>XACML – </a:t>
            </a:r>
            <a:r>
              <a:rPr lang="nb-NO" sz="1200" kern="1200" err="1">
                <a:solidFill>
                  <a:schemeClr val="tx1"/>
                </a:solidFill>
                <a:effectLst/>
                <a:latin typeface="+mn-lt"/>
                <a:ea typeface="+mn-ea"/>
                <a:cs typeface="+mn-cs"/>
              </a:rPr>
              <a:t>xml</a:t>
            </a:r>
            <a:r>
              <a:rPr lang="nb-NO" sz="1200" kern="1200">
                <a:solidFill>
                  <a:schemeClr val="tx1"/>
                </a:solidFill>
                <a:effectLst/>
                <a:latin typeface="+mn-lt"/>
                <a:ea typeface="+mn-ea"/>
                <a:cs typeface="+mn-cs"/>
              </a:rPr>
              <a:t> standard for </a:t>
            </a:r>
            <a:r>
              <a:rPr lang="nb-NO" sz="1200" kern="1200" err="1">
                <a:solidFill>
                  <a:schemeClr val="tx1"/>
                </a:solidFill>
                <a:effectLst/>
                <a:latin typeface="+mn-lt"/>
                <a:ea typeface="+mn-ea"/>
                <a:cs typeface="+mn-cs"/>
              </a:rPr>
              <a:t>defining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access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control</a:t>
            </a:r>
            <a:endParaRPr lang="nb-NO" sz="1200" kern="1200">
              <a:solidFill>
                <a:schemeClr val="tx1"/>
              </a:solidFill>
              <a:effectLst/>
              <a:latin typeface="+mn-lt"/>
              <a:ea typeface="+mn-ea"/>
              <a:cs typeface="+mn-cs"/>
            </a:endParaRPr>
          </a:p>
          <a:p>
            <a:pPr marL="0" indent="0">
              <a:buFontTx/>
              <a:buNone/>
            </a:pPr>
            <a:r>
              <a:rPr lang="nb-NO" sz="1200" kern="1200" err="1">
                <a:solidFill>
                  <a:schemeClr val="tx1"/>
                </a:solidFill>
                <a:effectLst/>
                <a:latin typeface="+mn-lt"/>
                <a:ea typeface="+mn-ea"/>
                <a:cs typeface="+mn-cs"/>
              </a:rPr>
              <a:t>Authorization</a:t>
            </a:r>
            <a:r>
              <a:rPr lang="nb-NO" sz="1200" kern="1200">
                <a:solidFill>
                  <a:schemeClr val="tx1"/>
                </a:solidFill>
                <a:effectLst/>
                <a:latin typeface="+mn-lt"/>
                <a:ea typeface="+mn-ea"/>
                <a:cs typeface="+mn-cs"/>
              </a:rPr>
              <a:t>:</a:t>
            </a:r>
          </a:p>
          <a:p>
            <a:pPr marL="171450" indent="-171450">
              <a:buFontTx/>
              <a:buChar char="-"/>
            </a:pPr>
            <a:r>
              <a:rPr lang="nb-NO" sz="1200" kern="1200">
                <a:solidFill>
                  <a:schemeClr val="tx1"/>
                </a:solidFill>
                <a:effectLst/>
                <a:latin typeface="+mn-lt"/>
                <a:ea typeface="+mn-ea"/>
                <a:cs typeface="+mn-cs"/>
              </a:rPr>
              <a:t>App as a </a:t>
            </a:r>
            <a:r>
              <a:rPr lang="nb-NO" sz="1200" kern="1200" err="1">
                <a:solidFill>
                  <a:schemeClr val="tx1"/>
                </a:solidFill>
                <a:effectLst/>
                <a:latin typeface="+mn-lt"/>
                <a:ea typeface="+mn-ea"/>
                <a:cs typeface="+mn-cs"/>
              </a:rPr>
              <a:t>whole</a:t>
            </a:r>
            <a:r>
              <a:rPr lang="nb-NO" sz="1200" kern="1200">
                <a:solidFill>
                  <a:schemeClr val="tx1"/>
                </a:solidFill>
                <a:effectLst/>
                <a:latin typeface="+mn-lt"/>
                <a:ea typeface="+mn-ea"/>
                <a:cs typeface="+mn-cs"/>
              </a:rPr>
              <a:t>, or single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tasks</a:t>
            </a:r>
            <a:r>
              <a:rPr lang="nb-NO" sz="1200" kern="1200">
                <a:solidFill>
                  <a:schemeClr val="tx1"/>
                </a:solidFill>
                <a:effectLst/>
                <a:latin typeface="+mn-lt"/>
                <a:ea typeface="+mn-ea"/>
                <a:cs typeface="+mn-cs"/>
              </a:rPr>
              <a:t>.</a:t>
            </a:r>
          </a:p>
          <a:p>
            <a:pPr marL="0" indent="0">
              <a:buFontTx/>
              <a:buNone/>
            </a:pPr>
            <a:endParaRPr lang="nb-NO" sz="1200" kern="1200">
              <a:solidFill>
                <a:schemeClr val="tx1"/>
              </a:solidFill>
              <a:effectLst/>
              <a:latin typeface="+mn-lt"/>
              <a:ea typeface="+mn-ea"/>
              <a:cs typeface="+mn-cs"/>
            </a:endParaRPr>
          </a:p>
          <a:p>
            <a:pPr marL="0" lvl="0" indent="0">
              <a:buFontTx/>
              <a:buNone/>
            </a:pPr>
            <a:r>
              <a:rPr lang="nb-NO" sz="1200" kern="1200" err="1">
                <a:solidFill>
                  <a:schemeClr val="tx1"/>
                </a:solidFill>
                <a:effectLst/>
                <a:latin typeface="+mn-lt"/>
                <a:ea typeface="+mn-ea"/>
                <a:cs typeface="+mn-cs"/>
              </a:rPr>
              <a:t>Custom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logic</a:t>
            </a:r>
            <a:endParaRPr lang="nb-NO" sz="1200" kern="1200">
              <a:solidFill>
                <a:schemeClr val="tx1"/>
              </a:solidFill>
              <a:effectLst/>
              <a:latin typeface="+mn-lt"/>
              <a:ea typeface="+mn-ea"/>
              <a:cs typeface="+mn-cs"/>
            </a:endParaRPr>
          </a:p>
          <a:p>
            <a:pPr marL="171450" lvl="0" indent="-171450">
              <a:buFontTx/>
              <a:buChar char="-"/>
            </a:pPr>
            <a:r>
              <a:rPr lang="nb-NO" sz="1200" kern="1200">
                <a:solidFill>
                  <a:schemeClr val="tx1"/>
                </a:solidFill>
                <a:effectLst/>
                <a:latin typeface="+mn-lt"/>
                <a:ea typeface="+mn-ea"/>
                <a:cs typeface="+mn-cs"/>
              </a:rPr>
              <a:t>Placeholders: </a:t>
            </a:r>
            <a:r>
              <a:rPr lang="nb-NO" sz="1200" kern="1200" err="1">
                <a:solidFill>
                  <a:schemeClr val="tx1"/>
                </a:solidFill>
                <a:effectLst/>
                <a:latin typeface="+mn-lt"/>
                <a:ea typeface="+mn-ea"/>
                <a:cs typeface="+mn-cs"/>
              </a:rPr>
              <a:t>validation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calculation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prefill</a:t>
            </a:r>
            <a:r>
              <a:rPr lang="nb-NO" sz="1200" kern="1200">
                <a:solidFill>
                  <a:schemeClr val="tx1"/>
                </a:solidFill>
                <a:effectLst/>
                <a:latin typeface="+mn-lt"/>
                <a:ea typeface="+mn-ea"/>
                <a:cs typeface="+mn-cs"/>
              </a:rPr>
              <a:t> – just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start</a:t>
            </a:r>
          </a:p>
          <a:p>
            <a:pPr marL="171450" lvl="0" indent="-171450">
              <a:buFontTx/>
              <a:buChar char="-"/>
            </a:pPr>
            <a:r>
              <a:rPr lang="nb-NO" sz="1200" kern="1200" err="1">
                <a:solidFill>
                  <a:schemeClr val="tx1"/>
                </a:solidFill>
                <a:effectLst/>
                <a:latin typeface="+mn-lt"/>
                <a:ea typeface="+mn-ea"/>
                <a:cs typeface="+mn-cs"/>
              </a:rPr>
              <a:t>Fetch</a:t>
            </a:r>
            <a:r>
              <a:rPr lang="nb-NO" sz="1200" kern="1200">
                <a:solidFill>
                  <a:schemeClr val="tx1"/>
                </a:solidFill>
                <a:effectLst/>
                <a:latin typeface="+mn-lt"/>
                <a:ea typeface="+mn-ea"/>
                <a:cs typeface="+mn-cs"/>
              </a:rPr>
              <a:t> data from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external</a:t>
            </a:r>
            <a:r>
              <a:rPr lang="nb-NO" sz="1200" kern="1200">
                <a:solidFill>
                  <a:schemeClr val="tx1"/>
                </a:solidFill>
                <a:effectLst/>
                <a:latin typeface="+mn-lt"/>
                <a:ea typeface="+mn-ea"/>
                <a:cs typeface="+mn-cs"/>
              </a:rPr>
              <a:t> APIs</a:t>
            </a:r>
          </a:p>
          <a:p>
            <a:pPr marL="171450" lvl="0" indent="-171450">
              <a:buFontTx/>
              <a:buChar char="-"/>
            </a:pPr>
            <a:r>
              <a:rPr lang="nb-NO" sz="1200" kern="1200" err="1">
                <a:solidFill>
                  <a:schemeClr val="tx1"/>
                </a:solidFill>
                <a:effectLst/>
                <a:latin typeface="+mn-lt"/>
                <a:ea typeface="+mn-ea"/>
                <a:cs typeface="+mn-cs"/>
              </a:rPr>
              <a:t>Expose</a:t>
            </a:r>
            <a:r>
              <a:rPr lang="nb-NO" sz="1200" kern="1200">
                <a:solidFill>
                  <a:schemeClr val="tx1"/>
                </a:solidFill>
                <a:effectLst/>
                <a:latin typeface="+mn-lt"/>
                <a:ea typeface="+mn-ea"/>
                <a:cs typeface="+mn-cs"/>
              </a:rPr>
              <a:t> APIs</a:t>
            </a:r>
          </a:p>
          <a:p>
            <a:pPr marL="171450" lvl="0" indent="-171450">
              <a:buFontTx/>
              <a:buChar char="-"/>
            </a:pPr>
            <a:r>
              <a:rPr lang="nb-NO" sz="1200" kern="1200" err="1">
                <a:solidFill>
                  <a:schemeClr val="tx1"/>
                </a:solidFill>
                <a:effectLst/>
                <a:latin typeface="+mn-lt"/>
                <a:ea typeface="+mn-ea"/>
                <a:cs typeface="+mn-cs"/>
              </a:rPr>
              <a:t>Example</a:t>
            </a:r>
            <a:r>
              <a:rPr lang="nb-NO" sz="1200" kern="1200">
                <a:solidFill>
                  <a:schemeClr val="tx1"/>
                </a:solidFill>
                <a:effectLst/>
                <a:latin typeface="+mn-lt"/>
                <a:ea typeface="+mn-ea"/>
                <a:cs typeface="+mn-cs"/>
              </a:rPr>
              <a:t>: send email at end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a:t>
            </a:r>
            <a:endParaRPr lang="nb-NO" sz="1200" kern="1200">
              <a:solidFill>
                <a:schemeClr val="tx1"/>
              </a:solidFill>
              <a:effectLst/>
              <a:latin typeface="+mn-lt"/>
              <a:ea typeface="+mn-ea"/>
              <a:cs typeface="+mn-cs"/>
            </a:endParaRPr>
          </a:p>
          <a:p>
            <a:pPr marL="171450" lvl="0" indent="-171450">
              <a:buFontTx/>
              <a:buChar char="-"/>
            </a:pPr>
            <a:endParaRPr lang="nb-NO" sz="1200" kern="1200">
              <a:solidFill>
                <a:schemeClr val="tx1"/>
              </a:solidFill>
              <a:effectLst/>
              <a:latin typeface="+mn-lt"/>
              <a:ea typeface="+mn-ea"/>
              <a:cs typeface="+mn-cs"/>
            </a:endParaRPr>
          </a:p>
          <a:p>
            <a:pPr marL="0" lvl="0" indent="0">
              <a:buFontTx/>
              <a:buNone/>
            </a:pPr>
            <a:r>
              <a:rPr lang="nb-NO" sz="1200" kern="1200" err="1">
                <a:solidFill>
                  <a:schemeClr val="tx1"/>
                </a:solidFill>
                <a:effectLst/>
                <a:latin typeface="+mn-lt"/>
                <a:ea typeface="+mn-ea"/>
                <a:cs typeface="+mn-cs"/>
              </a:rPr>
              <a:t>Could</a:t>
            </a:r>
            <a:r>
              <a:rPr lang="nb-NO" sz="1200" kern="1200">
                <a:solidFill>
                  <a:schemeClr val="tx1"/>
                </a:solidFill>
                <a:effectLst/>
                <a:latin typeface="+mn-lt"/>
                <a:ea typeface="+mn-ea"/>
                <a:cs typeface="+mn-cs"/>
              </a:rPr>
              <a:t> og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if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you</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code</a:t>
            </a:r>
            <a:r>
              <a:rPr lang="nb-NO" sz="1200" kern="1200">
                <a:solidFill>
                  <a:schemeClr val="tx1"/>
                </a:solidFill>
                <a:effectLst/>
                <a:latin typeface="+mn-lt"/>
                <a:ea typeface="+mn-ea"/>
                <a:cs typeface="+mn-cs"/>
              </a:rPr>
              <a:t> it, </a:t>
            </a:r>
            <a:r>
              <a:rPr lang="nb-NO" sz="1200" kern="1200" err="1">
                <a:solidFill>
                  <a:schemeClr val="tx1"/>
                </a:solidFill>
                <a:effectLst/>
                <a:latin typeface="+mn-lt"/>
                <a:ea typeface="+mn-ea"/>
                <a:cs typeface="+mn-cs"/>
              </a:rPr>
              <a:t>you</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do </a:t>
            </a:r>
            <a:r>
              <a:rPr lang="nb-NO" sz="1200" kern="1200" err="1">
                <a:solidFill>
                  <a:schemeClr val="tx1"/>
                </a:solidFill>
                <a:effectLst/>
                <a:latin typeface="+mn-lt"/>
                <a:ea typeface="+mn-ea"/>
                <a:cs typeface="+mn-cs"/>
              </a:rPr>
              <a:t>it!</a:t>
            </a:r>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33</a:t>
            </a:fld>
            <a:endParaRPr lang="en-US"/>
          </a:p>
        </p:txBody>
      </p:sp>
    </p:spTree>
    <p:extLst>
      <p:ext uri="{BB962C8B-B14F-4D97-AF65-F5344CB8AC3E}">
        <p14:creationId xmlns:p14="http://schemas.microsoft.com/office/powerpoint/2010/main" val="160866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Recall</a:t>
            </a:r>
            <a:r>
              <a:rPr lang="nb-NO" sz="1200" kern="1200">
                <a:solidFill>
                  <a:schemeClr val="tx1"/>
                </a:solidFill>
                <a:effectLst/>
                <a:latin typeface="+mn-lt"/>
                <a:ea typeface="+mn-ea"/>
                <a:cs typeface="+mn-cs"/>
              </a:rPr>
              <a:t> – apps </a:t>
            </a:r>
            <a:r>
              <a:rPr lang="nb-NO" sz="1200" kern="1200" err="1">
                <a:solidFill>
                  <a:schemeClr val="tx1"/>
                </a:solidFill>
                <a:effectLst/>
                <a:latin typeface="+mn-lt"/>
                <a:ea typeface="+mn-ea"/>
                <a:cs typeface="+mn-cs"/>
              </a:rPr>
              <a:t>use</a:t>
            </a:r>
            <a:r>
              <a:rPr lang="nb-NO" sz="1200" kern="1200">
                <a:solidFill>
                  <a:schemeClr val="tx1"/>
                </a:solidFill>
                <a:effectLst/>
                <a:latin typeface="+mn-lt"/>
                <a:ea typeface="+mn-ea"/>
                <a:cs typeface="+mn-cs"/>
              </a:rPr>
              <a:t> same </a:t>
            </a:r>
            <a:r>
              <a:rPr lang="nb-NO" sz="1200" kern="1200" err="1">
                <a:solidFill>
                  <a:schemeClr val="tx1"/>
                </a:solidFill>
                <a:effectLst/>
                <a:latin typeface="+mn-lt"/>
                <a:ea typeface="+mn-ea"/>
                <a:cs typeface="+mn-cs"/>
              </a:rPr>
              <a:t>frontend</a:t>
            </a:r>
            <a:r>
              <a:rPr lang="nb-NO" sz="1200" kern="1200">
                <a:solidFill>
                  <a:schemeClr val="tx1"/>
                </a:solidFill>
                <a:effectLst/>
                <a:latin typeface="+mn-lt"/>
                <a:ea typeface="+mn-ea"/>
                <a:cs typeface="+mn-cs"/>
              </a:rPr>
              <a:t> by </a:t>
            </a:r>
            <a:r>
              <a:rPr lang="nb-NO" sz="1200" kern="1200" err="1">
                <a:solidFill>
                  <a:schemeClr val="tx1"/>
                </a:solidFill>
                <a:effectLst/>
                <a:latin typeface="+mn-lt"/>
                <a:ea typeface="+mn-ea"/>
                <a:cs typeface="+mn-cs"/>
              </a:rPr>
              <a:t>default</a:t>
            </a:r>
            <a:r>
              <a:rPr lang="nb-NO" sz="1200" kern="1200">
                <a:solidFill>
                  <a:schemeClr val="tx1"/>
                </a:solidFill>
                <a:effectLst/>
                <a:latin typeface="+mn-lt"/>
                <a:ea typeface="+mn-ea"/>
                <a:cs typeface="+mn-cs"/>
              </a:rPr>
              <a:t>.</a:t>
            </a:r>
          </a:p>
          <a:p>
            <a:r>
              <a:rPr lang="nb-NO" sz="1200" kern="1200">
                <a:solidFill>
                  <a:schemeClr val="tx1"/>
                </a:solidFill>
                <a:effectLst/>
                <a:latin typeface="+mn-lt"/>
                <a:ea typeface="+mn-ea"/>
                <a:cs typeface="+mn-cs"/>
              </a:rPr>
              <a:t>Imagine </a:t>
            </a:r>
            <a:r>
              <a:rPr lang="nb-NO" sz="1200" kern="1200" err="1">
                <a:solidFill>
                  <a:schemeClr val="tx1"/>
                </a:solidFill>
                <a:effectLst/>
                <a:latin typeface="+mn-lt"/>
                <a:ea typeface="+mn-ea"/>
                <a:cs typeface="+mn-cs"/>
              </a:rPr>
              <a:t>this</a:t>
            </a:r>
            <a:r>
              <a:rPr lang="nb-NO" sz="1200" kern="1200">
                <a:solidFill>
                  <a:schemeClr val="tx1"/>
                </a:solidFill>
                <a:effectLst/>
                <a:latin typeface="+mn-lt"/>
                <a:ea typeface="+mn-ea"/>
                <a:cs typeface="+mn-cs"/>
              </a:rPr>
              <a:t> is </a:t>
            </a:r>
            <a:r>
              <a:rPr lang="nb-NO" sz="1200" kern="1200" err="1">
                <a:solidFill>
                  <a:schemeClr val="tx1"/>
                </a:solidFill>
                <a:effectLst/>
                <a:latin typeface="+mn-lt"/>
                <a:ea typeface="+mn-ea"/>
                <a:cs typeface="+mn-cs"/>
              </a:rPr>
              <a:t>doesn’t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cut</a:t>
            </a:r>
            <a:r>
              <a:rPr lang="nb-NO" sz="1200" kern="1200">
                <a:solidFill>
                  <a:schemeClr val="tx1"/>
                </a:solidFill>
                <a:effectLst/>
                <a:latin typeface="+mn-lt"/>
                <a:ea typeface="+mn-ea"/>
                <a:cs typeface="+mn-cs"/>
              </a:rPr>
              <a:t> it. </a:t>
            </a:r>
          </a:p>
          <a:p>
            <a:r>
              <a:rPr lang="nb-NO" sz="1200" kern="1200" err="1">
                <a:solidFill>
                  <a:schemeClr val="tx1"/>
                </a:solidFill>
                <a:effectLst/>
                <a:latin typeface="+mn-lt"/>
                <a:ea typeface="+mn-ea"/>
                <a:cs typeface="+mn-cs"/>
              </a:rPr>
              <a:t>Replace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with</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something</a:t>
            </a:r>
            <a:r>
              <a:rPr lang="nb-NO" sz="1200" kern="1200">
                <a:solidFill>
                  <a:schemeClr val="tx1"/>
                </a:solidFill>
                <a:effectLst/>
                <a:latin typeface="+mn-lt"/>
                <a:ea typeface="+mn-ea"/>
                <a:cs typeface="+mn-cs"/>
              </a:rPr>
              <a:t> different</a:t>
            </a:r>
          </a:p>
          <a:p>
            <a:r>
              <a:rPr lang="nb-NO" sz="1200" kern="1200" err="1">
                <a:solidFill>
                  <a:schemeClr val="tx1"/>
                </a:solidFill>
                <a:effectLst/>
                <a:latin typeface="+mn-lt"/>
                <a:ea typeface="+mn-ea"/>
                <a:cs typeface="+mn-cs"/>
              </a:rPr>
              <a:t>Drop</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frontend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entirely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integrate</a:t>
            </a:r>
            <a:r>
              <a:rPr lang="nb-NO" sz="1200" kern="1200">
                <a:solidFill>
                  <a:schemeClr val="tx1"/>
                </a:solidFill>
                <a:effectLst/>
                <a:latin typeface="+mn-lt"/>
                <a:ea typeface="+mn-ea"/>
                <a:cs typeface="+mn-cs"/>
              </a:rPr>
              <a:t> via APIS and system</a:t>
            </a:r>
          </a:p>
          <a:p>
            <a:endParaRPr lang="nb-NO" sz="1200" kern="1200">
              <a:solidFill>
                <a:schemeClr val="tx1"/>
              </a:solidFill>
              <a:effectLst/>
              <a:latin typeface="+mn-lt"/>
              <a:ea typeface="+mn-ea"/>
              <a:cs typeface="+mn-cs"/>
            </a:endParaRPr>
          </a:p>
          <a:p>
            <a:r>
              <a:rPr lang="nb-NO" sz="1200" kern="1200" err="1">
                <a:solidFill>
                  <a:schemeClr val="tx1"/>
                </a:solidFill>
                <a:effectLst/>
                <a:latin typeface="+mn-lt"/>
                <a:ea typeface="+mn-ea"/>
                <a:cs typeface="+mn-cs"/>
              </a:rPr>
              <a:t>Nothing</a:t>
            </a:r>
            <a:r>
              <a:rPr lang="nb-NO" sz="1200" kern="1200">
                <a:solidFill>
                  <a:schemeClr val="tx1"/>
                </a:solidFill>
                <a:effectLst/>
                <a:latin typeface="+mn-lt"/>
                <a:ea typeface="+mn-ea"/>
                <a:cs typeface="+mn-cs"/>
              </a:rPr>
              <a:t> stopping from </a:t>
            </a:r>
            <a:r>
              <a:rPr lang="nb-NO" sz="1200" kern="1200" err="1">
                <a:solidFill>
                  <a:schemeClr val="tx1"/>
                </a:solidFill>
                <a:effectLst/>
                <a:latin typeface="+mn-lt"/>
                <a:ea typeface="+mn-ea"/>
                <a:cs typeface="+mn-cs"/>
              </a:rPr>
              <a:t>doing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same </a:t>
            </a:r>
            <a:r>
              <a:rPr lang="nb-NO" sz="1200" kern="1200" err="1">
                <a:solidFill>
                  <a:schemeClr val="tx1"/>
                </a:solidFill>
                <a:effectLst/>
                <a:latin typeface="+mn-lt"/>
                <a:ea typeface="+mn-ea"/>
                <a:cs typeface="+mn-cs"/>
              </a:rPr>
              <a:t>with</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template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itself</a:t>
            </a:r>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Java </a:t>
            </a:r>
            <a:r>
              <a:rPr lang="nb-NO" sz="1200" kern="1200" err="1">
                <a:solidFill>
                  <a:schemeClr val="tx1"/>
                </a:solidFill>
                <a:effectLst/>
                <a:latin typeface="+mn-lt"/>
                <a:ea typeface="+mn-ea"/>
                <a:cs typeface="+mn-cs"/>
              </a:rPr>
              <a:t>application</a:t>
            </a:r>
            <a:r>
              <a:rPr lang="nb-NO" sz="1200" kern="1200">
                <a:solidFill>
                  <a:schemeClr val="tx1"/>
                </a:solidFill>
                <a:effectLst/>
                <a:latin typeface="+mn-lt"/>
                <a:ea typeface="+mn-ea"/>
                <a:cs typeface="+mn-cs"/>
              </a:rPr>
              <a:t>?</a:t>
            </a:r>
          </a:p>
          <a:p>
            <a:r>
              <a:rPr lang="nb-NO" sz="1200" kern="1200">
                <a:solidFill>
                  <a:schemeClr val="tx1"/>
                </a:solidFill>
                <a:effectLst/>
                <a:latin typeface="+mn-lt"/>
                <a:ea typeface="+mn-ea"/>
                <a:cs typeface="+mn-cs"/>
              </a:rPr>
              <a:t>.NET person at </a:t>
            </a:r>
            <a:r>
              <a:rPr lang="nb-NO" sz="1200" kern="1200" err="1">
                <a:solidFill>
                  <a:schemeClr val="tx1"/>
                </a:solidFill>
                <a:effectLst/>
                <a:latin typeface="+mn-lt"/>
                <a:ea typeface="+mn-ea"/>
                <a:cs typeface="+mn-cs"/>
              </a:rPr>
              <a:t>heart</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why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replace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amazing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beautiful</a:t>
            </a:r>
            <a:r>
              <a:rPr lang="nb-NO" sz="1200" kern="1200">
                <a:solidFill>
                  <a:schemeClr val="tx1"/>
                </a:solidFill>
                <a:effectLst/>
                <a:latin typeface="+mn-lt"/>
                <a:ea typeface="+mn-ea"/>
                <a:cs typeface="+mn-cs"/>
              </a:rPr>
              <a:t> .NET </a:t>
            </a:r>
            <a:r>
              <a:rPr lang="nb-NO" sz="1200" kern="1200" err="1">
                <a:solidFill>
                  <a:schemeClr val="tx1"/>
                </a:solidFill>
                <a:effectLst/>
                <a:latin typeface="+mn-lt"/>
                <a:ea typeface="+mn-ea"/>
                <a:cs typeface="+mn-cs"/>
              </a:rPr>
              <a:t>Core</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template</a:t>
            </a:r>
            <a:r>
              <a:rPr lang="nb-NO" sz="1200" kern="1200">
                <a:solidFill>
                  <a:schemeClr val="tx1"/>
                </a:solidFill>
                <a:effectLst/>
                <a:latin typeface="+mn-lt"/>
                <a:ea typeface="+mn-ea"/>
                <a:cs typeface="+mn-cs"/>
              </a:rPr>
              <a:t>???</a:t>
            </a:r>
          </a:p>
          <a:p>
            <a:r>
              <a:rPr lang="nb-NO" sz="1200" kern="1200">
                <a:solidFill>
                  <a:schemeClr val="tx1"/>
                </a:solidFill>
                <a:effectLst/>
                <a:latin typeface="+mn-lt"/>
                <a:ea typeface="+mn-ea"/>
                <a:cs typeface="+mn-cs"/>
              </a:rPr>
              <a:t>Joking </a:t>
            </a:r>
            <a:r>
              <a:rPr lang="nb-NO" sz="1200" kern="1200" err="1">
                <a:solidFill>
                  <a:schemeClr val="tx1"/>
                </a:solidFill>
                <a:effectLst/>
                <a:latin typeface="+mn-lt"/>
                <a:ea typeface="+mn-ea"/>
                <a:cs typeface="+mn-cs"/>
              </a:rPr>
              <a:t>aside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if</a:t>
            </a:r>
            <a:r>
              <a:rPr lang="nb-NO" sz="1200" kern="1200">
                <a:solidFill>
                  <a:schemeClr val="tx1"/>
                </a:solidFill>
                <a:effectLst/>
                <a:latin typeface="+mn-lt"/>
                <a:ea typeface="+mn-ea"/>
                <a:cs typeface="+mn-cs"/>
              </a:rPr>
              <a:t> standard app </a:t>
            </a:r>
            <a:r>
              <a:rPr lang="nb-NO" sz="1200" kern="1200" err="1">
                <a:solidFill>
                  <a:schemeClr val="tx1"/>
                </a:solidFill>
                <a:effectLst/>
                <a:latin typeface="+mn-lt"/>
                <a:ea typeface="+mn-ea"/>
                <a:cs typeface="+mn-cs"/>
              </a:rPr>
              <a:t>template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doesn’t</a:t>
            </a:r>
            <a:r>
              <a:rPr lang="nb-NO" sz="1200" kern="1200">
                <a:solidFill>
                  <a:schemeClr val="tx1"/>
                </a:solidFill>
                <a:effectLst/>
                <a:latin typeface="+mn-lt"/>
                <a:ea typeface="+mn-ea"/>
                <a:cs typeface="+mn-cs"/>
              </a:rPr>
              <a:t> do it, </a:t>
            </a:r>
            <a:r>
              <a:rPr lang="nb-NO" sz="1200" kern="1200" err="1">
                <a:solidFill>
                  <a:schemeClr val="tx1"/>
                </a:solidFill>
                <a:effectLst/>
                <a:latin typeface="+mn-lt"/>
                <a:ea typeface="+mn-ea"/>
                <a:cs typeface="+mn-cs"/>
              </a:rPr>
              <a:t>feel</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free</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replace</a:t>
            </a:r>
            <a:r>
              <a:rPr lang="nb-NO" sz="1200" kern="1200">
                <a:solidFill>
                  <a:schemeClr val="tx1"/>
                </a:solidFill>
                <a:effectLst/>
                <a:latin typeface="+mn-lt"/>
                <a:ea typeface="+mn-ea"/>
                <a:cs typeface="+mn-cs"/>
              </a:rPr>
              <a:t>.</a:t>
            </a:r>
          </a:p>
          <a:p>
            <a:r>
              <a:rPr lang="nb-NO" sz="1200" kern="1200" err="1">
                <a:solidFill>
                  <a:schemeClr val="tx1"/>
                </a:solidFill>
                <a:effectLst/>
                <a:latin typeface="+mn-lt"/>
                <a:ea typeface="+mn-ea"/>
                <a:cs typeface="+mn-cs"/>
              </a:rPr>
              <a:t>Future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set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templates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using</a:t>
            </a:r>
            <a:r>
              <a:rPr lang="nb-NO" sz="1200" kern="1200">
                <a:solidFill>
                  <a:schemeClr val="tx1"/>
                </a:solidFill>
                <a:effectLst/>
                <a:latin typeface="+mn-lt"/>
                <a:ea typeface="+mn-ea"/>
                <a:cs typeface="+mn-cs"/>
              </a:rPr>
              <a:t> different </a:t>
            </a:r>
            <a:r>
              <a:rPr lang="nb-NO" sz="1200" kern="1200" err="1">
                <a:solidFill>
                  <a:schemeClr val="tx1"/>
                </a:solidFill>
                <a:effectLst/>
                <a:latin typeface="+mn-lt"/>
                <a:ea typeface="+mn-ea"/>
                <a:cs typeface="+mn-cs"/>
              </a:rPr>
              <a:t>technologies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choose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when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creating</a:t>
            </a:r>
            <a:r>
              <a:rPr lang="nb-NO" sz="1200" kern="1200">
                <a:solidFill>
                  <a:schemeClr val="tx1"/>
                </a:solidFill>
                <a:effectLst/>
                <a:latin typeface="+mn-lt"/>
                <a:ea typeface="+mn-ea"/>
                <a:cs typeface="+mn-cs"/>
              </a:rPr>
              <a:t> app?</a:t>
            </a:r>
          </a:p>
          <a:p>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34</a:t>
            </a:fld>
            <a:endParaRPr lang="en-US"/>
          </a:p>
        </p:txBody>
      </p:sp>
    </p:spTree>
    <p:extLst>
      <p:ext uri="{BB962C8B-B14F-4D97-AF65-F5344CB8AC3E}">
        <p14:creationId xmlns:p14="http://schemas.microsoft.com/office/powerpoint/2010/main" val="955832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Let’s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assume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you</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want</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keep</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template</a:t>
            </a:r>
            <a:r>
              <a:rPr lang="nb-NO" sz="1200" kern="1200">
                <a:solidFill>
                  <a:schemeClr val="tx1"/>
                </a:solidFill>
                <a:effectLst/>
                <a:latin typeface="+mn-lt"/>
                <a:ea typeface="+mn-ea"/>
                <a:cs typeface="+mn-cs"/>
              </a:rPr>
              <a:t>/</a:t>
            </a:r>
            <a:r>
              <a:rPr lang="nb-NO" sz="1200" kern="1200" err="1">
                <a:solidFill>
                  <a:schemeClr val="tx1"/>
                </a:solidFill>
                <a:effectLst/>
                <a:latin typeface="+mn-lt"/>
                <a:ea typeface="+mn-ea"/>
                <a:cs typeface="+mn-cs"/>
              </a:rPr>
              <a:t>frontend</a:t>
            </a:r>
            <a:r>
              <a:rPr lang="nb-NO" sz="1200" kern="1200">
                <a:solidFill>
                  <a:schemeClr val="tx1"/>
                </a:solidFill>
                <a:effectLst/>
                <a:latin typeface="+mn-lt"/>
                <a:ea typeface="+mn-ea"/>
                <a:cs typeface="+mn-cs"/>
              </a:rPr>
              <a:t> as is. </a:t>
            </a:r>
            <a:r>
              <a:rPr lang="nb-NO" sz="1200" kern="1200" err="1">
                <a:solidFill>
                  <a:schemeClr val="tx1"/>
                </a:solidFill>
                <a:effectLst/>
                <a:latin typeface="+mn-lt"/>
                <a:ea typeface="+mn-ea"/>
                <a:cs typeface="+mn-cs"/>
              </a:rPr>
              <a:t>Want</a:t>
            </a:r>
            <a:r>
              <a:rPr lang="nb-NO" sz="1200" kern="1200">
                <a:solidFill>
                  <a:schemeClr val="tx1"/>
                </a:solidFill>
                <a:effectLst/>
                <a:latin typeface="+mn-lt"/>
                <a:ea typeface="+mn-ea"/>
                <a:cs typeface="+mn-cs"/>
              </a:rPr>
              <a:t> UI to </a:t>
            </a:r>
            <a:r>
              <a:rPr lang="nb-NO" sz="1200" kern="1200" err="1">
                <a:solidFill>
                  <a:schemeClr val="tx1"/>
                </a:solidFill>
                <a:effectLst/>
                <a:latin typeface="+mn-lt"/>
                <a:ea typeface="+mn-ea"/>
                <a:cs typeface="+mn-cs"/>
              </a:rPr>
              <a:t>look</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modern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work</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both</a:t>
            </a:r>
            <a:r>
              <a:rPr lang="nb-NO" sz="1200" kern="1200">
                <a:solidFill>
                  <a:schemeClr val="tx1"/>
                </a:solidFill>
                <a:effectLst/>
                <a:latin typeface="+mn-lt"/>
                <a:ea typeface="+mn-ea"/>
                <a:cs typeface="+mn-cs"/>
              </a:rPr>
              <a:t> desktop&amp; mobile.</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One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ways</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configure</a:t>
            </a:r>
            <a:r>
              <a:rPr lang="nb-NO" sz="1200" kern="1200">
                <a:solidFill>
                  <a:schemeClr val="tx1"/>
                </a:solidFill>
                <a:effectLst/>
                <a:latin typeface="+mn-lt"/>
                <a:ea typeface="+mn-ea"/>
                <a:cs typeface="+mn-cs"/>
              </a:rPr>
              <a:t> UI is by </a:t>
            </a:r>
            <a:r>
              <a:rPr lang="nb-NO" sz="1200" kern="1200" err="1">
                <a:solidFill>
                  <a:schemeClr val="tx1"/>
                </a:solidFill>
                <a:effectLst/>
                <a:latin typeface="+mn-lt"/>
                <a:ea typeface="+mn-ea"/>
                <a:cs typeface="+mn-cs"/>
              </a:rPr>
              <a:t>creating</a:t>
            </a:r>
            <a:r>
              <a:rPr lang="nb-NO" sz="1200" kern="1200">
                <a:solidFill>
                  <a:schemeClr val="tx1"/>
                </a:solidFill>
                <a:effectLst/>
                <a:latin typeface="+mn-lt"/>
                <a:ea typeface="+mn-ea"/>
                <a:cs typeface="+mn-cs"/>
              </a:rPr>
              <a:t> a form, to </a:t>
            </a:r>
            <a:r>
              <a:rPr lang="nb-NO" sz="1200" kern="1200" err="1">
                <a:solidFill>
                  <a:schemeClr val="tx1"/>
                </a:solidFill>
                <a:effectLst/>
                <a:latin typeface="+mn-lt"/>
                <a:ea typeface="+mn-ea"/>
                <a:cs typeface="+mn-cs"/>
              </a:rPr>
              <a:t>collect</a:t>
            </a:r>
            <a:r>
              <a:rPr lang="nb-NO" sz="1200" kern="1200">
                <a:solidFill>
                  <a:schemeClr val="tx1"/>
                </a:solidFill>
                <a:effectLst/>
                <a:latin typeface="+mn-lt"/>
                <a:ea typeface="+mn-ea"/>
                <a:cs typeface="+mn-cs"/>
              </a:rPr>
              <a:t> data.</a:t>
            </a:r>
          </a:p>
          <a:p>
            <a:r>
              <a:rPr lang="nb-NO" sz="1200" kern="1200" err="1">
                <a:solidFill>
                  <a:schemeClr val="tx1"/>
                </a:solidFill>
                <a:effectLst/>
                <a:latin typeface="+mn-lt"/>
                <a:ea typeface="+mn-ea"/>
                <a:cs typeface="+mn-cs"/>
              </a:rPr>
              <a:t>Build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our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own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tool</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instead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existing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tools</a:t>
            </a:r>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Part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Studio </a:t>
            </a:r>
            <a:r>
              <a:rPr lang="nb-NO" sz="1200" kern="1200" err="1">
                <a:solidFill>
                  <a:schemeClr val="tx1"/>
                </a:solidFill>
                <a:effectLst/>
                <a:latin typeface="+mn-lt"/>
                <a:ea typeface="+mn-ea"/>
                <a:cs typeface="+mn-cs"/>
              </a:rPr>
              <a:t>solution</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200" kern="1200">
                <a:solidFill>
                  <a:schemeClr val="tx1"/>
                </a:solidFill>
                <a:effectLst/>
                <a:latin typeface="+mn-lt"/>
                <a:ea typeface="+mn-ea"/>
                <a:cs typeface="+mn-cs"/>
              </a:rPr>
              <a:t>Drag &amp; </a:t>
            </a:r>
            <a:r>
              <a:rPr lang="nb-NO" sz="1200" kern="1200" err="1">
                <a:solidFill>
                  <a:schemeClr val="tx1"/>
                </a:solidFill>
                <a:effectLst/>
                <a:latin typeface="+mn-lt"/>
                <a:ea typeface="+mn-ea"/>
                <a:cs typeface="+mn-cs"/>
              </a:rPr>
              <a:t>drop</a:t>
            </a:r>
            <a:r>
              <a:rPr lang="nb-NO" sz="1200" kern="1200">
                <a:solidFill>
                  <a:schemeClr val="tx1"/>
                </a:solidFill>
                <a:effectLst/>
                <a:latin typeface="+mn-lt"/>
                <a:ea typeface="+mn-ea"/>
                <a:cs typeface="+mn-cs"/>
              </a:rPr>
              <a:t> Forms </a:t>
            </a:r>
            <a:r>
              <a:rPr lang="nb-NO" sz="1200" kern="1200" err="1">
                <a:solidFill>
                  <a:schemeClr val="tx1"/>
                </a:solidFill>
                <a:effectLst/>
                <a:latin typeface="+mn-lt"/>
                <a:ea typeface="+mn-ea"/>
                <a:cs typeface="+mn-cs"/>
              </a:rPr>
              <a:t>builder</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React</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Redux</a:t>
            </a:r>
            <a:endParaRPr lang="nb-NO" sz="1200" kern="1200">
              <a:solidFill>
                <a:schemeClr val="tx1"/>
              </a:solidFill>
              <a:effectLst/>
              <a:latin typeface="+mn-lt"/>
              <a:ea typeface="+mn-ea"/>
              <a:cs typeface="+mn-cs"/>
            </a:endParaRPr>
          </a:p>
          <a:p>
            <a:pPr marL="171450" indent="-171450">
              <a:buFont typeface="Arial" panose="020B0604020202020204" pitchFamily="34" charset="0"/>
              <a:buChar char="•"/>
            </a:pPr>
            <a:r>
              <a:rPr lang="nb-NO" sz="1200" kern="1200">
                <a:solidFill>
                  <a:schemeClr val="tx1"/>
                </a:solidFill>
                <a:effectLst/>
                <a:latin typeface="+mn-lt"/>
                <a:ea typeface="+mn-ea"/>
                <a:cs typeface="+mn-cs"/>
              </a:rPr>
              <a:t>Library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components</a:t>
            </a:r>
            <a:endParaRPr lang="nb-NO" sz="1200" kern="1200">
              <a:solidFill>
                <a:schemeClr val="tx1"/>
              </a:solidFill>
              <a:effectLst/>
              <a:latin typeface="+mn-lt"/>
              <a:ea typeface="+mn-ea"/>
              <a:cs typeface="+mn-cs"/>
            </a:endParaRPr>
          </a:p>
          <a:p>
            <a:pPr marL="171450" indent="-171450">
              <a:buFont typeface="Arial" panose="020B0604020202020204" pitchFamily="34" charset="0"/>
              <a:buChar char="•"/>
            </a:pPr>
            <a:r>
              <a:rPr lang="nb-NO" sz="1200" kern="1200" err="1">
                <a:solidFill>
                  <a:schemeClr val="tx1"/>
                </a:solidFill>
                <a:effectLst/>
                <a:latin typeface="+mn-lt"/>
                <a:ea typeface="+mn-ea"/>
                <a:cs typeface="+mn-cs"/>
              </a:rPr>
              <a:t>Only</a:t>
            </a:r>
            <a:r>
              <a:rPr lang="nb-NO" sz="1200" kern="1200">
                <a:solidFill>
                  <a:schemeClr val="tx1"/>
                </a:solidFill>
                <a:effectLst/>
                <a:latin typeface="+mn-lt"/>
                <a:ea typeface="+mn-ea"/>
                <a:cs typeface="+mn-cs"/>
              </a:rPr>
              <a:t> simple forms</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[CLICK]</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Form layout, </a:t>
            </a:r>
            <a:r>
              <a:rPr lang="nb-NO" sz="1200" kern="1200" err="1">
                <a:solidFill>
                  <a:schemeClr val="tx1"/>
                </a:solidFill>
                <a:effectLst/>
                <a:latin typeface="+mn-lt"/>
                <a:ea typeface="+mn-ea"/>
                <a:cs typeface="+mn-cs"/>
              </a:rPr>
              <a:t>configuration</a:t>
            </a:r>
            <a:r>
              <a:rPr lang="nb-NO" sz="1200" kern="1200">
                <a:solidFill>
                  <a:schemeClr val="tx1"/>
                </a:solidFill>
                <a:effectLst/>
                <a:latin typeface="+mn-lt"/>
                <a:ea typeface="+mn-ea"/>
                <a:cs typeface="+mn-cs"/>
              </a:rPr>
              <a:t> -&gt; JSON file.</a:t>
            </a:r>
            <a:endParaRPr lang="nb-NO"/>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35</a:t>
            </a:fld>
            <a:endParaRPr lang="en-US"/>
          </a:p>
        </p:txBody>
      </p:sp>
    </p:spTree>
    <p:extLst>
      <p:ext uri="{BB962C8B-B14F-4D97-AF65-F5344CB8AC3E}">
        <p14:creationId xmlns:p14="http://schemas.microsoft.com/office/powerpoint/2010/main" val="2274134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a:solidFill>
                  <a:schemeClr val="tx1"/>
                </a:solidFill>
                <a:effectLst/>
                <a:latin typeface="+mn-lt"/>
                <a:ea typeface="+mn-ea"/>
                <a:cs typeface="+mn-cs"/>
              </a:rPr>
              <a:t>Runtime: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nb-NO" sz="1200" kern="1200" err="1">
                <a:solidFill>
                  <a:schemeClr val="tx1"/>
                </a:solidFill>
                <a:effectLst/>
                <a:latin typeface="+mn-lt"/>
                <a:ea typeface="+mn-ea"/>
                <a:cs typeface="+mn-cs"/>
              </a:rPr>
              <a:t>Parses</a:t>
            </a:r>
            <a:r>
              <a:rPr lang="nb-NO" sz="1200" kern="1200">
                <a:solidFill>
                  <a:schemeClr val="tx1"/>
                </a:solidFill>
                <a:effectLst/>
                <a:latin typeface="+mn-lt"/>
                <a:ea typeface="+mn-ea"/>
                <a:cs typeface="+mn-cs"/>
              </a:rPr>
              <a:t> JSON file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nb-NO"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nb-NO" sz="1200" kern="1200">
                <a:solidFill>
                  <a:schemeClr val="tx1"/>
                </a:solidFill>
                <a:effectLst/>
                <a:latin typeface="+mn-lt"/>
                <a:ea typeface="+mn-ea"/>
                <a:cs typeface="+mn-cs"/>
              </a:rPr>
              <a:t>Renders form</a:t>
            </a:r>
          </a:p>
        </p:txBody>
      </p:sp>
      <p:sp>
        <p:nvSpPr>
          <p:cNvPr id="4" name="Slide Number Placeholder 3"/>
          <p:cNvSpPr>
            <a:spLocks noGrp="1"/>
          </p:cNvSpPr>
          <p:nvPr>
            <p:ph type="sldNum" sz="quarter" idx="5"/>
          </p:nvPr>
        </p:nvSpPr>
        <p:spPr/>
        <p:txBody>
          <a:bodyPr/>
          <a:lstStyle/>
          <a:p>
            <a:fld id="{AC157E0A-F321-48DC-AF94-681D4DCF344D}" type="slidenum">
              <a:rPr lang="en-US" smtClean="0"/>
              <a:t>36</a:t>
            </a:fld>
            <a:endParaRPr lang="en-US"/>
          </a:p>
        </p:txBody>
      </p:sp>
    </p:spTree>
    <p:extLst>
      <p:ext uri="{BB962C8B-B14F-4D97-AF65-F5344CB8AC3E}">
        <p14:creationId xmlns:p14="http://schemas.microsoft.com/office/powerpoint/2010/main" val="508966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Frontend</a:t>
            </a:r>
            <a:r>
              <a:rPr lang="nb-NO" sz="1200" kern="1200">
                <a:solidFill>
                  <a:schemeClr val="tx1"/>
                </a:solidFill>
                <a:effectLst/>
                <a:latin typeface="+mn-lt"/>
                <a:ea typeface="+mn-ea"/>
                <a:cs typeface="+mn-cs"/>
              </a:rPr>
              <a:t> supports different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a:t>
            </a:r>
            <a:r>
              <a:rPr lang="nb-NO" sz="1200" kern="1200">
                <a:solidFill>
                  <a:schemeClr val="tx1"/>
                </a:solidFill>
                <a:effectLst/>
                <a:latin typeface="+mn-lt"/>
                <a:ea typeface="+mn-ea"/>
                <a:cs typeface="+mn-cs"/>
              </a:rPr>
              <a:t> types.</a:t>
            </a:r>
          </a:p>
          <a:p>
            <a:r>
              <a:rPr lang="nb-NO" sz="1200" kern="1200">
                <a:solidFill>
                  <a:schemeClr val="tx1"/>
                </a:solidFill>
                <a:effectLst/>
                <a:latin typeface="+mn-lt"/>
                <a:ea typeface="+mn-ea"/>
                <a:cs typeface="+mn-cs"/>
              </a:rPr>
              <a:t>Form -&gt; data </a:t>
            </a:r>
            <a:r>
              <a:rPr lang="nb-NO" sz="1200" kern="1200" err="1">
                <a:solidFill>
                  <a:schemeClr val="tx1"/>
                </a:solidFill>
                <a:effectLst/>
                <a:latin typeface="+mn-lt"/>
                <a:ea typeface="+mn-ea"/>
                <a:cs typeface="+mn-cs"/>
              </a:rPr>
              <a:t>task</a:t>
            </a:r>
            <a:r>
              <a:rPr lang="nb-NO" sz="1200" kern="1200">
                <a:solidFill>
                  <a:schemeClr val="tx1"/>
                </a:solidFill>
                <a:effectLst/>
                <a:latin typeface="+mn-lt"/>
                <a:ea typeface="+mn-ea"/>
                <a:cs typeface="+mn-cs"/>
              </a:rPr>
              <a:t> type</a:t>
            </a:r>
          </a:p>
          <a:p>
            <a:r>
              <a:rPr lang="nb-NO" sz="1200" kern="1200" err="1">
                <a:solidFill>
                  <a:schemeClr val="tx1"/>
                </a:solidFill>
                <a:effectLst/>
                <a:latin typeface="+mn-lt"/>
                <a:ea typeface="+mn-ea"/>
                <a:cs typeface="+mn-cs"/>
              </a:rPr>
              <a:t>Configure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views</a:t>
            </a:r>
            <a:r>
              <a:rPr lang="nb-NO" sz="1200" kern="1200">
                <a:solidFill>
                  <a:schemeClr val="tx1"/>
                </a:solidFill>
                <a:effectLst/>
                <a:latin typeface="+mn-lt"/>
                <a:ea typeface="+mn-ea"/>
                <a:cs typeface="+mn-cs"/>
              </a:rPr>
              <a:t> for </a:t>
            </a:r>
            <a:r>
              <a:rPr lang="nb-NO" sz="1200" kern="1200" err="1">
                <a:solidFill>
                  <a:schemeClr val="tx1"/>
                </a:solidFill>
                <a:effectLst/>
                <a:latin typeface="+mn-lt"/>
                <a:ea typeface="+mn-ea"/>
                <a:cs typeface="+mn-cs"/>
              </a:rPr>
              <a:t>other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a:t>
            </a:r>
            <a:r>
              <a:rPr lang="nb-NO" sz="1200" kern="1200">
                <a:solidFill>
                  <a:schemeClr val="tx1"/>
                </a:solidFill>
                <a:effectLst/>
                <a:latin typeface="+mn-lt"/>
                <a:ea typeface="+mn-ea"/>
                <a:cs typeface="+mn-cs"/>
              </a:rPr>
              <a:t> types – </a:t>
            </a:r>
            <a:r>
              <a:rPr lang="nb-NO" sz="1200" kern="1200" err="1">
                <a:solidFill>
                  <a:schemeClr val="tx1"/>
                </a:solidFill>
                <a:effectLst/>
                <a:latin typeface="+mn-lt"/>
                <a:ea typeface="+mn-ea"/>
                <a:cs typeface="+mn-cs"/>
              </a:rPr>
              <a:t>configure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content</a:t>
            </a:r>
            <a:r>
              <a:rPr lang="nb-NO" sz="1200" kern="1200">
                <a:solidFill>
                  <a:schemeClr val="tx1"/>
                </a:solidFill>
                <a:effectLst/>
                <a:latin typeface="+mn-lt"/>
                <a:ea typeface="+mn-ea"/>
                <a:cs typeface="+mn-cs"/>
              </a:rPr>
              <a:t>/</a:t>
            </a:r>
            <a:r>
              <a:rPr lang="nb-NO" sz="1200" kern="1200" err="1">
                <a:solidFill>
                  <a:schemeClr val="tx1"/>
                </a:solidFill>
                <a:effectLst/>
                <a:latin typeface="+mn-lt"/>
                <a:ea typeface="+mn-ea"/>
                <a:cs typeface="+mn-cs"/>
              </a:rPr>
              <a:t>texts</a:t>
            </a:r>
            <a:r>
              <a:rPr lang="nb-NO" sz="120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AC157E0A-F321-48DC-AF94-681D4DCF344D}" type="slidenum">
              <a:rPr lang="en-US" smtClean="0"/>
              <a:t>37</a:t>
            </a:fld>
            <a:endParaRPr lang="en-US"/>
          </a:p>
        </p:txBody>
      </p:sp>
    </p:spTree>
    <p:extLst>
      <p:ext uri="{BB962C8B-B14F-4D97-AF65-F5344CB8AC3E}">
        <p14:creationId xmlns:p14="http://schemas.microsoft.com/office/powerpoint/2010/main" val="2986458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a:solidFill>
                  <a:schemeClr val="tx1"/>
                </a:solidFill>
                <a:effectLst/>
                <a:latin typeface="+mn-lt"/>
                <a:ea typeface="+mn-ea"/>
                <a:cs typeface="+mn-cs"/>
              </a:rPr>
              <a:t>So far, </a:t>
            </a:r>
            <a:r>
              <a:rPr lang="nb-NO" sz="1200" kern="1200" err="1">
                <a:solidFill>
                  <a:schemeClr val="tx1"/>
                </a:solidFill>
                <a:effectLst/>
                <a:latin typeface="+mn-lt"/>
                <a:ea typeface="+mn-ea"/>
                <a:cs typeface="+mn-cs"/>
              </a:rPr>
              <a:t>talked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about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apps – </a:t>
            </a:r>
            <a:r>
              <a:rPr lang="nb-NO" sz="1200" kern="1200" err="1">
                <a:solidFill>
                  <a:schemeClr val="tx1"/>
                </a:solidFill>
                <a:effectLst/>
                <a:latin typeface="+mn-lt"/>
                <a:ea typeface="+mn-ea"/>
                <a:cs typeface="+mn-cs"/>
              </a:rPr>
              <a:t>but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how</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actually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develop</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into</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complete</a:t>
            </a:r>
            <a:r>
              <a:rPr lang="nb-NO" sz="1200" kern="1200">
                <a:solidFill>
                  <a:schemeClr val="tx1"/>
                </a:solidFill>
                <a:effectLst/>
                <a:latin typeface="+mn-lt"/>
                <a:ea typeface="+mn-ea"/>
                <a:cs typeface="+mn-cs"/>
              </a:rPr>
              <a:t> digital services?</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Done in </a:t>
            </a:r>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Studio </a:t>
            </a:r>
            <a:r>
              <a:rPr lang="nb-NO" sz="1200" kern="1200" err="1">
                <a:solidFill>
                  <a:schemeClr val="tx1"/>
                </a:solidFill>
                <a:effectLst/>
                <a:latin typeface="+mn-lt"/>
                <a:ea typeface="+mn-ea"/>
                <a:cs typeface="+mn-cs"/>
              </a:rPr>
              <a:t>solution</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3 parts:</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38</a:t>
            </a:fld>
            <a:endParaRPr lang="en-US"/>
          </a:p>
        </p:txBody>
      </p:sp>
    </p:spTree>
    <p:extLst>
      <p:ext uri="{BB962C8B-B14F-4D97-AF65-F5344CB8AC3E}">
        <p14:creationId xmlns:p14="http://schemas.microsoft.com/office/powerpoint/2010/main" val="2301482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b-NO" sz="1200" kern="1200">
                <a:solidFill>
                  <a:schemeClr val="tx1"/>
                </a:solidFill>
                <a:effectLst/>
                <a:latin typeface="+mn-lt"/>
                <a:ea typeface="+mn-ea"/>
                <a:cs typeface="+mn-cs"/>
              </a:rPr>
              <a:t>Designer</a:t>
            </a:r>
          </a:p>
          <a:p>
            <a:pPr marL="628650" lvl="1" indent="-171450">
              <a:buFontTx/>
              <a:buChar char="-"/>
            </a:pPr>
            <a:r>
              <a:rPr lang="nb-NO" sz="1200" kern="1200">
                <a:solidFill>
                  <a:schemeClr val="tx1"/>
                </a:solidFill>
                <a:effectLst/>
                <a:latin typeface="+mn-lt"/>
                <a:ea typeface="+mn-ea"/>
                <a:cs typeface="+mn-cs"/>
              </a:rPr>
              <a:t>GUI </a:t>
            </a:r>
          </a:p>
          <a:p>
            <a:pPr marL="1085850" lvl="2" indent="-171450">
              <a:buFontTx/>
              <a:buChar char="-"/>
            </a:pPr>
            <a:r>
              <a:rPr lang="nb-NO" sz="1200" kern="1200">
                <a:solidFill>
                  <a:schemeClr val="tx1"/>
                </a:solidFill>
                <a:effectLst/>
                <a:latin typeface="+mn-lt"/>
                <a:ea typeface="+mn-ea"/>
                <a:cs typeface="+mn-cs"/>
              </a:rPr>
              <a:t>Forms </a:t>
            </a:r>
            <a:r>
              <a:rPr lang="nb-NO" sz="1200" kern="1200" err="1">
                <a:solidFill>
                  <a:schemeClr val="tx1"/>
                </a:solidFill>
                <a:effectLst/>
                <a:latin typeface="+mn-lt"/>
                <a:ea typeface="+mn-ea"/>
                <a:cs typeface="+mn-cs"/>
              </a:rPr>
              <a:t>builder</a:t>
            </a:r>
            <a:endParaRPr lang="nb-NO" sz="1200" kern="1200">
              <a:solidFill>
                <a:schemeClr val="tx1"/>
              </a:solidFill>
              <a:effectLst/>
              <a:latin typeface="+mn-lt"/>
              <a:ea typeface="+mn-ea"/>
              <a:cs typeface="+mn-cs"/>
            </a:endParaRPr>
          </a:p>
          <a:p>
            <a:pPr marL="1085850" lvl="2" indent="-171450">
              <a:buFontTx/>
              <a:buChar char="-"/>
            </a:pPr>
            <a:r>
              <a:rPr lang="nb-NO" sz="1200" kern="1200" err="1">
                <a:solidFill>
                  <a:schemeClr val="tx1"/>
                </a:solidFill>
                <a:effectLst/>
                <a:latin typeface="+mn-lt"/>
                <a:ea typeface="+mn-ea"/>
                <a:cs typeface="+mn-cs"/>
              </a:rPr>
              <a:t>Text</a:t>
            </a:r>
            <a:r>
              <a:rPr lang="nb-NO" sz="1200" kern="1200">
                <a:solidFill>
                  <a:schemeClr val="tx1"/>
                </a:solidFill>
                <a:effectLst/>
                <a:latin typeface="+mn-lt"/>
                <a:ea typeface="+mn-ea"/>
                <a:cs typeface="+mn-cs"/>
              </a:rPr>
              <a:t> editor</a:t>
            </a:r>
          </a:p>
          <a:p>
            <a:pPr marL="1085850" lvl="2" indent="-171450">
              <a:buFontTx/>
              <a:buChar char="-"/>
            </a:pPr>
            <a:r>
              <a:rPr lang="nb-NO" sz="1200" kern="1200" err="1">
                <a:solidFill>
                  <a:schemeClr val="tx1"/>
                </a:solidFill>
                <a:effectLst/>
                <a:latin typeface="+mn-lt"/>
                <a:ea typeface="+mn-ea"/>
                <a:cs typeface="+mn-cs"/>
              </a:rPr>
              <a:t>Add</a:t>
            </a:r>
            <a:r>
              <a:rPr lang="nb-NO" sz="1200" kern="1200">
                <a:solidFill>
                  <a:schemeClr val="tx1"/>
                </a:solidFill>
                <a:effectLst/>
                <a:latin typeface="+mn-lt"/>
                <a:ea typeface="+mn-ea"/>
                <a:cs typeface="+mn-cs"/>
              </a:rPr>
              <a:t> data </a:t>
            </a:r>
            <a:r>
              <a:rPr lang="nb-NO" sz="1200" kern="1200" err="1">
                <a:solidFill>
                  <a:schemeClr val="tx1"/>
                </a:solidFill>
                <a:effectLst/>
                <a:latin typeface="+mn-lt"/>
                <a:ea typeface="+mn-ea"/>
                <a:cs typeface="+mn-cs"/>
              </a:rPr>
              <a:t>model</a:t>
            </a:r>
            <a:endParaRPr lang="nb-NO" sz="1200" kern="1200">
              <a:solidFill>
                <a:schemeClr val="tx1"/>
              </a:solidFill>
              <a:effectLst/>
              <a:latin typeface="+mn-lt"/>
              <a:ea typeface="+mn-ea"/>
              <a:cs typeface="+mn-cs"/>
            </a:endParaRPr>
          </a:p>
          <a:p>
            <a:pPr marL="1085850" lvl="2" indent="-171450">
              <a:buFontTx/>
              <a:buChar char="-"/>
            </a:pPr>
            <a:r>
              <a:rPr lang="nb-NO" sz="1200" kern="1200">
                <a:solidFill>
                  <a:schemeClr val="tx1"/>
                </a:solidFill>
                <a:effectLst/>
                <a:latin typeface="+mn-lt"/>
                <a:ea typeface="+mn-ea"/>
                <a:cs typeface="+mn-cs"/>
              </a:rPr>
              <a:t>Simple </a:t>
            </a:r>
            <a:r>
              <a:rPr lang="nb-NO" sz="1200" kern="1200" err="1">
                <a:solidFill>
                  <a:schemeClr val="tx1"/>
                </a:solidFill>
                <a:effectLst/>
                <a:latin typeface="+mn-lt"/>
                <a:ea typeface="+mn-ea"/>
                <a:cs typeface="+mn-cs"/>
              </a:rPr>
              <a:t>code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editing</a:t>
            </a:r>
            <a:endParaRPr lang="nb-NO" sz="1200" kern="1200">
              <a:solidFill>
                <a:schemeClr val="tx1"/>
              </a:solidFill>
              <a:effectLst/>
              <a:latin typeface="+mn-lt"/>
              <a:ea typeface="+mn-ea"/>
              <a:cs typeface="+mn-cs"/>
            </a:endParaRPr>
          </a:p>
          <a:p>
            <a:pPr marL="1085850" lvl="2" indent="-171450">
              <a:buFontTx/>
              <a:buChar char="-"/>
            </a:pPr>
            <a:r>
              <a:rPr lang="nb-NO" sz="1200" kern="1200" err="1">
                <a:solidFill>
                  <a:schemeClr val="tx1"/>
                </a:solidFill>
                <a:effectLst/>
                <a:latin typeface="+mn-lt"/>
                <a:ea typeface="+mn-ea"/>
                <a:cs typeface="+mn-cs"/>
              </a:rPr>
              <a:t>Deploy</a:t>
            </a:r>
            <a:endParaRPr lang="nb-NO" sz="1200" kern="1200">
              <a:solidFill>
                <a:schemeClr val="tx1"/>
              </a:solidFill>
              <a:effectLst/>
              <a:latin typeface="+mn-lt"/>
              <a:ea typeface="+mn-ea"/>
              <a:cs typeface="+mn-cs"/>
            </a:endParaRPr>
          </a:p>
          <a:p>
            <a:pPr marL="628650" lvl="1" indent="-171450">
              <a:buFontTx/>
              <a:buChar char="-"/>
            </a:pPr>
            <a:r>
              <a:rPr lang="nb-NO" sz="1200" kern="1200" err="1">
                <a:solidFill>
                  <a:schemeClr val="tx1"/>
                </a:solidFill>
                <a:effectLst/>
                <a:latin typeface="+mn-lt"/>
                <a:ea typeface="+mn-ea"/>
                <a:cs typeface="+mn-cs"/>
              </a:rPr>
              <a:t>Integrates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with</a:t>
            </a:r>
            <a:endParaRPr lang="nb-NO" sz="1200" kern="1200">
              <a:solidFill>
                <a:schemeClr val="tx1"/>
              </a:solidFill>
              <a:effectLst/>
              <a:latin typeface="+mn-lt"/>
              <a:ea typeface="+mn-ea"/>
              <a:cs typeface="+mn-cs"/>
            </a:endParaRP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39</a:t>
            </a:fld>
            <a:endParaRPr lang="en-US"/>
          </a:p>
        </p:txBody>
      </p:sp>
    </p:spTree>
    <p:extLst>
      <p:ext uri="{BB962C8B-B14F-4D97-AF65-F5344CB8AC3E}">
        <p14:creationId xmlns:p14="http://schemas.microsoft.com/office/powerpoint/2010/main" val="12925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a:solidFill>
                  <a:schemeClr val="tx1"/>
                </a:solidFill>
                <a:effectLst/>
                <a:latin typeface="+mn-lt"/>
                <a:ea typeface="+mn-ea"/>
                <a:cs typeface="+mn-cs"/>
              </a:rPr>
              <a:t>S</a:t>
            </a:r>
            <a:r>
              <a:rPr lang="en-US" sz="1200" kern="1200">
                <a:solidFill>
                  <a:schemeClr val="tx1"/>
                </a:solidFill>
                <a:effectLst/>
                <a:latin typeface="+mn-lt"/>
                <a:ea typeface="+mn-ea"/>
                <a:cs typeface="+mn-cs"/>
              </a:rPr>
              <a:t>o what is </a:t>
            </a:r>
            <a:r>
              <a:rPr lang="en-US" sz="1200" kern="1200" err="1">
                <a:solidFill>
                  <a:schemeClr val="tx1"/>
                </a:solidFill>
                <a:effectLst/>
                <a:latin typeface="+mn-lt"/>
                <a:ea typeface="+mn-ea"/>
                <a:cs typeface="+mn-cs"/>
              </a:rPr>
              <a:t>Altinn</a:t>
            </a:r>
            <a:r>
              <a:rPr lang="en-US" sz="1200" kern="1200">
                <a:solidFill>
                  <a:schemeClr val="tx1"/>
                </a:solidFill>
                <a:effectLst/>
                <a:latin typeface="+mn-lt"/>
                <a:ea typeface="+mn-ea"/>
                <a:cs typeface="+mn-cs"/>
              </a:rPr>
              <a:t>?</a:t>
            </a:r>
            <a:endParaRPr lang="nb-NO"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Imagine you're a government agency that needs to get data from the citizens of Norway. Maybe you want them to report their Covid-19 symptoms.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Then </a:t>
            </a:r>
            <a:r>
              <a:rPr lang="en-US" sz="1200" kern="1200" err="1">
                <a:solidFill>
                  <a:schemeClr val="tx1"/>
                </a:solidFill>
                <a:effectLst/>
                <a:latin typeface="+mn-lt"/>
                <a:ea typeface="+mn-ea"/>
                <a:cs typeface="+mn-cs"/>
              </a:rPr>
              <a:t>Altinn</a:t>
            </a:r>
            <a:r>
              <a:rPr lang="en-US" sz="1200" kern="1200">
                <a:solidFill>
                  <a:schemeClr val="tx1"/>
                </a:solidFill>
                <a:effectLst/>
                <a:latin typeface="+mn-lt"/>
                <a:ea typeface="+mn-ea"/>
                <a:cs typeface="+mn-cs"/>
              </a:rPr>
              <a:t> is the platform to choose. </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4</a:t>
            </a:fld>
            <a:endParaRPr lang="en-US"/>
          </a:p>
        </p:txBody>
      </p:sp>
    </p:spTree>
    <p:extLst>
      <p:ext uri="{BB962C8B-B14F-4D97-AF65-F5344CB8AC3E}">
        <p14:creationId xmlns:p14="http://schemas.microsoft.com/office/powerpoint/2010/main" val="968163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Repository</a:t>
            </a:r>
            <a:r>
              <a:rPr lang="nb-NO"/>
              <a:t>: </a:t>
            </a:r>
            <a:r>
              <a:rPr lang="nb-NO" err="1"/>
              <a:t>where</a:t>
            </a:r>
            <a:r>
              <a:rPr lang="nb-NO"/>
              <a:t> all </a:t>
            </a:r>
            <a:r>
              <a:rPr lang="nb-NO" err="1"/>
              <a:t>the</a:t>
            </a:r>
            <a:r>
              <a:rPr lang="nb-NO"/>
              <a:t> apps in </a:t>
            </a:r>
            <a:r>
              <a:rPr lang="nb-NO" err="1"/>
              <a:t>Altinn</a:t>
            </a:r>
            <a:r>
              <a:rPr lang="nb-NO"/>
              <a:t> Studio </a:t>
            </a:r>
            <a:r>
              <a:rPr lang="nb-NO" err="1"/>
              <a:t>are</a:t>
            </a:r>
            <a:r>
              <a:rPr lang="nb-NO"/>
              <a:t> </a:t>
            </a:r>
            <a:r>
              <a:rPr lang="nb-NO" err="1"/>
              <a:t>stored</a:t>
            </a:r>
            <a:r>
              <a:rPr lang="nb-NO"/>
              <a:t>. </a:t>
            </a:r>
          </a:p>
          <a:p>
            <a:endParaRPr lang="nb-NO"/>
          </a:p>
          <a:p>
            <a:r>
              <a:rPr lang="nb-NO" err="1"/>
              <a:t>Built</a:t>
            </a:r>
            <a:r>
              <a:rPr lang="nb-NO"/>
              <a:t> </a:t>
            </a:r>
            <a:r>
              <a:rPr lang="nb-NO" err="1"/>
              <a:t>on</a:t>
            </a:r>
            <a:r>
              <a:rPr lang="nb-NO"/>
              <a:t> </a:t>
            </a:r>
            <a:r>
              <a:rPr lang="nb-NO" err="1"/>
              <a:t>Gitea</a:t>
            </a:r>
            <a:r>
              <a:rPr lang="nb-NO"/>
              <a:t> – </a:t>
            </a:r>
            <a:r>
              <a:rPr lang="nb-NO" err="1"/>
              <a:t>open</a:t>
            </a:r>
            <a:r>
              <a:rPr lang="nb-NO"/>
              <a:t> </a:t>
            </a:r>
            <a:r>
              <a:rPr lang="nb-NO" err="1"/>
              <a:t>source</a:t>
            </a:r>
            <a:r>
              <a:rPr lang="nb-NO"/>
              <a:t> </a:t>
            </a:r>
            <a:r>
              <a:rPr lang="nb-NO" err="1"/>
              <a:t>code</a:t>
            </a:r>
            <a:r>
              <a:rPr lang="nb-NO"/>
              <a:t> hosting </a:t>
            </a:r>
            <a:r>
              <a:rPr lang="nb-NO" err="1"/>
              <a:t>solution</a:t>
            </a:r>
            <a:r>
              <a:rPr lang="nb-NO"/>
              <a:t> </a:t>
            </a:r>
            <a:r>
              <a:rPr lang="nb-NO" err="1"/>
              <a:t>using</a:t>
            </a:r>
            <a:r>
              <a:rPr lang="nb-NO"/>
              <a:t> </a:t>
            </a:r>
            <a:r>
              <a:rPr lang="nb-NO" err="1"/>
              <a:t>Git</a:t>
            </a:r>
            <a:r>
              <a:rPr lang="nb-NO"/>
              <a:t>. </a:t>
            </a:r>
            <a:r>
              <a:rPr lang="nb-NO" err="1"/>
              <a:t>Looks</a:t>
            </a:r>
            <a:r>
              <a:rPr lang="nb-NO"/>
              <a:t> a bit like </a:t>
            </a:r>
            <a:r>
              <a:rPr lang="nb-NO" err="1"/>
              <a:t>github</a:t>
            </a:r>
            <a:r>
              <a:rPr lang="nb-NO"/>
              <a:t>.</a:t>
            </a:r>
          </a:p>
          <a:p>
            <a:endParaRPr lang="nb-NO"/>
          </a:p>
          <a:p>
            <a:r>
              <a:rPr lang="nb-NO" err="1"/>
              <a:t>Each</a:t>
            </a:r>
            <a:r>
              <a:rPr lang="nb-NO"/>
              <a:t> app is </a:t>
            </a:r>
            <a:r>
              <a:rPr lang="nb-NO" err="1"/>
              <a:t>stored</a:t>
            </a:r>
            <a:r>
              <a:rPr lang="nb-NO"/>
              <a:t> in a </a:t>
            </a:r>
            <a:r>
              <a:rPr lang="nb-NO" err="1"/>
              <a:t>git</a:t>
            </a:r>
            <a:r>
              <a:rPr lang="nb-NO"/>
              <a:t> </a:t>
            </a:r>
            <a:r>
              <a:rPr lang="nb-NO" err="1"/>
              <a:t>respository</a:t>
            </a:r>
            <a:r>
              <a:rPr lang="nb-NO"/>
              <a:t>.</a:t>
            </a:r>
          </a:p>
          <a:p>
            <a:r>
              <a:rPr lang="nb-NO" err="1"/>
              <a:t>When</a:t>
            </a:r>
            <a:r>
              <a:rPr lang="nb-NO"/>
              <a:t> app </a:t>
            </a:r>
            <a:r>
              <a:rPr lang="nb-NO" err="1"/>
              <a:t>developer</a:t>
            </a:r>
            <a:r>
              <a:rPr lang="nb-NO"/>
              <a:t> </a:t>
            </a:r>
            <a:r>
              <a:rPr lang="nb-NO" err="1"/>
              <a:t>works</a:t>
            </a:r>
            <a:r>
              <a:rPr lang="nb-NO"/>
              <a:t> </a:t>
            </a:r>
            <a:r>
              <a:rPr lang="nb-NO" err="1"/>
              <a:t>on</a:t>
            </a:r>
            <a:r>
              <a:rPr lang="nb-NO"/>
              <a:t> app in designer, </a:t>
            </a:r>
            <a:r>
              <a:rPr lang="nb-NO" err="1"/>
              <a:t>they</a:t>
            </a:r>
            <a:r>
              <a:rPr lang="nb-NO"/>
              <a:t> have </a:t>
            </a:r>
            <a:r>
              <a:rPr lang="nb-NO" err="1"/>
              <a:t>local</a:t>
            </a:r>
            <a:r>
              <a:rPr lang="nb-NO"/>
              <a:t> </a:t>
            </a:r>
            <a:r>
              <a:rPr lang="nb-NO" err="1"/>
              <a:t>clone</a:t>
            </a:r>
            <a:r>
              <a:rPr lang="nb-NO"/>
              <a:t> for </a:t>
            </a:r>
            <a:r>
              <a:rPr lang="nb-NO" err="1"/>
              <a:t>their</a:t>
            </a:r>
            <a:r>
              <a:rPr lang="nb-NO"/>
              <a:t> </a:t>
            </a:r>
            <a:r>
              <a:rPr lang="nb-NO" err="1"/>
              <a:t>user</a:t>
            </a:r>
            <a:r>
              <a:rPr lang="nb-NO"/>
              <a:t>. </a:t>
            </a:r>
          </a:p>
          <a:p>
            <a:pPr marL="171450" indent="-171450">
              <a:buFontTx/>
              <a:buChar char="-"/>
            </a:pPr>
            <a:r>
              <a:rPr lang="nb-NO"/>
              <a:t>Make </a:t>
            </a:r>
            <a:r>
              <a:rPr lang="nb-NO" err="1"/>
              <a:t>changes</a:t>
            </a:r>
            <a:r>
              <a:rPr lang="nb-NO"/>
              <a:t>, push to </a:t>
            </a:r>
            <a:r>
              <a:rPr lang="nb-NO" err="1"/>
              <a:t>central</a:t>
            </a:r>
            <a:r>
              <a:rPr lang="nb-NO"/>
              <a:t> app </a:t>
            </a:r>
            <a:r>
              <a:rPr lang="nb-NO" err="1"/>
              <a:t>repository</a:t>
            </a:r>
            <a:r>
              <a:rPr lang="nb-NO"/>
              <a:t>. </a:t>
            </a:r>
          </a:p>
          <a:p>
            <a:pPr marL="171450" indent="-171450">
              <a:buFontTx/>
              <a:buChar char="-"/>
            </a:pPr>
            <a:r>
              <a:rPr lang="nb-NO" err="1"/>
              <a:t>Easy</a:t>
            </a:r>
            <a:r>
              <a:rPr lang="nb-NO"/>
              <a:t> for multiple </a:t>
            </a:r>
            <a:r>
              <a:rPr lang="nb-NO" err="1"/>
              <a:t>developers</a:t>
            </a:r>
            <a:r>
              <a:rPr lang="nb-NO"/>
              <a:t> to </a:t>
            </a:r>
            <a:r>
              <a:rPr lang="nb-NO" err="1"/>
              <a:t>work</a:t>
            </a:r>
            <a:r>
              <a:rPr lang="nb-NO"/>
              <a:t> </a:t>
            </a:r>
            <a:r>
              <a:rPr lang="nb-NO" err="1"/>
              <a:t>on</a:t>
            </a:r>
            <a:r>
              <a:rPr lang="nb-NO"/>
              <a:t> app</a:t>
            </a:r>
          </a:p>
          <a:p>
            <a:pPr marL="171450" indent="-171450">
              <a:buFontTx/>
              <a:buChar char="-"/>
            </a:pPr>
            <a:r>
              <a:rPr lang="nb-NO"/>
              <a:t>All files </a:t>
            </a:r>
            <a:r>
              <a:rPr lang="nb-NO" err="1"/>
              <a:t>are</a:t>
            </a:r>
            <a:r>
              <a:rPr lang="nb-NO"/>
              <a:t> </a:t>
            </a:r>
            <a:r>
              <a:rPr lang="nb-NO" err="1"/>
              <a:t>version</a:t>
            </a:r>
            <a:r>
              <a:rPr lang="nb-NO"/>
              <a:t> </a:t>
            </a:r>
            <a:r>
              <a:rPr lang="nb-NO" err="1"/>
              <a:t>controlled</a:t>
            </a:r>
            <a:r>
              <a:rPr lang="nb-NO"/>
              <a:t>.</a:t>
            </a:r>
          </a:p>
        </p:txBody>
      </p:sp>
      <p:sp>
        <p:nvSpPr>
          <p:cNvPr id="4" name="Slide Number Placeholder 3"/>
          <p:cNvSpPr>
            <a:spLocks noGrp="1"/>
          </p:cNvSpPr>
          <p:nvPr>
            <p:ph type="sldNum" sz="quarter" idx="5"/>
          </p:nvPr>
        </p:nvSpPr>
        <p:spPr/>
        <p:txBody>
          <a:bodyPr/>
          <a:lstStyle/>
          <a:p>
            <a:fld id="{AC157E0A-F321-48DC-AF94-681D4DCF344D}" type="slidenum">
              <a:rPr lang="en-US" smtClean="0"/>
              <a:t>40</a:t>
            </a:fld>
            <a:endParaRPr lang="en-US"/>
          </a:p>
        </p:txBody>
      </p:sp>
    </p:spTree>
    <p:extLst>
      <p:ext uri="{BB962C8B-B14F-4D97-AF65-F5344CB8AC3E}">
        <p14:creationId xmlns:p14="http://schemas.microsoft.com/office/powerpoint/2010/main" val="3195628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nb-NO" sz="1200" kern="1200" err="1">
                <a:solidFill>
                  <a:schemeClr val="tx1"/>
                </a:solidFill>
                <a:effectLst/>
                <a:latin typeface="+mn-lt"/>
                <a:ea typeface="+mn-ea"/>
                <a:cs typeface="+mn-cs"/>
              </a:rPr>
              <a:t>Loadbalancer</a:t>
            </a:r>
            <a:endParaRPr lang="nb-NO" sz="1200" kern="1200">
              <a:solidFill>
                <a:schemeClr val="tx1"/>
              </a:solidFill>
              <a:effectLst/>
              <a:latin typeface="+mn-lt"/>
              <a:ea typeface="+mn-ea"/>
              <a:cs typeface="+mn-cs"/>
            </a:endParaRPr>
          </a:p>
          <a:p>
            <a:pPr marL="628650" lvl="1" indent="-171450">
              <a:buFontTx/>
              <a:buChar char="-"/>
            </a:pPr>
            <a:r>
              <a:rPr lang="nb-NO" sz="1200" kern="1200" err="1">
                <a:solidFill>
                  <a:schemeClr val="tx1"/>
                </a:solidFill>
                <a:effectLst/>
                <a:latin typeface="+mn-lt"/>
                <a:ea typeface="+mn-ea"/>
                <a:cs typeface="+mn-cs"/>
              </a:rPr>
              <a:t>Route</a:t>
            </a:r>
            <a:r>
              <a:rPr lang="nb-NO" sz="1200" kern="1200">
                <a:solidFill>
                  <a:schemeClr val="tx1"/>
                </a:solidFill>
                <a:effectLst/>
                <a:latin typeface="+mn-lt"/>
                <a:ea typeface="+mn-ea"/>
                <a:cs typeface="+mn-cs"/>
              </a:rPr>
              <a:t> to designer/</a:t>
            </a:r>
            <a:r>
              <a:rPr lang="nb-NO" sz="1200" kern="1200" err="1">
                <a:solidFill>
                  <a:schemeClr val="tx1"/>
                </a:solidFill>
                <a:effectLst/>
                <a:latin typeface="+mn-lt"/>
                <a:ea typeface="+mn-ea"/>
                <a:cs typeface="+mn-cs"/>
              </a:rPr>
              <a:t>repository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based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url</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41</a:t>
            </a:fld>
            <a:endParaRPr lang="en-US"/>
          </a:p>
        </p:txBody>
      </p:sp>
    </p:spTree>
    <p:extLst>
      <p:ext uri="{BB962C8B-B14F-4D97-AF65-F5344CB8AC3E}">
        <p14:creationId xmlns:p14="http://schemas.microsoft.com/office/powerpoint/2010/main" val="137806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Building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application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through</a:t>
            </a:r>
            <a:r>
              <a:rPr lang="nb-NO" sz="1200" kern="1200">
                <a:solidFill>
                  <a:schemeClr val="tx1"/>
                </a:solidFill>
                <a:effectLst/>
                <a:latin typeface="+mn-lt"/>
                <a:ea typeface="+mn-ea"/>
                <a:cs typeface="+mn-cs"/>
              </a:rPr>
              <a:t> GUI – cool, </a:t>
            </a:r>
            <a:r>
              <a:rPr lang="nb-NO" sz="1200" kern="1200" err="1">
                <a:solidFill>
                  <a:schemeClr val="tx1"/>
                </a:solidFill>
                <a:effectLst/>
                <a:latin typeface="+mn-lt"/>
                <a:ea typeface="+mn-ea"/>
                <a:cs typeface="+mn-cs"/>
              </a:rPr>
              <a:t>but</a:t>
            </a:r>
            <a:r>
              <a:rPr lang="nb-NO" sz="1200" kern="1200">
                <a:solidFill>
                  <a:schemeClr val="tx1"/>
                </a:solidFill>
                <a:effectLst/>
                <a:latin typeface="+mn-lt"/>
                <a:ea typeface="+mn-ea"/>
                <a:cs typeface="+mn-cs"/>
              </a:rPr>
              <a:t> not </a:t>
            </a:r>
            <a:r>
              <a:rPr lang="nb-NO" sz="1200" kern="1200" err="1">
                <a:solidFill>
                  <a:schemeClr val="tx1"/>
                </a:solidFill>
                <a:effectLst/>
                <a:latin typeface="+mn-lt"/>
                <a:ea typeface="+mn-ea"/>
                <a:cs typeface="+mn-cs"/>
              </a:rPr>
              <a:t>everything</a:t>
            </a:r>
            <a:r>
              <a:rPr lang="nb-NO" sz="1200" kern="1200">
                <a:solidFill>
                  <a:schemeClr val="tx1"/>
                </a:solidFill>
                <a:effectLst/>
                <a:latin typeface="+mn-lt"/>
                <a:ea typeface="+mn-ea"/>
                <a:cs typeface="+mn-cs"/>
              </a:rPr>
              <a:t> is </a:t>
            </a:r>
            <a:r>
              <a:rPr lang="nb-NO" sz="1200" kern="1200" err="1">
                <a:solidFill>
                  <a:schemeClr val="tx1"/>
                </a:solidFill>
                <a:effectLst/>
                <a:latin typeface="+mn-lt"/>
                <a:ea typeface="+mn-ea"/>
                <a:cs typeface="+mn-cs"/>
              </a:rPr>
              <a:t>supported</a:t>
            </a:r>
            <a:r>
              <a:rPr lang="nb-NO" sz="1200" kern="1200">
                <a:solidFill>
                  <a:schemeClr val="tx1"/>
                </a:solidFill>
                <a:effectLst/>
                <a:latin typeface="+mn-lt"/>
                <a:ea typeface="+mn-ea"/>
                <a:cs typeface="+mn-cs"/>
              </a:rPr>
              <a:t>. </a:t>
            </a:r>
          </a:p>
          <a:p>
            <a:r>
              <a:rPr lang="nb-NO" sz="1200" kern="1200" err="1">
                <a:solidFill>
                  <a:schemeClr val="tx1"/>
                </a:solidFill>
                <a:effectLst/>
                <a:latin typeface="+mn-lt"/>
                <a:ea typeface="+mn-ea"/>
                <a:cs typeface="+mn-cs"/>
              </a:rPr>
              <a:t>Some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developers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might</a:t>
            </a:r>
            <a:r>
              <a:rPr lang="nb-NO" sz="1200" kern="1200">
                <a:solidFill>
                  <a:schemeClr val="tx1"/>
                </a:solidFill>
                <a:effectLst/>
                <a:latin typeface="+mn-lt"/>
                <a:ea typeface="+mn-ea"/>
                <a:cs typeface="+mn-cs"/>
              </a:rPr>
              <a:t> like to </a:t>
            </a:r>
            <a:r>
              <a:rPr lang="nb-NO" sz="1200" kern="1200" err="1">
                <a:solidFill>
                  <a:schemeClr val="tx1"/>
                </a:solidFill>
                <a:effectLst/>
                <a:latin typeface="+mn-lt"/>
                <a:ea typeface="+mn-ea"/>
                <a:cs typeface="+mn-cs"/>
              </a:rPr>
              <a:t>use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their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own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tools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especially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when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writing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code</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Support Local </a:t>
            </a:r>
            <a:r>
              <a:rPr lang="nb-NO" sz="1200" kern="1200" err="1">
                <a:solidFill>
                  <a:schemeClr val="tx1"/>
                </a:solidFill>
                <a:effectLst/>
                <a:latin typeface="+mn-lt"/>
                <a:ea typeface="+mn-ea"/>
                <a:cs typeface="+mn-cs"/>
              </a:rPr>
              <a:t>development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favourite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tools</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a:p>
            <a:pPr marL="0" indent="0">
              <a:buFontTx/>
              <a:buNone/>
            </a:pPr>
            <a:r>
              <a:rPr lang="nb-NO"/>
              <a:t>App </a:t>
            </a:r>
            <a:r>
              <a:rPr lang="nb-NO" err="1"/>
              <a:t>created</a:t>
            </a:r>
            <a:r>
              <a:rPr lang="nb-NO"/>
              <a:t>, </a:t>
            </a:r>
            <a:r>
              <a:rPr lang="nb-NO" err="1"/>
              <a:t>clone</a:t>
            </a:r>
            <a:r>
              <a:rPr lang="nb-NO"/>
              <a:t> to </a:t>
            </a:r>
            <a:r>
              <a:rPr lang="nb-NO" err="1"/>
              <a:t>your</a:t>
            </a:r>
            <a:r>
              <a:rPr lang="nb-NO"/>
              <a:t> computer, </a:t>
            </a:r>
            <a:r>
              <a:rPr lang="nb-NO" err="1"/>
              <a:t>work</a:t>
            </a:r>
            <a:r>
              <a:rPr lang="nb-NO"/>
              <a:t> </a:t>
            </a:r>
            <a:r>
              <a:rPr lang="nb-NO" err="1"/>
              <a:t>locally</a:t>
            </a:r>
            <a:r>
              <a:rPr lang="nb-NO"/>
              <a:t>.</a:t>
            </a:r>
          </a:p>
          <a:p>
            <a:pPr marL="171450" indent="-171450">
              <a:buFontTx/>
              <a:buChar char="-"/>
            </a:pPr>
            <a:r>
              <a:rPr lang="nb-NO" err="1"/>
              <a:t>Once</a:t>
            </a:r>
            <a:r>
              <a:rPr lang="nb-NO"/>
              <a:t> done, push back up to studio </a:t>
            </a:r>
            <a:r>
              <a:rPr lang="nb-NO" err="1"/>
              <a:t>repo</a:t>
            </a:r>
            <a:r>
              <a:rPr lang="nb-NO"/>
              <a:t> for </a:t>
            </a:r>
            <a:r>
              <a:rPr lang="nb-NO" err="1"/>
              <a:t>deploy</a:t>
            </a:r>
            <a:r>
              <a:rPr lang="nb-NO"/>
              <a:t>.</a:t>
            </a:r>
          </a:p>
          <a:p>
            <a:pPr marL="171450" indent="-171450">
              <a:buFontTx/>
              <a:buChar char="-"/>
            </a:pP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42</a:t>
            </a:fld>
            <a:endParaRPr lang="en-US"/>
          </a:p>
        </p:txBody>
      </p:sp>
    </p:spTree>
    <p:extLst>
      <p:ext uri="{BB962C8B-B14F-4D97-AF65-F5344CB8AC3E}">
        <p14:creationId xmlns:p14="http://schemas.microsoft.com/office/powerpoint/2010/main" val="659496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a:t>Important </a:t>
            </a:r>
            <a:r>
              <a:rPr lang="nb-NO" err="1"/>
              <a:t>aspect</a:t>
            </a:r>
            <a:r>
              <a:rPr lang="nb-NO"/>
              <a:t> </a:t>
            </a:r>
            <a:r>
              <a:rPr lang="nb-NO" err="1"/>
              <a:t>of</a:t>
            </a:r>
            <a:r>
              <a:rPr lang="nb-NO"/>
              <a:t> </a:t>
            </a:r>
            <a:r>
              <a:rPr lang="nb-NO" err="1"/>
              <a:t>developing</a:t>
            </a:r>
            <a:r>
              <a:rPr lang="nb-NO"/>
              <a:t> app – TESTING!</a:t>
            </a:r>
          </a:p>
          <a:p>
            <a:pPr marL="0" indent="0">
              <a:buFontTx/>
              <a:buNone/>
            </a:pPr>
            <a:r>
              <a:rPr lang="nb-NO"/>
              <a:t>Apps </a:t>
            </a:r>
            <a:r>
              <a:rPr lang="nb-NO" err="1"/>
              <a:t>need</a:t>
            </a:r>
            <a:r>
              <a:rPr lang="nb-NO"/>
              <a:t> </a:t>
            </a:r>
            <a:r>
              <a:rPr lang="nb-NO" err="1"/>
              <a:t>Altinn</a:t>
            </a:r>
            <a:r>
              <a:rPr lang="nb-NO"/>
              <a:t> Platform to run.</a:t>
            </a:r>
          </a:p>
          <a:p>
            <a:pPr marL="171450" indent="-171450">
              <a:buFontTx/>
              <a:buChar char="-"/>
            </a:pPr>
            <a:r>
              <a:rPr lang="nb-NO" err="1"/>
              <a:t>Deploy</a:t>
            </a:r>
            <a:r>
              <a:rPr lang="nb-NO"/>
              <a:t> to test </a:t>
            </a:r>
            <a:r>
              <a:rPr lang="nb-NO" err="1"/>
              <a:t>environment</a:t>
            </a:r>
            <a:r>
              <a:rPr lang="nb-NO"/>
              <a:t>, </a:t>
            </a:r>
            <a:r>
              <a:rPr lang="nb-NO" err="1"/>
              <a:t>where</a:t>
            </a:r>
            <a:r>
              <a:rPr lang="nb-NO"/>
              <a:t> </a:t>
            </a:r>
            <a:r>
              <a:rPr lang="nb-NO" err="1"/>
              <a:t>Altinn</a:t>
            </a:r>
            <a:r>
              <a:rPr lang="nb-NO"/>
              <a:t> Platform is </a:t>
            </a:r>
            <a:r>
              <a:rPr lang="nb-NO" err="1"/>
              <a:t>running</a:t>
            </a:r>
            <a:endParaRPr lang="nb-NO"/>
          </a:p>
          <a:p>
            <a:pPr marL="628650" lvl="1" indent="-171450">
              <a:buFontTx/>
              <a:buChar char="-"/>
            </a:pPr>
            <a:r>
              <a:rPr lang="nb-NO"/>
              <a:t>Time </a:t>
            </a:r>
            <a:r>
              <a:rPr lang="nb-NO" err="1"/>
              <a:t>consuming</a:t>
            </a:r>
            <a:r>
              <a:rPr lang="nb-NO"/>
              <a:t>, testing </a:t>
            </a:r>
            <a:r>
              <a:rPr lang="nb-NO" err="1"/>
              <a:t>things</a:t>
            </a:r>
            <a:r>
              <a:rPr lang="nb-NO"/>
              <a:t> like </a:t>
            </a:r>
            <a:r>
              <a:rPr lang="nb-NO" err="1"/>
              <a:t>small</a:t>
            </a:r>
            <a:r>
              <a:rPr lang="nb-NO"/>
              <a:t> UI </a:t>
            </a:r>
            <a:r>
              <a:rPr lang="nb-NO" err="1"/>
              <a:t>changes</a:t>
            </a:r>
            <a:endParaRPr lang="nb-NO"/>
          </a:p>
          <a:p>
            <a:pPr marL="171450" lvl="0" indent="-171450">
              <a:buFontTx/>
              <a:buChar char="-"/>
            </a:pPr>
            <a:r>
              <a:rPr lang="nb-NO"/>
              <a:t>Test </a:t>
            </a:r>
            <a:r>
              <a:rPr lang="nb-NO" err="1"/>
              <a:t>locally</a:t>
            </a:r>
            <a:r>
              <a:rPr lang="nb-NO"/>
              <a:t>: </a:t>
            </a:r>
            <a:r>
              <a:rPr lang="nb-NO" err="1"/>
              <a:t>Created</a:t>
            </a:r>
            <a:r>
              <a:rPr lang="nb-NO"/>
              <a:t> Platform </a:t>
            </a:r>
            <a:r>
              <a:rPr lang="nb-NO" err="1"/>
              <a:t>Mock</a:t>
            </a:r>
            <a:endParaRPr lang="nb-NO"/>
          </a:p>
          <a:p>
            <a:pPr marL="628650" lvl="1" indent="-171450">
              <a:buFontTx/>
              <a:buChar char="-"/>
            </a:pPr>
            <a:r>
              <a:rPr lang="nb-NO" err="1"/>
              <a:t>Downloaded</a:t>
            </a:r>
            <a:r>
              <a:rPr lang="nb-NO"/>
              <a:t>, run in </a:t>
            </a:r>
            <a:r>
              <a:rPr lang="nb-NO" err="1"/>
              <a:t>parallel</a:t>
            </a:r>
            <a:r>
              <a:rPr lang="nb-NO"/>
              <a:t> </a:t>
            </a:r>
            <a:r>
              <a:rPr lang="nb-NO" err="1"/>
              <a:t>with</a:t>
            </a:r>
            <a:r>
              <a:rPr lang="nb-NO"/>
              <a:t> apps</a:t>
            </a:r>
          </a:p>
          <a:p>
            <a:pPr marL="628650" lvl="1" indent="-171450">
              <a:buFontTx/>
              <a:buChar char="-"/>
            </a:pPr>
            <a:r>
              <a:rPr lang="nb-NO" err="1"/>
              <a:t>Quick</a:t>
            </a:r>
            <a:r>
              <a:rPr lang="nb-NO"/>
              <a:t> testing </a:t>
            </a:r>
            <a:r>
              <a:rPr lang="nb-NO" err="1"/>
              <a:t>of</a:t>
            </a:r>
            <a:r>
              <a:rPr lang="nb-NO"/>
              <a:t> </a:t>
            </a:r>
            <a:r>
              <a:rPr lang="nb-NO" err="1"/>
              <a:t>changes</a:t>
            </a:r>
            <a:r>
              <a:rPr lang="nb-NO"/>
              <a:t> </a:t>
            </a:r>
            <a:r>
              <a:rPr lang="nb-NO" err="1"/>
              <a:t>on</a:t>
            </a:r>
            <a:r>
              <a:rPr lang="nb-NO"/>
              <a:t> </a:t>
            </a:r>
            <a:r>
              <a:rPr lang="nb-NO" err="1"/>
              <a:t>the</a:t>
            </a:r>
            <a:r>
              <a:rPr lang="nb-NO"/>
              <a:t> fly</a:t>
            </a:r>
          </a:p>
          <a:p>
            <a:pPr marL="628650" lvl="1" indent="-171450">
              <a:buFontTx/>
              <a:buChar char="-"/>
            </a:pPr>
            <a:r>
              <a:rPr lang="nb-NO"/>
              <a:t>Used by </a:t>
            </a:r>
            <a:r>
              <a:rPr lang="nb-NO" err="1"/>
              <a:t>dev</a:t>
            </a:r>
            <a:r>
              <a:rPr lang="nb-NO"/>
              <a:t> team </a:t>
            </a:r>
            <a:r>
              <a:rPr lang="nb-NO" err="1"/>
              <a:t>when</a:t>
            </a:r>
            <a:r>
              <a:rPr lang="nb-NO"/>
              <a:t> </a:t>
            </a:r>
            <a:r>
              <a:rPr lang="nb-NO" err="1"/>
              <a:t>developing</a:t>
            </a:r>
            <a:r>
              <a:rPr lang="nb-NO"/>
              <a:t> </a:t>
            </a:r>
            <a:r>
              <a:rPr lang="nb-NO" err="1"/>
              <a:t>new</a:t>
            </a:r>
            <a:r>
              <a:rPr lang="nb-NO"/>
              <a:t> </a:t>
            </a:r>
            <a:r>
              <a:rPr lang="nb-NO" err="1"/>
              <a:t>functionality</a:t>
            </a:r>
            <a:r>
              <a:rPr lang="nb-NO"/>
              <a:t> for </a:t>
            </a:r>
            <a:r>
              <a:rPr lang="nb-NO" err="1"/>
              <a:t>the</a:t>
            </a:r>
            <a:r>
              <a:rPr lang="nb-NO"/>
              <a:t> apps</a:t>
            </a:r>
          </a:p>
        </p:txBody>
      </p:sp>
      <p:sp>
        <p:nvSpPr>
          <p:cNvPr id="4" name="Slide Number Placeholder 3"/>
          <p:cNvSpPr>
            <a:spLocks noGrp="1"/>
          </p:cNvSpPr>
          <p:nvPr>
            <p:ph type="sldNum" sz="quarter" idx="5"/>
          </p:nvPr>
        </p:nvSpPr>
        <p:spPr/>
        <p:txBody>
          <a:bodyPr/>
          <a:lstStyle/>
          <a:p>
            <a:fld id="{AC157E0A-F321-48DC-AF94-681D4DCF344D}" type="slidenum">
              <a:rPr lang="en-US" smtClean="0"/>
              <a:t>43</a:t>
            </a:fld>
            <a:endParaRPr lang="en-US"/>
          </a:p>
        </p:txBody>
      </p:sp>
    </p:spTree>
    <p:extLst>
      <p:ext uri="{BB962C8B-B14F-4D97-AF65-F5344CB8AC3E}">
        <p14:creationId xmlns:p14="http://schemas.microsoft.com/office/powerpoint/2010/main" val="261212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a:solidFill>
                  <a:schemeClr val="tx1"/>
                </a:solidFill>
                <a:effectLst/>
                <a:latin typeface="+mn-lt"/>
                <a:ea typeface="+mn-ea"/>
                <a:cs typeface="+mn-cs"/>
              </a:rPr>
              <a:t>Apps </a:t>
            </a:r>
            <a:r>
              <a:rPr lang="nb-NO" sz="1200" kern="1200" err="1">
                <a:solidFill>
                  <a:schemeClr val="tx1"/>
                </a:solidFill>
                <a:effectLst/>
                <a:latin typeface="+mn-lt"/>
                <a:ea typeface="+mn-ea"/>
                <a:cs typeface="+mn-cs"/>
              </a:rPr>
              <a:t>are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deployed</a:t>
            </a:r>
            <a:r>
              <a:rPr lang="nb-NO" sz="1200" kern="1200">
                <a:solidFill>
                  <a:schemeClr val="tx1"/>
                </a:solidFill>
                <a:effectLst/>
                <a:latin typeface="+mn-lt"/>
                <a:ea typeface="+mn-ea"/>
                <a:cs typeface="+mn-cs"/>
              </a:rPr>
              <a:t> from </a:t>
            </a:r>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Studio to a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cluster</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Apps.</a:t>
            </a:r>
          </a:p>
          <a:p>
            <a:r>
              <a:rPr lang="nb-NO" sz="1200" kern="1200" err="1">
                <a:solidFill>
                  <a:schemeClr val="tx1"/>
                </a:solidFill>
                <a:effectLst/>
                <a:latin typeface="+mn-lt"/>
                <a:ea typeface="+mn-ea"/>
                <a:cs typeface="+mn-cs"/>
              </a:rPr>
              <a:t>Each</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owner</a:t>
            </a:r>
            <a:r>
              <a:rPr lang="nb-NO" sz="1200" kern="1200">
                <a:solidFill>
                  <a:schemeClr val="tx1"/>
                </a:solidFill>
                <a:effectLst/>
                <a:latin typeface="+mn-lt"/>
                <a:ea typeface="+mn-ea"/>
                <a:cs typeface="+mn-cs"/>
              </a:rPr>
              <a:t>/</a:t>
            </a:r>
            <a:r>
              <a:rPr lang="nb-NO" sz="1200" kern="1200" err="1">
                <a:solidFill>
                  <a:schemeClr val="tx1"/>
                </a:solidFill>
                <a:effectLst/>
                <a:latin typeface="+mn-lt"/>
                <a:ea typeface="+mn-ea"/>
                <a:cs typeface="+mn-cs"/>
              </a:rPr>
              <a:t>govt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agency</a:t>
            </a:r>
            <a:r>
              <a:rPr lang="nb-NO" sz="1200" kern="1200">
                <a:solidFill>
                  <a:schemeClr val="tx1"/>
                </a:solidFill>
                <a:effectLst/>
                <a:latin typeface="+mn-lt"/>
                <a:ea typeface="+mn-ea"/>
                <a:cs typeface="+mn-cs"/>
              </a:rPr>
              <a:t> has </a:t>
            </a:r>
            <a:r>
              <a:rPr lang="nb-NO" sz="1200" kern="1200" err="1">
                <a:solidFill>
                  <a:schemeClr val="tx1"/>
                </a:solidFill>
                <a:effectLst/>
                <a:latin typeface="+mn-lt"/>
                <a:ea typeface="+mn-ea"/>
                <a:cs typeface="+mn-cs"/>
              </a:rPr>
              <a:t>their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own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cluster</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deploy</a:t>
            </a:r>
            <a:r>
              <a:rPr lang="nb-NO" sz="1200" kern="1200">
                <a:solidFill>
                  <a:schemeClr val="tx1"/>
                </a:solidFill>
                <a:effectLst/>
                <a:latin typeface="+mn-lt"/>
                <a:ea typeface="+mn-ea"/>
                <a:cs typeface="+mn-cs"/>
              </a:rPr>
              <a:t> to – </a:t>
            </a:r>
            <a:r>
              <a:rPr lang="nb-NO" sz="1200" kern="1200" err="1">
                <a:solidFill>
                  <a:schemeClr val="tx1"/>
                </a:solidFill>
                <a:effectLst/>
                <a:latin typeface="+mn-lt"/>
                <a:ea typeface="+mn-ea"/>
                <a:cs typeface="+mn-cs"/>
              </a:rPr>
              <a:t>both</a:t>
            </a:r>
            <a:r>
              <a:rPr lang="nb-NO" sz="1200" kern="1200">
                <a:solidFill>
                  <a:schemeClr val="tx1"/>
                </a:solidFill>
                <a:effectLst/>
                <a:latin typeface="+mn-lt"/>
                <a:ea typeface="+mn-ea"/>
                <a:cs typeface="+mn-cs"/>
              </a:rPr>
              <a:t> test </a:t>
            </a:r>
            <a:r>
              <a:rPr lang="nb-NO" sz="1200" kern="1200" err="1">
                <a:solidFill>
                  <a:schemeClr val="tx1"/>
                </a:solidFill>
                <a:effectLst/>
                <a:latin typeface="+mn-lt"/>
                <a:ea typeface="+mn-ea"/>
                <a:cs typeface="+mn-cs"/>
              </a:rPr>
              <a:t>env</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production</a:t>
            </a:r>
            <a:r>
              <a:rPr lang="nb-NO" sz="1200" kern="1200">
                <a:solidFill>
                  <a:schemeClr val="tx1"/>
                </a:solidFill>
                <a:effectLst/>
                <a:latin typeface="+mn-lt"/>
                <a:ea typeface="+mn-ea"/>
                <a:cs typeface="+mn-cs"/>
              </a:rPr>
              <a:t>.</a:t>
            </a:r>
          </a:p>
          <a:p>
            <a:r>
              <a:rPr lang="nb-NO" sz="1200" kern="1200">
                <a:solidFill>
                  <a:schemeClr val="tx1"/>
                </a:solidFill>
                <a:effectLst/>
                <a:latin typeface="+mn-lt"/>
                <a:ea typeface="+mn-ea"/>
                <a:cs typeface="+mn-cs"/>
              </a:rPr>
              <a:t>The apps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1 </a:t>
            </a:r>
            <a:r>
              <a:rPr lang="nb-NO" sz="1200" kern="1200" err="1">
                <a:solidFill>
                  <a:schemeClr val="tx1"/>
                </a:solidFill>
                <a:effectLst/>
                <a:latin typeface="+mn-lt"/>
                <a:ea typeface="+mn-ea"/>
                <a:cs typeface="+mn-cs"/>
              </a:rPr>
              <a:t>agency</a:t>
            </a:r>
            <a:r>
              <a:rPr lang="nb-NO" sz="1200" kern="1200">
                <a:solidFill>
                  <a:schemeClr val="tx1"/>
                </a:solidFill>
                <a:effectLst/>
                <a:latin typeface="+mn-lt"/>
                <a:ea typeface="+mn-ea"/>
                <a:cs typeface="+mn-cs"/>
              </a:rPr>
              <a:t> do not </a:t>
            </a:r>
            <a:r>
              <a:rPr lang="nb-NO" sz="1200" kern="1200" err="1">
                <a:solidFill>
                  <a:schemeClr val="tx1"/>
                </a:solidFill>
                <a:effectLst/>
                <a:latin typeface="+mn-lt"/>
                <a:ea typeface="+mn-ea"/>
                <a:cs typeface="+mn-cs"/>
              </a:rPr>
              <a:t>affect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apps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another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agency</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This </a:t>
            </a:r>
            <a:r>
              <a:rPr lang="nb-NO" sz="1200" kern="1200" err="1">
                <a:solidFill>
                  <a:schemeClr val="tx1"/>
                </a:solidFill>
                <a:effectLst/>
                <a:latin typeface="+mn-lt"/>
                <a:ea typeface="+mn-ea"/>
                <a:cs typeface="+mn-cs"/>
              </a:rPr>
              <a:t>allows</a:t>
            </a:r>
            <a:r>
              <a:rPr lang="nb-NO" sz="1200" kern="1200">
                <a:solidFill>
                  <a:schemeClr val="tx1"/>
                </a:solidFill>
                <a:effectLst/>
                <a:latin typeface="+mn-lt"/>
                <a:ea typeface="+mn-ea"/>
                <a:cs typeface="+mn-cs"/>
              </a:rPr>
              <a:t> for </a:t>
            </a:r>
            <a:r>
              <a:rPr lang="nb-NO" sz="1200" kern="1200" err="1">
                <a:solidFill>
                  <a:schemeClr val="tx1"/>
                </a:solidFill>
                <a:effectLst/>
                <a:latin typeface="+mn-lt"/>
                <a:ea typeface="+mn-ea"/>
                <a:cs typeface="+mn-cs"/>
              </a:rPr>
              <a:t>self</a:t>
            </a:r>
            <a:r>
              <a:rPr lang="nb-NO" sz="1200" kern="1200">
                <a:solidFill>
                  <a:schemeClr val="tx1"/>
                </a:solidFill>
                <a:effectLst/>
                <a:latin typeface="+mn-lt"/>
                <a:ea typeface="+mn-ea"/>
                <a:cs typeface="+mn-cs"/>
              </a:rPr>
              <a:t>-service </a:t>
            </a:r>
            <a:r>
              <a:rPr lang="nb-NO" sz="1200" kern="1200" err="1">
                <a:solidFill>
                  <a:schemeClr val="tx1"/>
                </a:solidFill>
                <a:effectLst/>
                <a:latin typeface="+mn-lt"/>
                <a:ea typeface="+mn-ea"/>
                <a:cs typeface="+mn-cs"/>
              </a:rPr>
              <a:t>deploy</a:t>
            </a:r>
            <a:r>
              <a:rPr lang="nb-NO" sz="1200" kern="1200">
                <a:solidFill>
                  <a:schemeClr val="tx1"/>
                </a:solidFill>
                <a:effectLst/>
                <a:latin typeface="+mn-lt"/>
                <a:ea typeface="+mn-ea"/>
                <a:cs typeface="+mn-cs"/>
              </a:rPr>
              <a:t>, all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way</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production</a:t>
            </a:r>
            <a:r>
              <a:rPr lang="nb-NO" sz="120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AC157E0A-F321-48DC-AF94-681D4DCF344D}" type="slidenum">
              <a:rPr lang="en-US" smtClean="0"/>
              <a:t>44</a:t>
            </a:fld>
            <a:endParaRPr lang="en-US"/>
          </a:p>
        </p:txBody>
      </p:sp>
    </p:spTree>
    <p:extLst>
      <p:ext uri="{BB962C8B-B14F-4D97-AF65-F5344CB8AC3E}">
        <p14:creationId xmlns:p14="http://schemas.microsoft.com/office/powerpoint/2010/main" val="510669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Deploy</a:t>
            </a:r>
            <a:r>
              <a:rPr lang="nb-NO"/>
              <a:t> is a 2-step </a:t>
            </a:r>
            <a:r>
              <a:rPr lang="nb-NO" err="1"/>
              <a:t>process</a:t>
            </a:r>
            <a:endParaRPr lang="nb-NO"/>
          </a:p>
          <a:p>
            <a:endParaRPr lang="nb-NO"/>
          </a:p>
          <a:p>
            <a:pPr marL="228600" indent="-228600">
              <a:buAutoNum type="arabicPeriod"/>
            </a:pPr>
            <a:r>
              <a:rPr lang="nb-NO" err="1"/>
              <a:t>Build</a:t>
            </a:r>
            <a:r>
              <a:rPr lang="nb-NO"/>
              <a:t> </a:t>
            </a:r>
            <a:r>
              <a:rPr lang="nb-NO" err="1"/>
              <a:t>the</a:t>
            </a:r>
            <a:r>
              <a:rPr lang="nb-NO"/>
              <a:t> app</a:t>
            </a:r>
          </a:p>
          <a:p>
            <a:pPr marL="685800" lvl="1" indent="-228600">
              <a:buAutoNum type="arabicPeriod"/>
            </a:pPr>
            <a:r>
              <a:rPr lang="nb-NO" err="1"/>
              <a:t>Builds</a:t>
            </a:r>
            <a:r>
              <a:rPr lang="nb-NO"/>
              <a:t> a </a:t>
            </a:r>
            <a:r>
              <a:rPr lang="nb-NO" err="1"/>
              <a:t>docker</a:t>
            </a:r>
            <a:r>
              <a:rPr lang="nb-NO"/>
              <a:t> image for </a:t>
            </a:r>
            <a:r>
              <a:rPr lang="nb-NO" err="1"/>
              <a:t>the</a:t>
            </a:r>
            <a:r>
              <a:rPr lang="nb-NO"/>
              <a:t> app</a:t>
            </a:r>
          </a:p>
          <a:p>
            <a:pPr marL="685800" lvl="1" indent="-228600">
              <a:buAutoNum type="arabicPeriod"/>
            </a:pPr>
            <a:r>
              <a:rPr lang="nb-NO"/>
              <a:t>Pushes to </a:t>
            </a:r>
            <a:r>
              <a:rPr lang="nb-NO" err="1"/>
              <a:t>Azure</a:t>
            </a:r>
            <a:r>
              <a:rPr lang="nb-NO"/>
              <a:t> Container Registry</a:t>
            </a:r>
          </a:p>
          <a:p>
            <a:pPr marL="685800" lvl="1" indent="-228600">
              <a:buAutoNum type="arabicPeriod"/>
            </a:pPr>
            <a:r>
              <a:rPr lang="nb-NO" err="1"/>
              <a:t>Azure</a:t>
            </a:r>
            <a:r>
              <a:rPr lang="nb-NO"/>
              <a:t> </a:t>
            </a:r>
            <a:r>
              <a:rPr lang="nb-NO" err="1"/>
              <a:t>Devops</a:t>
            </a:r>
            <a:r>
              <a:rPr lang="nb-NO"/>
              <a:t> Pipeline	</a:t>
            </a:r>
          </a:p>
          <a:p>
            <a:pPr marL="228600" lvl="0" indent="-228600">
              <a:buAutoNum type="arabicPeriod"/>
            </a:pPr>
            <a:r>
              <a:rPr lang="nb-NO" err="1"/>
              <a:t>Deploy</a:t>
            </a:r>
            <a:r>
              <a:rPr lang="nb-NO"/>
              <a:t> to </a:t>
            </a:r>
            <a:r>
              <a:rPr lang="nb-NO" err="1"/>
              <a:t>wanted</a:t>
            </a:r>
            <a:r>
              <a:rPr lang="nb-NO"/>
              <a:t> </a:t>
            </a:r>
            <a:r>
              <a:rPr lang="nb-NO" err="1"/>
              <a:t>environment</a:t>
            </a:r>
            <a:endParaRPr lang="nb-NO"/>
          </a:p>
          <a:p>
            <a:pPr marL="685800" lvl="1" indent="-228600">
              <a:buAutoNum type="arabicPeriod"/>
            </a:pPr>
            <a:r>
              <a:rPr lang="nb-NO" err="1"/>
              <a:t>Fetches</a:t>
            </a:r>
            <a:r>
              <a:rPr lang="nb-NO"/>
              <a:t> </a:t>
            </a:r>
            <a:r>
              <a:rPr lang="nb-NO" err="1"/>
              <a:t>docker</a:t>
            </a:r>
            <a:r>
              <a:rPr lang="nb-NO"/>
              <a:t> image from Container Registry</a:t>
            </a:r>
          </a:p>
          <a:p>
            <a:pPr marL="685800" lvl="1" indent="-228600">
              <a:buAutoNum type="arabicPeriod"/>
            </a:pPr>
            <a:r>
              <a:rPr lang="nb-NO" err="1"/>
              <a:t>Deploys</a:t>
            </a:r>
            <a:r>
              <a:rPr lang="nb-NO"/>
              <a:t> to </a:t>
            </a:r>
            <a:r>
              <a:rPr lang="nb-NO" err="1"/>
              <a:t>specified</a:t>
            </a:r>
            <a:r>
              <a:rPr lang="nb-NO"/>
              <a:t> </a:t>
            </a:r>
            <a:r>
              <a:rPr lang="nb-NO" err="1"/>
              <a:t>environment</a:t>
            </a:r>
            <a:endParaRPr lang="nb-NO"/>
          </a:p>
          <a:p>
            <a:pPr marL="685800" lvl="1" indent="-228600">
              <a:buAutoNum type="arabicPeriod"/>
            </a:pPr>
            <a:r>
              <a:rPr lang="nb-NO" err="1"/>
              <a:t>Azure</a:t>
            </a:r>
            <a:r>
              <a:rPr lang="nb-NO"/>
              <a:t> </a:t>
            </a:r>
            <a:r>
              <a:rPr lang="nb-NO" err="1"/>
              <a:t>Devops</a:t>
            </a:r>
            <a:r>
              <a:rPr lang="nb-NO"/>
              <a:t> pipeline.</a:t>
            </a:r>
          </a:p>
        </p:txBody>
      </p:sp>
      <p:sp>
        <p:nvSpPr>
          <p:cNvPr id="4" name="Slide Number Placeholder 3"/>
          <p:cNvSpPr>
            <a:spLocks noGrp="1"/>
          </p:cNvSpPr>
          <p:nvPr>
            <p:ph type="sldNum" sz="quarter" idx="5"/>
          </p:nvPr>
        </p:nvSpPr>
        <p:spPr/>
        <p:txBody>
          <a:bodyPr/>
          <a:lstStyle/>
          <a:p>
            <a:fld id="{AC157E0A-F321-48DC-AF94-681D4DCF344D}" type="slidenum">
              <a:rPr lang="en-US" smtClean="0"/>
              <a:t>45</a:t>
            </a:fld>
            <a:endParaRPr lang="en-US"/>
          </a:p>
        </p:txBody>
      </p:sp>
    </p:spTree>
    <p:extLst>
      <p:ext uri="{BB962C8B-B14F-4D97-AF65-F5344CB8AC3E}">
        <p14:creationId xmlns:p14="http://schemas.microsoft.com/office/powerpoint/2010/main" val="41223646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b-NO" sz="1200" kern="1200">
              <a:solidFill>
                <a:schemeClr val="tx1"/>
              </a:solidFill>
              <a:effectLst/>
              <a:latin typeface="+mn-lt"/>
              <a:ea typeface="+mn-ea"/>
              <a:cs typeface="+mn-cs"/>
            </a:endParaRPr>
          </a:p>
          <a:p>
            <a:pPr marL="0" indent="0">
              <a:buFontTx/>
              <a:buNone/>
            </a:pPr>
            <a:r>
              <a:rPr lang="nb-NO" sz="1200" kern="1200">
                <a:solidFill>
                  <a:schemeClr val="tx1"/>
                </a:solidFill>
                <a:effectLst/>
                <a:latin typeface="+mn-lt"/>
                <a:ea typeface="+mn-ea"/>
                <a:cs typeface="+mn-cs"/>
              </a:rPr>
              <a:t>In </a:t>
            </a:r>
            <a:r>
              <a:rPr lang="nb-NO" sz="1200" kern="1200" err="1">
                <a:solidFill>
                  <a:schemeClr val="tx1"/>
                </a:solidFill>
                <a:effectLst/>
                <a:latin typeface="+mn-lt"/>
                <a:ea typeface="+mn-ea"/>
                <a:cs typeface="+mn-cs"/>
              </a:rPr>
              <a:t>cluster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Each</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deployed</a:t>
            </a:r>
            <a:r>
              <a:rPr lang="nb-NO" sz="1200" kern="1200">
                <a:solidFill>
                  <a:schemeClr val="tx1"/>
                </a:solidFill>
                <a:effectLst/>
                <a:latin typeface="+mn-lt"/>
                <a:ea typeface="+mn-ea"/>
                <a:cs typeface="+mn-cs"/>
              </a:rPr>
              <a:t> to 1 or more </a:t>
            </a:r>
            <a:r>
              <a:rPr lang="nb-NO" sz="1200" kern="1200" err="1">
                <a:solidFill>
                  <a:schemeClr val="tx1"/>
                </a:solidFill>
                <a:effectLst/>
                <a:latin typeface="+mn-lt"/>
                <a:ea typeface="+mn-ea"/>
                <a:cs typeface="+mn-cs"/>
              </a:rPr>
              <a:t>pods</a:t>
            </a:r>
            <a:endParaRPr lang="nb-NO" sz="1200" kern="1200">
              <a:solidFill>
                <a:schemeClr val="tx1"/>
              </a:solidFill>
              <a:effectLst/>
              <a:latin typeface="+mn-lt"/>
              <a:ea typeface="+mn-ea"/>
              <a:cs typeface="+mn-cs"/>
            </a:endParaRPr>
          </a:p>
          <a:p>
            <a:pPr marL="171450" indent="-171450">
              <a:buFontTx/>
              <a:buChar char="-"/>
            </a:pPr>
            <a:r>
              <a:rPr lang="nb-NO" sz="1200" kern="1200" err="1">
                <a:solidFill>
                  <a:schemeClr val="tx1"/>
                </a:solidFill>
                <a:effectLst/>
                <a:latin typeface="+mn-lt"/>
                <a:ea typeface="+mn-ea"/>
                <a:cs typeface="+mn-cs"/>
              </a:rPr>
              <a:t>Scale</a:t>
            </a:r>
            <a:r>
              <a:rPr lang="nb-NO" sz="1200" kern="1200">
                <a:solidFill>
                  <a:schemeClr val="tx1"/>
                </a:solidFill>
                <a:effectLst/>
                <a:latin typeface="+mn-lt"/>
                <a:ea typeface="+mn-ea"/>
                <a:cs typeface="+mn-cs"/>
              </a:rPr>
              <a:t> up/</a:t>
            </a:r>
            <a:r>
              <a:rPr lang="nb-NO" sz="1200" kern="1200" err="1">
                <a:solidFill>
                  <a:schemeClr val="tx1"/>
                </a:solidFill>
                <a:effectLst/>
                <a:latin typeface="+mn-lt"/>
                <a:ea typeface="+mn-ea"/>
                <a:cs typeface="+mn-cs"/>
              </a:rPr>
              <a:t>down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based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load</a:t>
            </a:r>
            <a:endParaRPr lang="nb-NO" sz="1200" kern="1200">
              <a:solidFill>
                <a:schemeClr val="tx1"/>
              </a:solidFill>
              <a:effectLst/>
              <a:latin typeface="+mn-lt"/>
              <a:ea typeface="+mn-ea"/>
              <a:cs typeface="+mn-cs"/>
            </a:endParaRPr>
          </a:p>
          <a:p>
            <a:pPr marL="171450" indent="-171450">
              <a:buFontTx/>
              <a:buChar char="-"/>
            </a:pPr>
            <a:r>
              <a:rPr lang="nb-NO" sz="1200" kern="1200" err="1">
                <a:solidFill>
                  <a:schemeClr val="tx1"/>
                </a:solidFill>
                <a:effectLst/>
                <a:latin typeface="+mn-lt"/>
                <a:ea typeface="+mn-ea"/>
                <a:cs typeface="+mn-cs"/>
              </a:rPr>
              <a:t>Avoid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fully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scaling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everything</a:t>
            </a:r>
            <a:r>
              <a:rPr lang="nb-NO" sz="1200" kern="1200">
                <a:solidFill>
                  <a:schemeClr val="tx1"/>
                </a:solidFill>
                <a:effectLst/>
                <a:latin typeface="+mn-lt"/>
                <a:ea typeface="+mn-ea"/>
                <a:cs typeface="+mn-cs"/>
              </a:rPr>
              <a:t> all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time – </a:t>
            </a:r>
            <a:r>
              <a:rPr lang="nb-NO" sz="1200" kern="1200" err="1">
                <a:solidFill>
                  <a:schemeClr val="tx1"/>
                </a:solidFill>
                <a:effectLst/>
                <a:latin typeface="+mn-lt"/>
                <a:ea typeface="+mn-ea"/>
                <a:cs typeface="+mn-cs"/>
              </a:rPr>
              <a:t>current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Setup - later</a:t>
            </a:r>
          </a:p>
          <a:p>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now</a:t>
            </a:r>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46</a:t>
            </a:fld>
            <a:endParaRPr lang="en-US"/>
          </a:p>
        </p:txBody>
      </p:sp>
    </p:spTree>
    <p:extLst>
      <p:ext uri="{BB962C8B-B14F-4D97-AF65-F5344CB8AC3E}">
        <p14:creationId xmlns:p14="http://schemas.microsoft.com/office/powerpoint/2010/main" val="697847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47</a:t>
            </a:fld>
            <a:endParaRPr lang="en-US"/>
          </a:p>
        </p:txBody>
      </p:sp>
    </p:spTree>
    <p:extLst>
      <p:ext uri="{BB962C8B-B14F-4D97-AF65-F5344CB8AC3E}">
        <p14:creationId xmlns:p14="http://schemas.microsoft.com/office/powerpoint/2010/main" val="26138542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 Deploy, arch + public cloud comp</a:t>
            </a:r>
          </a:p>
          <a:p>
            <a:endParaRPr lang="en-US">
              <a:latin typeface="Calibri"/>
              <a:cs typeface="Calibri"/>
            </a:endParaRPr>
          </a:p>
          <a:p>
            <a:r>
              <a:rPr lang="en-US">
                <a:latin typeface="Calibri"/>
                <a:cs typeface="Calibri"/>
              </a:rPr>
              <a:t>- This winter, Only large cloud provider</a:t>
            </a:r>
          </a:p>
          <a:p>
            <a:r>
              <a:rPr lang="en-US">
                <a:latin typeface="Calibri"/>
                <a:cs typeface="Calibri"/>
              </a:rPr>
              <a:t>- Not yet fully available</a:t>
            </a:r>
          </a:p>
          <a:p>
            <a:r>
              <a:rPr lang="en-US">
                <a:latin typeface="Calibri"/>
                <a:cs typeface="Calibri"/>
              </a:rPr>
              <a:t>- Redundancy within Norway</a:t>
            </a:r>
          </a:p>
          <a:p>
            <a:r>
              <a:rPr lang="en-US">
                <a:latin typeface="Calibri"/>
                <a:cs typeface="Calibri"/>
              </a:rPr>
              <a:t>- Low latency (users, cloud &amp; on prem)</a:t>
            </a:r>
          </a:p>
          <a:p>
            <a:endParaRPr lang="en-US">
              <a:latin typeface="Calibri"/>
              <a:cs typeface="Calibri"/>
            </a:endParaRPr>
          </a:p>
          <a:p>
            <a:r>
              <a:rPr lang="en-US">
                <a:latin typeface="Calibri"/>
                <a:cs typeface="Calibri"/>
              </a:rPr>
              <a:t>Nina &amp; Rune </a:t>
            </a:r>
          </a:p>
          <a:p>
            <a:r>
              <a:rPr lang="en-US">
                <a:latin typeface="Calibri"/>
                <a:cs typeface="Calibri"/>
              </a:rPr>
              <a:t>How do we get from C# to running </a:t>
            </a:r>
            <a:r>
              <a:rPr lang="en-US" err="1">
                <a:latin typeface="Calibri"/>
                <a:cs typeface="Calibri"/>
              </a:rPr>
              <a:t>serivce</a:t>
            </a:r>
            <a:r>
              <a:rPr lang="en-US">
                <a:latin typeface="Calibri"/>
                <a:cs typeface="Calibri"/>
              </a:rPr>
              <a:t> – the exciting this, app owners</a:t>
            </a:r>
            <a:endParaRPr lang="en-US"/>
          </a:p>
        </p:txBody>
      </p:sp>
      <p:sp>
        <p:nvSpPr>
          <p:cNvPr id="4" name="Plassholder for lysbildenummer 3"/>
          <p:cNvSpPr>
            <a:spLocks noGrp="1"/>
          </p:cNvSpPr>
          <p:nvPr>
            <p:ph type="sldNum" sz="quarter" idx="5"/>
          </p:nvPr>
        </p:nvSpPr>
        <p:spPr/>
        <p:txBody>
          <a:bodyPr/>
          <a:lstStyle/>
          <a:p>
            <a:fld id="{AC157E0A-F321-48DC-AF94-681D4DCF344D}" type="slidenum">
              <a:rPr lang="en-US" smtClean="0"/>
              <a:t>48</a:t>
            </a:fld>
            <a:endParaRPr lang="en-US"/>
          </a:p>
        </p:txBody>
      </p:sp>
    </p:spTree>
    <p:extLst>
      <p:ext uri="{BB962C8B-B14F-4D97-AF65-F5344CB8AC3E}">
        <p14:creationId xmlns:p14="http://schemas.microsoft.com/office/powerpoint/2010/main" val="31707056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LGTM + </a:t>
            </a:r>
            <a:r>
              <a:rPr lang="en-LV" err="1"/>
              <a:t>SonarCloud</a:t>
            </a:r>
            <a:r>
              <a:rPr lang="en-LV"/>
              <a:t> to mention a few</a:t>
            </a:r>
          </a:p>
          <a:p>
            <a:endParaRPr lang="en-LV"/>
          </a:p>
          <a:p>
            <a:r>
              <a:rPr lang="en-LV"/>
              <a:t>Once we have a new feature or app developer decides it's time to build app </a:t>
            </a:r>
          </a:p>
          <a:p>
            <a:r>
              <a:rPr lang="en-LV"/>
              <a:t>Pipeline triggered in </a:t>
            </a:r>
            <a:r>
              <a:rPr lang="en-LV" err="1"/>
              <a:t>AzDo</a:t>
            </a:r>
            <a:r>
              <a:rPr lang="en-LV"/>
              <a:t>. - Ready template </a:t>
            </a:r>
          </a:p>
          <a:p>
            <a:endParaRPr lang="en-LV"/>
          </a:p>
          <a:p>
            <a:r>
              <a:rPr lang="en-LV"/>
              <a:t>Build &amp; push image </a:t>
            </a:r>
          </a:p>
          <a:p>
            <a:endParaRPr lang="en-LV"/>
          </a:p>
          <a:p>
            <a:r>
              <a:rPr lang="en-LV"/>
              <a:t>CR – store </a:t>
            </a:r>
            <a:r>
              <a:rPr lang="en-LV" err="1"/>
              <a:t>imge</a:t>
            </a:r>
            <a:r>
              <a:rPr lang="en-LV"/>
              <a:t> until ready. </a:t>
            </a:r>
          </a:p>
          <a:p>
            <a:r>
              <a:rPr lang="en-LV"/>
              <a:t>Two things to keep in mind with CR. </a:t>
            </a:r>
          </a:p>
          <a:p>
            <a:r>
              <a:rPr lang="en-LV"/>
              <a:t> - Public platform, trust, separate container reg</a:t>
            </a:r>
          </a:p>
          <a:p>
            <a:r>
              <a:rPr lang="en-LV"/>
              <a:t>- Single image several env, Our policy: treated as a production resource: access, availability region</a:t>
            </a:r>
          </a:p>
          <a:p>
            <a:endParaRPr lang="en-LV"/>
          </a:p>
          <a:p>
            <a:r>
              <a:rPr lang="en-LV" err="1"/>
              <a:t>Relese</a:t>
            </a:r>
            <a:r>
              <a:rPr lang="en-LV"/>
              <a:t> pipeline to </a:t>
            </a:r>
            <a:r>
              <a:rPr lang="en-LV" err="1"/>
              <a:t>instsll</a:t>
            </a:r>
            <a:r>
              <a:rPr lang="en-LV"/>
              <a:t>: HELM</a:t>
            </a:r>
          </a:p>
          <a:p>
            <a:r>
              <a:rPr lang="en-LV"/>
              <a:t>Azure Repo: sensitive data: helm + </a:t>
            </a:r>
            <a:r>
              <a:rPr lang="en-LV" err="1"/>
              <a:t>instr</a:t>
            </a:r>
            <a:r>
              <a:rPr lang="en-LV"/>
              <a:t> key. Artifact</a:t>
            </a:r>
          </a:p>
        </p:txBody>
      </p:sp>
      <p:sp>
        <p:nvSpPr>
          <p:cNvPr id="4" name="Slide Number Placeholder 3"/>
          <p:cNvSpPr>
            <a:spLocks noGrp="1"/>
          </p:cNvSpPr>
          <p:nvPr>
            <p:ph type="sldNum" sz="quarter" idx="5"/>
          </p:nvPr>
        </p:nvSpPr>
        <p:spPr/>
        <p:txBody>
          <a:bodyPr/>
          <a:lstStyle/>
          <a:p>
            <a:fld id="{AC157E0A-F321-48DC-AF94-681D4DCF344D}" type="slidenum">
              <a:rPr lang="en-US" smtClean="0"/>
              <a:t>49</a:t>
            </a:fld>
            <a:endParaRPr lang="en-US"/>
          </a:p>
        </p:txBody>
      </p:sp>
    </p:spTree>
    <p:extLst>
      <p:ext uri="{BB962C8B-B14F-4D97-AF65-F5344CB8AC3E}">
        <p14:creationId xmlns:p14="http://schemas.microsoft.com/office/powerpoint/2010/main" val="223475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Internet portal</a:t>
            </a:r>
          </a:p>
          <a:p>
            <a:r>
              <a:rPr lang="en-US" sz="1200" kern="1200">
                <a:solidFill>
                  <a:schemeClr val="tx1"/>
                </a:solidFill>
                <a:effectLst/>
                <a:latin typeface="+mn-lt"/>
                <a:ea typeface="+mn-ea"/>
                <a:cs typeface="+mn-cs"/>
              </a:rPr>
              <a:t>Technical Platform</a:t>
            </a:r>
          </a:p>
          <a:p>
            <a:r>
              <a:rPr lang="en-US" sz="1200" kern="1200">
                <a:solidFill>
                  <a:schemeClr val="tx1"/>
                </a:solidFill>
                <a:effectLst/>
                <a:latin typeface="+mn-lt"/>
                <a:ea typeface="+mn-ea"/>
                <a:cs typeface="+mn-cs"/>
              </a:rPr>
              <a:t>50 Agencies</a:t>
            </a:r>
          </a:p>
          <a:p>
            <a:r>
              <a:rPr lang="en-US" sz="1200" kern="1200">
                <a:solidFill>
                  <a:schemeClr val="tx1"/>
                </a:solidFill>
                <a:effectLst/>
                <a:latin typeface="+mn-lt"/>
                <a:ea typeface="+mn-ea"/>
                <a:cs typeface="+mn-cs"/>
              </a:rPr>
              <a:t>1000 Digital services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Altinn is an internet portal for dialogue between businesses, private individuals and public agencies. </a:t>
            </a:r>
          </a:p>
          <a:p>
            <a:r>
              <a:rPr lang="en-US" sz="1200" kern="1200">
                <a:solidFill>
                  <a:schemeClr val="tx1"/>
                </a:solidFill>
                <a:effectLst/>
                <a:latin typeface="+mn-lt"/>
                <a:ea typeface="+mn-ea"/>
                <a:cs typeface="+mn-cs"/>
              </a:rPr>
              <a:t>Altinn is also a technical platform that government bodies can use to develop and host digital services. Altinn was in fact one of the first platform as a service providers.</a:t>
            </a:r>
          </a:p>
          <a:p>
            <a:r>
              <a:rPr lang="en-US" sz="1200" kern="1200">
                <a:solidFill>
                  <a:schemeClr val="tx1"/>
                </a:solidFill>
                <a:effectLst/>
                <a:latin typeface="+mn-lt"/>
                <a:ea typeface="+mn-ea"/>
                <a:cs typeface="+mn-cs"/>
              </a:rPr>
              <a:t>It started already back in 2002 when 3 agencies decided to join forces to create a common platform for reporting data to the government.  The first generation was launched in 2003, the second generation was launched in 2010.</a:t>
            </a:r>
          </a:p>
          <a:p>
            <a:r>
              <a:rPr lang="en-US" sz="1200" kern="1200">
                <a:solidFill>
                  <a:schemeClr val="tx1"/>
                </a:solidFill>
                <a:effectLst/>
                <a:latin typeface="+mn-lt"/>
                <a:ea typeface="+mn-ea"/>
                <a:cs typeface="+mn-cs"/>
              </a:rPr>
              <a:t>During this year's we have gone from 3 agencies to more than 50 like the Armed Forces, Police, Health and many more covering almost all sectors.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There is now more than 1000 digital services in production ranging everything from naming your firstborn to reporting a aircraft incident. </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5</a:t>
            </a:fld>
            <a:endParaRPr lang="en-US"/>
          </a:p>
        </p:txBody>
      </p:sp>
    </p:spTree>
    <p:extLst>
      <p:ext uri="{BB962C8B-B14F-4D97-AF65-F5344CB8AC3E}">
        <p14:creationId xmlns:p14="http://schemas.microsoft.com/office/powerpoint/2010/main" val="3608980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What we se here.. </a:t>
            </a:r>
            <a:endParaRPr lang="en-US"/>
          </a:p>
        </p:txBody>
      </p:sp>
      <p:sp>
        <p:nvSpPr>
          <p:cNvPr id="4" name="Plassholder for lysbildenummer 3"/>
          <p:cNvSpPr>
            <a:spLocks noGrp="1"/>
          </p:cNvSpPr>
          <p:nvPr>
            <p:ph type="sldNum" sz="quarter" idx="5"/>
          </p:nvPr>
        </p:nvSpPr>
        <p:spPr/>
        <p:txBody>
          <a:bodyPr/>
          <a:lstStyle/>
          <a:p>
            <a:fld id="{AC157E0A-F321-48DC-AF94-681D4DCF344D}" type="slidenum">
              <a:rPr lang="en-US" smtClean="0"/>
              <a:t>50</a:t>
            </a:fld>
            <a:endParaRPr lang="en-US"/>
          </a:p>
        </p:txBody>
      </p:sp>
    </p:spTree>
    <p:extLst>
      <p:ext uri="{BB962C8B-B14F-4D97-AF65-F5344CB8AC3E}">
        <p14:creationId xmlns:p14="http://schemas.microsoft.com/office/powerpoint/2010/main" val="1408368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latin typeface="Calibri"/>
              <a:cs typeface="Calibri"/>
            </a:endParaRPr>
          </a:p>
          <a:p>
            <a:r>
              <a:rPr lang="en-US">
                <a:latin typeface="Calibri"/>
                <a:cs typeface="Calibri"/>
              </a:rPr>
              <a:t>Artifacts: ref to identify correct docker image </a:t>
            </a:r>
            <a:endParaRPr lang="en-US">
              <a:latin typeface="Graphik"/>
              <a:cs typeface="Calibri"/>
            </a:endParaRPr>
          </a:p>
          <a:p>
            <a:endParaRPr lang="en-US">
              <a:latin typeface="Calibri"/>
              <a:cs typeface="Calibri"/>
            </a:endParaRPr>
          </a:p>
          <a:p>
            <a:r>
              <a:rPr lang="en-US">
                <a:latin typeface="Calibri"/>
                <a:cs typeface="Calibri"/>
              </a:rPr>
              <a:t> helm charts from the separate repo</a:t>
            </a:r>
            <a:endParaRPr lang="en-US"/>
          </a:p>
          <a:p>
            <a:endParaRPr lang="en-US">
              <a:latin typeface="Calibri"/>
              <a:cs typeface="Calibri"/>
            </a:endParaRPr>
          </a:p>
          <a:p>
            <a:endParaRPr lang="en-US">
              <a:latin typeface="Calibri"/>
              <a:cs typeface="Calibri"/>
            </a:endParaRPr>
          </a:p>
        </p:txBody>
      </p:sp>
      <p:sp>
        <p:nvSpPr>
          <p:cNvPr id="4" name="Plassholder for lysbildenummer 3"/>
          <p:cNvSpPr>
            <a:spLocks noGrp="1"/>
          </p:cNvSpPr>
          <p:nvPr>
            <p:ph type="sldNum" sz="quarter" idx="5"/>
          </p:nvPr>
        </p:nvSpPr>
        <p:spPr/>
        <p:txBody>
          <a:bodyPr/>
          <a:lstStyle/>
          <a:p>
            <a:fld id="{AC157E0A-F321-48DC-AF94-681D4DCF344D}" type="slidenum">
              <a:rPr lang="en-US" smtClean="0"/>
              <a:t>51</a:t>
            </a:fld>
            <a:endParaRPr lang="en-US"/>
          </a:p>
        </p:txBody>
      </p:sp>
    </p:spTree>
    <p:extLst>
      <p:ext uri="{BB962C8B-B14F-4D97-AF65-F5344CB8AC3E}">
        <p14:creationId xmlns:p14="http://schemas.microsoft.com/office/powerpoint/2010/main" val="436409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Acceptance, Load, App Owner, Production </a:t>
            </a:r>
          </a:p>
          <a:p>
            <a:endParaRPr lang="en-US">
              <a:latin typeface="Calibri"/>
              <a:cs typeface="Calibri"/>
            </a:endParaRPr>
          </a:p>
          <a:p>
            <a:r>
              <a:rPr lang="en-US">
                <a:latin typeface="Calibri"/>
                <a:cs typeface="Calibri"/>
              </a:rPr>
              <a:t>Triggers</a:t>
            </a:r>
          </a:p>
          <a:p>
            <a:endParaRPr lang="en-US">
              <a:latin typeface="Calibri"/>
              <a:cs typeface="Calibri"/>
            </a:endParaRPr>
          </a:p>
          <a:p>
            <a:r>
              <a:rPr lang="en-US">
                <a:latin typeface="Calibri"/>
                <a:cs typeface="Calibri"/>
              </a:rPr>
              <a:t>Manual approvals before triggering pipeline</a:t>
            </a:r>
          </a:p>
          <a:p>
            <a:endParaRPr lang="en-US">
              <a:latin typeface="Calibri"/>
              <a:cs typeface="Calibri"/>
            </a:endParaRPr>
          </a:p>
          <a:p>
            <a:r>
              <a:rPr lang="en-US">
                <a:latin typeface="Calibri"/>
                <a:cs typeface="Calibri"/>
              </a:rPr>
              <a:t>The most important task int pipelines is a Helm upgrade/install task.</a:t>
            </a:r>
          </a:p>
          <a:p>
            <a:r>
              <a:rPr lang="en-US">
                <a:latin typeface="Calibri"/>
                <a:cs typeface="Calibri"/>
              </a:rPr>
              <a:t> result: new pod spins up</a:t>
            </a:r>
            <a:endParaRPr lang="en-US"/>
          </a:p>
        </p:txBody>
      </p:sp>
      <p:sp>
        <p:nvSpPr>
          <p:cNvPr id="4" name="Plassholder for lysbildenummer 3"/>
          <p:cNvSpPr>
            <a:spLocks noGrp="1"/>
          </p:cNvSpPr>
          <p:nvPr>
            <p:ph type="sldNum" sz="quarter" idx="5"/>
          </p:nvPr>
        </p:nvSpPr>
        <p:spPr/>
        <p:txBody>
          <a:bodyPr/>
          <a:lstStyle/>
          <a:p>
            <a:fld id="{AC157E0A-F321-48DC-AF94-681D4DCF344D}" type="slidenum">
              <a:rPr lang="en-US" smtClean="0"/>
              <a:t>52</a:t>
            </a:fld>
            <a:endParaRPr lang="en-US"/>
          </a:p>
        </p:txBody>
      </p:sp>
    </p:spTree>
    <p:extLst>
      <p:ext uri="{BB962C8B-B14F-4D97-AF65-F5344CB8AC3E}">
        <p14:creationId xmlns:p14="http://schemas.microsoft.com/office/powerpoint/2010/main" val="3591361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A new pod spins up and the referenced image if pulled onto the pod</a:t>
            </a:r>
          </a:p>
          <a:p>
            <a:r>
              <a:rPr lang="en-LV"/>
              <a:t>&amp; micro service starts up. </a:t>
            </a:r>
          </a:p>
          <a:p>
            <a:endParaRPr lang="en-LV"/>
          </a:p>
          <a:p>
            <a:r>
              <a:rPr lang="en-LV"/>
              <a:t>Ensured that service is fully up &amp; running before terminating</a:t>
            </a:r>
          </a:p>
          <a:p>
            <a:r>
              <a:rPr lang="en-LV"/>
              <a:t>Deploy without downtime</a:t>
            </a:r>
          </a:p>
          <a:p>
            <a:endParaRPr lang="en-LV"/>
          </a:p>
          <a:p>
            <a:r>
              <a:rPr lang="en-LV"/>
              <a:t>This is our overall process for getting from code on GitHub to running services.</a:t>
            </a:r>
          </a:p>
          <a:p>
            <a:r>
              <a:rPr lang="en-LV"/>
              <a:t>SAME PROCESS for Apps – of course run on separate pipelines</a:t>
            </a:r>
          </a:p>
          <a:p>
            <a:endParaRPr lang="en-LV"/>
          </a:p>
          <a:p>
            <a:r>
              <a:rPr lang="en-LV"/>
              <a:t>Let's take a look at how this looks in Azure once all the micro services are deployed.</a:t>
            </a:r>
          </a:p>
        </p:txBody>
      </p:sp>
      <p:sp>
        <p:nvSpPr>
          <p:cNvPr id="4" name="Slide Number Placeholder 3"/>
          <p:cNvSpPr>
            <a:spLocks noGrp="1"/>
          </p:cNvSpPr>
          <p:nvPr>
            <p:ph type="sldNum" sz="quarter" idx="5"/>
          </p:nvPr>
        </p:nvSpPr>
        <p:spPr/>
        <p:txBody>
          <a:bodyPr/>
          <a:lstStyle/>
          <a:p>
            <a:fld id="{AC157E0A-F321-48DC-AF94-681D4DCF344D}" type="slidenum">
              <a:rPr lang="en-US" smtClean="0"/>
              <a:t>53</a:t>
            </a:fld>
            <a:endParaRPr lang="en-US"/>
          </a:p>
        </p:txBody>
      </p:sp>
    </p:spTree>
    <p:extLst>
      <p:ext uri="{BB962C8B-B14F-4D97-AF65-F5344CB8AC3E}">
        <p14:creationId xmlns:p14="http://schemas.microsoft.com/office/powerpoint/2010/main" val="1889501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Overview of how we've set up infrastructure in Azure for the different solutions</a:t>
            </a:r>
          </a:p>
          <a:p>
            <a:endParaRPr lang="en-US">
              <a:latin typeface="Calibri"/>
              <a:cs typeface="Calibri"/>
            </a:endParaRPr>
          </a:p>
          <a:p>
            <a:r>
              <a:rPr lang="en-US">
                <a:latin typeface="Calibri"/>
                <a:cs typeface="Calibri"/>
              </a:rPr>
              <a:t>PAUSE</a:t>
            </a:r>
          </a:p>
        </p:txBody>
      </p:sp>
      <p:sp>
        <p:nvSpPr>
          <p:cNvPr id="4" name="Plassholder for lysbildenummer 3"/>
          <p:cNvSpPr>
            <a:spLocks noGrp="1"/>
          </p:cNvSpPr>
          <p:nvPr>
            <p:ph type="sldNum" sz="quarter" idx="5"/>
          </p:nvPr>
        </p:nvSpPr>
        <p:spPr/>
        <p:txBody>
          <a:bodyPr/>
          <a:lstStyle/>
          <a:p>
            <a:fld id="{AC157E0A-F321-48DC-AF94-681D4DCF344D}" type="slidenum">
              <a:rPr lang="en-US" smtClean="0"/>
              <a:t>54</a:t>
            </a:fld>
            <a:endParaRPr lang="en-US"/>
          </a:p>
        </p:txBody>
      </p:sp>
    </p:spTree>
    <p:extLst>
      <p:ext uri="{BB962C8B-B14F-4D97-AF65-F5344CB8AC3E}">
        <p14:creationId xmlns:p14="http://schemas.microsoft.com/office/powerpoint/2010/main" val="3609610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Separate Kubernetes Cluster</a:t>
            </a:r>
          </a:p>
          <a:p>
            <a:endParaRPr lang="en-US">
              <a:latin typeface="Calibri"/>
              <a:cs typeface="Calibri"/>
            </a:endParaRPr>
          </a:p>
          <a:p>
            <a:r>
              <a:rPr lang="en-US">
                <a:latin typeface="Calibri"/>
                <a:cs typeface="Calibri"/>
              </a:rPr>
              <a:t>Each service in their own docker container</a:t>
            </a:r>
          </a:p>
          <a:p>
            <a:r>
              <a:rPr lang="en-US">
                <a:latin typeface="Calibri"/>
                <a:cs typeface="Calibri"/>
              </a:rPr>
              <a:t>Within Studio Infra we find </a:t>
            </a:r>
          </a:p>
          <a:p>
            <a:endParaRPr lang="en-US">
              <a:latin typeface="Calibri"/>
              <a:cs typeface="Calibri"/>
            </a:endParaRPr>
          </a:p>
          <a:p>
            <a:r>
              <a:rPr lang="en-US" err="1">
                <a:latin typeface="Calibri"/>
                <a:cs typeface="Calibri"/>
              </a:rPr>
              <a:t>Keyvault</a:t>
            </a:r>
            <a:r>
              <a:rPr lang="en-US">
                <a:latin typeface="Calibri"/>
                <a:cs typeface="Calibri"/>
              </a:rPr>
              <a:t> (secrets &amp; certificates)</a:t>
            </a:r>
          </a:p>
          <a:p>
            <a:r>
              <a:rPr lang="en-US">
                <a:latin typeface="Calibri"/>
                <a:cs typeface="Calibri"/>
              </a:rPr>
              <a:t>Virtual network </a:t>
            </a:r>
          </a:p>
          <a:p>
            <a:r>
              <a:rPr lang="en-US">
                <a:latin typeface="Calibri"/>
                <a:cs typeface="Calibri"/>
              </a:rPr>
              <a:t>Load balancer (incoming network </a:t>
            </a:r>
            <a:r>
              <a:rPr lang="en-US" err="1">
                <a:latin typeface="Calibri"/>
                <a:cs typeface="Calibri"/>
              </a:rPr>
              <a:t>traefik</a:t>
            </a:r>
            <a:r>
              <a:rPr lang="en-US">
                <a:latin typeface="Calibri"/>
                <a:cs typeface="Calibri"/>
              </a:rPr>
              <a:t>)</a:t>
            </a:r>
          </a:p>
          <a:p>
            <a:r>
              <a:rPr lang="en-US">
                <a:latin typeface="Calibri"/>
                <a:cs typeface="Calibri"/>
              </a:rPr>
              <a:t>Ingress route (route to correct micro service)</a:t>
            </a:r>
          </a:p>
          <a:p>
            <a:endParaRPr lang="en-US">
              <a:latin typeface="Calibri"/>
              <a:cs typeface="Calibri"/>
            </a:endParaRPr>
          </a:p>
          <a:p>
            <a:r>
              <a:rPr lang="en-US">
                <a:latin typeface="Calibri"/>
                <a:cs typeface="Calibri"/>
              </a:rPr>
              <a:t>Build/Release pipeline used during app deploy. </a:t>
            </a:r>
          </a:p>
        </p:txBody>
      </p:sp>
      <p:sp>
        <p:nvSpPr>
          <p:cNvPr id="4" name="Plassholder for lysbildenummer 3"/>
          <p:cNvSpPr>
            <a:spLocks noGrp="1"/>
          </p:cNvSpPr>
          <p:nvPr>
            <p:ph type="sldNum" sz="quarter" idx="5"/>
          </p:nvPr>
        </p:nvSpPr>
        <p:spPr/>
        <p:txBody>
          <a:bodyPr/>
          <a:lstStyle/>
          <a:p>
            <a:fld id="{AC157E0A-F321-48DC-AF94-681D4DCF344D}" type="slidenum">
              <a:rPr lang="en-US" smtClean="0"/>
              <a:t>55</a:t>
            </a:fld>
            <a:endParaRPr lang="en-US"/>
          </a:p>
        </p:txBody>
      </p:sp>
    </p:spTree>
    <p:extLst>
      <p:ext uri="{BB962C8B-B14F-4D97-AF65-F5344CB8AC3E}">
        <p14:creationId xmlns:p14="http://schemas.microsoft.com/office/powerpoint/2010/main" val="3270036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Two examples of app clusters with running applications</a:t>
            </a:r>
          </a:p>
          <a:p>
            <a:endParaRPr lang="en-US">
              <a:latin typeface="Calibri"/>
              <a:cs typeface="Calibri"/>
            </a:endParaRPr>
          </a:p>
          <a:p>
            <a:r>
              <a:rPr lang="en-US">
                <a:latin typeface="Calibri"/>
                <a:cs typeface="Calibri"/>
              </a:rPr>
              <a:t>Each app owner gets their own Azure subscription containing</a:t>
            </a:r>
          </a:p>
          <a:p>
            <a:r>
              <a:rPr lang="en-US">
                <a:latin typeface="Calibri"/>
                <a:cs typeface="Calibri"/>
              </a:rPr>
              <a:t> - AKS cluster</a:t>
            </a:r>
          </a:p>
          <a:p>
            <a:r>
              <a:rPr lang="en-US">
                <a:latin typeface="Calibri"/>
                <a:cs typeface="Calibri"/>
              </a:rPr>
              <a:t>- key vault</a:t>
            </a:r>
          </a:p>
          <a:p>
            <a:r>
              <a:rPr lang="en-US">
                <a:latin typeface="Calibri"/>
                <a:cs typeface="Calibri"/>
              </a:rPr>
              <a:t>- virtual network </a:t>
            </a:r>
          </a:p>
          <a:p>
            <a:r>
              <a:rPr lang="en-US"/>
              <a:t>- Container registry </a:t>
            </a:r>
          </a:p>
          <a:p>
            <a:r>
              <a:rPr lang="en-US">
                <a:latin typeface="Calibri"/>
                <a:cs typeface="Calibri"/>
              </a:rPr>
              <a:t>- storage account (store the data collected through their apps)</a:t>
            </a:r>
            <a:endParaRPr lang="en-US"/>
          </a:p>
          <a:p>
            <a:r>
              <a:rPr lang="en-US">
                <a:latin typeface="Calibri"/>
                <a:cs typeface="Calibri"/>
              </a:rPr>
              <a:t>- Ingress route – route traffic to the correct app </a:t>
            </a:r>
          </a:p>
          <a:p>
            <a:r>
              <a:rPr lang="en-US">
                <a:latin typeface="Calibri"/>
                <a:cs typeface="Calibri"/>
              </a:rPr>
              <a:t> </a:t>
            </a:r>
            <a:endParaRPr lang="en-US"/>
          </a:p>
          <a:p>
            <a:r>
              <a:rPr lang="en-US">
                <a:latin typeface="Calibri"/>
                <a:cs typeface="Calibri"/>
              </a:rPr>
              <a:t>Common for the apps is that many will require the shared platform resources. </a:t>
            </a:r>
          </a:p>
          <a:p>
            <a:endParaRPr lang="en-US">
              <a:latin typeface="Calibri"/>
              <a:cs typeface="Calibri"/>
            </a:endParaRPr>
          </a:p>
          <a:p>
            <a:endParaRPr lang="en-US">
              <a:latin typeface="Calibri"/>
              <a:cs typeface="Calibri"/>
            </a:endParaRPr>
          </a:p>
        </p:txBody>
      </p:sp>
      <p:sp>
        <p:nvSpPr>
          <p:cNvPr id="4" name="Plassholder for lysbildenummer 3"/>
          <p:cNvSpPr>
            <a:spLocks noGrp="1"/>
          </p:cNvSpPr>
          <p:nvPr>
            <p:ph type="sldNum" sz="quarter" idx="5"/>
          </p:nvPr>
        </p:nvSpPr>
        <p:spPr/>
        <p:txBody>
          <a:bodyPr/>
          <a:lstStyle/>
          <a:p>
            <a:fld id="{AC157E0A-F321-48DC-AF94-681D4DCF344D}" type="slidenum">
              <a:rPr lang="en-US" smtClean="0"/>
              <a:t>56</a:t>
            </a:fld>
            <a:endParaRPr lang="en-US"/>
          </a:p>
        </p:txBody>
      </p:sp>
    </p:spTree>
    <p:extLst>
      <p:ext uri="{BB962C8B-B14F-4D97-AF65-F5344CB8AC3E}">
        <p14:creationId xmlns:p14="http://schemas.microsoft.com/office/powerpoint/2010/main" val="2491403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App Gateway</a:t>
            </a:r>
          </a:p>
          <a:p>
            <a:r>
              <a:rPr lang="en-US">
                <a:latin typeface="Calibri"/>
                <a:cs typeface="Calibri"/>
              </a:rPr>
              <a:t>APIM </a:t>
            </a:r>
          </a:p>
          <a:p>
            <a:r>
              <a:rPr lang="en-US">
                <a:latin typeface="Calibri"/>
                <a:cs typeface="Calibri"/>
              </a:rPr>
              <a:t>Before being routed to the correct service </a:t>
            </a:r>
          </a:p>
          <a:p>
            <a:endParaRPr lang="en-US">
              <a:latin typeface="Calibri"/>
              <a:cs typeface="Calibri"/>
            </a:endParaRPr>
          </a:p>
          <a:p>
            <a:r>
              <a:rPr lang="en-US">
                <a:latin typeface="Calibri"/>
                <a:cs typeface="Calibri"/>
              </a:rPr>
              <a:t>Platform in a separate K8s cluster</a:t>
            </a:r>
          </a:p>
          <a:p>
            <a:r>
              <a:rPr lang="en-US">
                <a:latin typeface="Calibri"/>
                <a:cs typeface="Calibri"/>
              </a:rPr>
              <a:t>Each platform component runs on their own docker container</a:t>
            </a:r>
          </a:p>
          <a:p>
            <a:r>
              <a:rPr lang="en-US" err="1">
                <a:latin typeface="Calibri"/>
                <a:cs typeface="Calibri"/>
              </a:rPr>
              <a:t>LinkerD</a:t>
            </a:r>
            <a:r>
              <a:rPr lang="en-US">
                <a:latin typeface="Calibri"/>
                <a:cs typeface="Calibri"/>
              </a:rPr>
              <a:t> – encrypted – pod-to-pod (saves us from routing the traffic through the internet.)</a:t>
            </a:r>
          </a:p>
          <a:p>
            <a:endParaRPr lang="en-US">
              <a:latin typeface="Calibri"/>
              <a:cs typeface="Calibri"/>
            </a:endParaRPr>
          </a:p>
          <a:p>
            <a:r>
              <a:rPr lang="en-US">
                <a:latin typeface="Calibri"/>
                <a:cs typeface="Calibri"/>
              </a:rPr>
              <a:t>Storage – Connects to cosmosDB or storage account depending on who owns the data it is handeling in a given transaction.</a:t>
            </a:r>
          </a:p>
          <a:p>
            <a:endParaRPr lang="en-US">
              <a:latin typeface="Calibri"/>
              <a:cs typeface="Calibri"/>
            </a:endParaRPr>
          </a:p>
        </p:txBody>
      </p:sp>
      <p:sp>
        <p:nvSpPr>
          <p:cNvPr id="4" name="Plassholder for lysbildenummer 3"/>
          <p:cNvSpPr>
            <a:spLocks noGrp="1"/>
          </p:cNvSpPr>
          <p:nvPr>
            <p:ph type="sldNum" sz="quarter" idx="5"/>
          </p:nvPr>
        </p:nvSpPr>
        <p:spPr/>
        <p:txBody>
          <a:bodyPr/>
          <a:lstStyle/>
          <a:p>
            <a:fld id="{AC157E0A-F321-48DC-AF94-681D4DCF344D}" type="slidenum">
              <a:rPr lang="en-US" smtClean="0"/>
              <a:t>57</a:t>
            </a:fld>
            <a:endParaRPr lang="en-US"/>
          </a:p>
        </p:txBody>
      </p:sp>
    </p:spTree>
    <p:extLst>
      <p:ext uri="{BB962C8B-B14F-4D97-AF65-F5344CB8AC3E}">
        <p14:creationId xmlns:p14="http://schemas.microsoft.com/office/powerpoint/2010/main" val="1582868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Express route – high speed communication between on prem and cloud solution </a:t>
            </a:r>
          </a:p>
        </p:txBody>
      </p:sp>
      <p:sp>
        <p:nvSpPr>
          <p:cNvPr id="4" name="Plassholder for lysbildenummer 3"/>
          <p:cNvSpPr>
            <a:spLocks noGrp="1"/>
          </p:cNvSpPr>
          <p:nvPr>
            <p:ph type="sldNum" sz="quarter" idx="5"/>
          </p:nvPr>
        </p:nvSpPr>
        <p:spPr/>
        <p:txBody>
          <a:bodyPr/>
          <a:lstStyle/>
          <a:p>
            <a:fld id="{AC157E0A-F321-48DC-AF94-681D4DCF344D}" type="slidenum">
              <a:rPr lang="en-US" smtClean="0"/>
              <a:t>58</a:t>
            </a:fld>
            <a:endParaRPr lang="en-US"/>
          </a:p>
        </p:txBody>
      </p:sp>
    </p:spTree>
    <p:extLst>
      <p:ext uri="{BB962C8B-B14F-4D97-AF65-F5344CB8AC3E}">
        <p14:creationId xmlns:p14="http://schemas.microsoft.com/office/powerpoint/2010/main" val="42763406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Varying level og how consisten the components are </a:t>
            </a:r>
          </a:p>
          <a:p>
            <a:endParaRPr lang="en-US">
              <a:latin typeface="Calibri"/>
              <a:cs typeface="Calibri"/>
            </a:endParaRPr>
          </a:p>
          <a:p>
            <a:r>
              <a:rPr lang="en-US">
                <a:latin typeface="Calibri"/>
                <a:cs typeface="Calibri"/>
              </a:rPr>
              <a:t>Apps: new app owners, requests for new cloud components or upgrades.</a:t>
            </a:r>
          </a:p>
          <a:p>
            <a:endParaRPr lang="en-US">
              <a:latin typeface="Calibri"/>
              <a:cs typeface="Calibri"/>
            </a:endParaRPr>
          </a:p>
          <a:p>
            <a:r>
              <a:rPr lang="en-US">
                <a:latin typeface="Calibri"/>
                <a:cs typeface="Calibri"/>
              </a:rPr>
              <a:t>Good way to set up our infrastructure. TERRAFORM.</a:t>
            </a:r>
          </a:p>
          <a:p>
            <a:r>
              <a:rPr lang="en-US">
                <a:latin typeface="Calibri"/>
                <a:cs typeface="Calibri"/>
              </a:rPr>
              <a:t>Provisioning &amp; evolving infra as code.</a:t>
            </a:r>
          </a:p>
          <a:p>
            <a:endParaRPr lang="en-US">
              <a:latin typeface="Calibri"/>
              <a:cs typeface="Calibri"/>
            </a:endParaRPr>
          </a:p>
          <a:p>
            <a:r>
              <a:rPr lang="en-US">
                <a:latin typeface="Calibri"/>
                <a:cs typeface="Calibri"/>
              </a:rPr>
              <a:t>As you can see here, a number of cloud components have been used</a:t>
            </a:r>
          </a:p>
          <a:p>
            <a:r>
              <a:rPr lang="en-US">
                <a:latin typeface="Calibri"/>
                <a:cs typeface="Calibri"/>
              </a:rPr>
              <a:t>Parallells to technology on premise – but not always </a:t>
            </a:r>
          </a:p>
          <a:p>
            <a:r>
              <a:rPr lang="en-US">
                <a:latin typeface="Calibri"/>
                <a:cs typeface="Calibri"/>
              </a:rPr>
              <a:t>Based our decisions when picking one cloud component above another and deviding how to configure the components in Azure on the points you can see here... </a:t>
            </a:r>
          </a:p>
          <a:p>
            <a:endParaRPr lang="en-US">
              <a:latin typeface="Calibri"/>
              <a:cs typeface="Calibri"/>
            </a:endParaRPr>
          </a:p>
        </p:txBody>
      </p:sp>
      <p:sp>
        <p:nvSpPr>
          <p:cNvPr id="4" name="Plassholder for lysbildenummer 3"/>
          <p:cNvSpPr>
            <a:spLocks noGrp="1"/>
          </p:cNvSpPr>
          <p:nvPr>
            <p:ph type="sldNum" sz="quarter" idx="5"/>
          </p:nvPr>
        </p:nvSpPr>
        <p:spPr/>
        <p:txBody>
          <a:bodyPr/>
          <a:lstStyle/>
          <a:p>
            <a:fld id="{AC157E0A-F321-48DC-AF94-681D4DCF344D}" type="slidenum">
              <a:rPr lang="en-US" smtClean="0"/>
              <a:t>59</a:t>
            </a:fld>
            <a:endParaRPr lang="en-US"/>
          </a:p>
        </p:txBody>
      </p:sp>
    </p:spTree>
    <p:extLst>
      <p:ext uri="{BB962C8B-B14F-4D97-AF65-F5344CB8AC3E}">
        <p14:creationId xmlns:p14="http://schemas.microsoft.com/office/powerpoint/2010/main" val="1480211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Almost all businesses uses Altinn and this graph shows that almost all citizens from age 13 to 110 uses Altinn every year. </a:t>
            </a: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6</a:t>
            </a:fld>
            <a:endParaRPr lang="en-US"/>
          </a:p>
        </p:txBody>
      </p:sp>
    </p:spTree>
    <p:extLst>
      <p:ext uri="{BB962C8B-B14F-4D97-AF65-F5344CB8AC3E}">
        <p14:creationId xmlns:p14="http://schemas.microsoft.com/office/powerpoint/2010/main" val="6713279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KUNSTPAUSE</a:t>
            </a:r>
          </a:p>
          <a:p>
            <a:endParaRPr lang="en-US">
              <a:latin typeface="Calibri"/>
              <a:cs typeface="Calibri"/>
            </a:endParaRPr>
          </a:p>
          <a:p>
            <a:r>
              <a:rPr lang="en-US">
                <a:latin typeface="Calibri"/>
                <a:cs typeface="Calibri"/>
              </a:rPr>
              <a:t>The point right at the bottom.. </a:t>
            </a:r>
          </a:p>
          <a:p>
            <a:r>
              <a:rPr lang="en-US">
                <a:latin typeface="Calibri"/>
                <a:cs typeface="Calibri"/>
              </a:rPr>
              <a:t>Which </a:t>
            </a:r>
            <a:r>
              <a:rPr lang="en-US" err="1">
                <a:latin typeface="Calibri"/>
                <a:cs typeface="Calibri"/>
              </a:rPr>
              <a:t>compoents</a:t>
            </a:r>
            <a:r>
              <a:rPr lang="en-US">
                <a:latin typeface="Calibri"/>
                <a:cs typeface="Calibri"/>
              </a:rPr>
              <a:t>.. </a:t>
            </a:r>
          </a:p>
          <a:p>
            <a:endParaRPr lang="en-US">
              <a:latin typeface="Calibri"/>
              <a:cs typeface="Calibri"/>
            </a:endParaRPr>
          </a:p>
          <a:p>
            <a:r>
              <a:rPr lang="en-US">
                <a:latin typeface="Calibri"/>
                <a:cs typeface="Calibri"/>
              </a:rPr>
              <a:t>I think it says something about daring to imagine how the future might look like</a:t>
            </a:r>
          </a:p>
          <a:p>
            <a:r>
              <a:rPr lang="en-US">
                <a:latin typeface="Calibri"/>
                <a:cs typeface="Calibri"/>
              </a:rPr>
              <a:t>And in some cases doing the </a:t>
            </a:r>
            <a:r>
              <a:rPr lang="en-US" err="1">
                <a:latin typeface="Calibri"/>
                <a:cs typeface="Calibri"/>
              </a:rPr>
              <a:t>nessesary</a:t>
            </a:r>
            <a:r>
              <a:rPr lang="en-US">
                <a:latin typeface="Calibri"/>
                <a:cs typeface="Calibri"/>
              </a:rPr>
              <a:t> work to ensure that our needs &amp; expectations are made clear to those developing new functionality for Azure. </a:t>
            </a:r>
            <a:endParaRPr lang="en-US"/>
          </a:p>
          <a:p>
            <a:endParaRPr lang="en-US">
              <a:latin typeface="Calibri"/>
              <a:cs typeface="Calibri"/>
            </a:endParaRPr>
          </a:p>
        </p:txBody>
      </p:sp>
      <p:sp>
        <p:nvSpPr>
          <p:cNvPr id="4" name="Plassholder for lysbildenummer 3"/>
          <p:cNvSpPr>
            <a:spLocks noGrp="1"/>
          </p:cNvSpPr>
          <p:nvPr>
            <p:ph type="sldNum" sz="quarter" idx="5"/>
          </p:nvPr>
        </p:nvSpPr>
        <p:spPr/>
        <p:txBody>
          <a:bodyPr/>
          <a:lstStyle/>
          <a:p>
            <a:fld id="{AC157E0A-F321-48DC-AF94-681D4DCF344D}" type="slidenum">
              <a:rPr lang="en-US" smtClean="0"/>
              <a:t>60</a:t>
            </a:fld>
            <a:endParaRPr lang="en-US"/>
          </a:p>
        </p:txBody>
      </p:sp>
    </p:spTree>
    <p:extLst>
      <p:ext uri="{BB962C8B-B14F-4D97-AF65-F5344CB8AC3E}">
        <p14:creationId xmlns:p14="http://schemas.microsoft.com/office/powerpoint/2010/main" val="4019779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Most central components we are currently using in our solution. (PAUSE)</a:t>
            </a:r>
          </a:p>
          <a:p>
            <a:endParaRPr lang="en-LV"/>
          </a:p>
          <a:p>
            <a:r>
              <a:rPr lang="en-LV"/>
              <a:t>Fully managed – limits number of vars for us to tweak &amp; time spent maintaining them.</a:t>
            </a:r>
          </a:p>
          <a:p>
            <a:r>
              <a:rPr lang="en-LV"/>
              <a:t>– would not have had the capacity if not </a:t>
            </a:r>
          </a:p>
          <a:p>
            <a:endParaRPr lang="en-LV"/>
          </a:p>
          <a:p>
            <a:r>
              <a:rPr lang="en-LV"/>
              <a:t>The reason for </a:t>
            </a:r>
            <a:r>
              <a:rPr lang="en-LV" err="1"/>
              <a:t>emphasising</a:t>
            </a:r>
            <a:r>
              <a:rPr lang="en-LV"/>
              <a:t> that these are the components that we're using at the moment</a:t>
            </a:r>
          </a:p>
          <a:p>
            <a:r>
              <a:rPr lang="en-LV"/>
              <a:t>development before data centers were established in </a:t>
            </a:r>
            <a:r>
              <a:rPr lang="en-LV" err="1"/>
              <a:t>norway</a:t>
            </a:r>
            <a:r>
              <a:rPr lang="en-LV"/>
              <a:t>. (</a:t>
            </a:r>
            <a:r>
              <a:rPr lang="en-US"/>
              <a:t>Had to adapt to what would be offered in this region. </a:t>
            </a:r>
            <a:r>
              <a:rPr lang="en-LV"/>
              <a:t>)</a:t>
            </a:r>
          </a:p>
          <a:p>
            <a:r>
              <a:rPr lang="en-LV"/>
              <a:t> rapid evolution of cloud technology, </a:t>
            </a:r>
          </a:p>
          <a:p>
            <a:r>
              <a:rPr lang="en-LV"/>
              <a:t>We're forced to always be prepared to incorporate new capabilities introduced by Microsoft into our solution. </a:t>
            </a:r>
          </a:p>
          <a:p>
            <a:endParaRPr lang="en-LV"/>
          </a:p>
          <a:p>
            <a:r>
              <a:rPr lang="en-LV"/>
              <a:t>Luckily, terraform makes it really easy to both upgrade and introduce new components. </a:t>
            </a:r>
          </a:p>
          <a:p>
            <a:endParaRPr lang="en-LV"/>
          </a:p>
          <a:p>
            <a:r>
              <a:rPr lang="en-LV"/>
              <a:t>Cost management. - save costs without affecting performance</a:t>
            </a:r>
          </a:p>
          <a:p>
            <a:endParaRPr lang="en-LV"/>
          </a:p>
        </p:txBody>
      </p:sp>
      <p:sp>
        <p:nvSpPr>
          <p:cNvPr id="4" name="Slide Number Placeholder 3"/>
          <p:cNvSpPr>
            <a:spLocks noGrp="1"/>
          </p:cNvSpPr>
          <p:nvPr>
            <p:ph type="sldNum" sz="quarter" idx="5"/>
          </p:nvPr>
        </p:nvSpPr>
        <p:spPr/>
        <p:txBody>
          <a:bodyPr/>
          <a:lstStyle/>
          <a:p>
            <a:fld id="{AC157E0A-F321-48DC-AF94-681D4DCF344D}" type="slidenum">
              <a:rPr lang="en-US" smtClean="0"/>
              <a:t>61</a:t>
            </a:fld>
            <a:endParaRPr lang="en-US"/>
          </a:p>
        </p:txBody>
      </p:sp>
    </p:spTree>
    <p:extLst>
      <p:ext uri="{BB962C8B-B14F-4D97-AF65-F5344CB8AC3E}">
        <p14:creationId xmlns:p14="http://schemas.microsoft.com/office/powerpoint/2010/main" val="33699774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Fully managed. </a:t>
            </a:r>
          </a:p>
          <a:p>
            <a:r>
              <a:rPr lang="en-US">
                <a:latin typeface="Calibri"/>
                <a:cs typeface="Calibri"/>
              </a:rPr>
              <a:t>Few responsibilities outside of: deploy/managing our micro services</a:t>
            </a:r>
          </a:p>
          <a:p>
            <a:r>
              <a:rPr lang="en-US">
                <a:latin typeface="Calibri"/>
                <a:cs typeface="Calibri"/>
              </a:rPr>
              <a:t>Auto scaling  - with varying load</a:t>
            </a:r>
          </a:p>
          <a:p>
            <a:endParaRPr lang="en-US">
              <a:latin typeface="Calibri"/>
              <a:cs typeface="Calibri"/>
            </a:endParaRPr>
          </a:p>
          <a:p>
            <a:r>
              <a:rPr lang="en-US">
                <a:latin typeface="Calibri"/>
                <a:cs typeface="Calibri"/>
              </a:rPr>
              <a:t>Several hundred clusters. Microsoft's Azure team, we will manage just fine.</a:t>
            </a:r>
          </a:p>
        </p:txBody>
      </p:sp>
      <p:sp>
        <p:nvSpPr>
          <p:cNvPr id="4" name="Plassholder for lysbildenummer 3"/>
          <p:cNvSpPr>
            <a:spLocks noGrp="1"/>
          </p:cNvSpPr>
          <p:nvPr>
            <p:ph type="sldNum" sz="quarter" idx="5"/>
          </p:nvPr>
        </p:nvSpPr>
        <p:spPr/>
        <p:txBody>
          <a:bodyPr/>
          <a:lstStyle/>
          <a:p>
            <a:fld id="{AC157E0A-F321-48DC-AF94-681D4DCF344D}" type="slidenum">
              <a:rPr lang="en-US" smtClean="0"/>
              <a:t>62</a:t>
            </a:fld>
            <a:endParaRPr lang="en-US"/>
          </a:p>
        </p:txBody>
      </p:sp>
    </p:spTree>
    <p:extLst>
      <p:ext uri="{BB962C8B-B14F-4D97-AF65-F5344CB8AC3E}">
        <p14:creationId xmlns:p14="http://schemas.microsoft.com/office/powerpoint/2010/main" val="38260493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Store metadata about the apps and their instances</a:t>
            </a:r>
          </a:p>
          <a:p>
            <a:endParaRPr lang="en-US">
              <a:latin typeface="Calibri"/>
              <a:cs typeface="Calibri"/>
            </a:endParaRPr>
          </a:p>
          <a:p>
            <a:r>
              <a:rPr lang="en-US">
                <a:latin typeface="Calibri"/>
                <a:cs typeface="Calibri"/>
              </a:rPr>
              <a:t>Highly available – 99.999 % </a:t>
            </a:r>
          </a:p>
          <a:p>
            <a:endParaRPr lang="en-US">
              <a:latin typeface="Calibri"/>
              <a:cs typeface="Calibri"/>
            </a:endParaRPr>
          </a:p>
          <a:p>
            <a:r>
              <a:rPr lang="en-US">
                <a:latin typeface="Calibri"/>
                <a:cs typeface="Calibri"/>
              </a:rPr>
              <a:t>Auto duplication</a:t>
            </a:r>
          </a:p>
          <a:p>
            <a:endParaRPr lang="en-US">
              <a:latin typeface="Calibri"/>
              <a:cs typeface="Calibri"/>
            </a:endParaRPr>
          </a:p>
          <a:p>
            <a:r>
              <a:rPr lang="en-US">
                <a:latin typeface="Calibri"/>
                <a:cs typeface="Calibri"/>
              </a:rPr>
              <a:t>Unlimited amout of storage hosted in Azure </a:t>
            </a:r>
          </a:p>
          <a:p>
            <a:endParaRPr lang="en-US">
              <a:latin typeface="Calibri"/>
              <a:cs typeface="Calibri"/>
            </a:endParaRPr>
          </a:p>
          <a:p>
            <a:r>
              <a:rPr lang="en-US">
                <a:latin typeface="Calibri"/>
                <a:cs typeface="Calibri"/>
              </a:rPr>
              <a:t>Auto scaling just announced – looking forward to incorporate this</a:t>
            </a:r>
          </a:p>
        </p:txBody>
      </p:sp>
      <p:sp>
        <p:nvSpPr>
          <p:cNvPr id="4" name="Plassholder for lysbildenummer 3"/>
          <p:cNvSpPr>
            <a:spLocks noGrp="1"/>
          </p:cNvSpPr>
          <p:nvPr>
            <p:ph type="sldNum" sz="quarter" idx="5"/>
          </p:nvPr>
        </p:nvSpPr>
        <p:spPr/>
        <p:txBody>
          <a:bodyPr/>
          <a:lstStyle/>
          <a:p>
            <a:fld id="{AC157E0A-F321-48DC-AF94-681D4DCF344D}" type="slidenum">
              <a:rPr lang="en-US" smtClean="0"/>
              <a:t>63</a:t>
            </a:fld>
            <a:endParaRPr lang="en-US"/>
          </a:p>
        </p:txBody>
      </p:sp>
    </p:spTree>
    <p:extLst>
      <p:ext uri="{BB962C8B-B14F-4D97-AF65-F5344CB8AC3E}">
        <p14:creationId xmlns:p14="http://schemas.microsoft.com/office/powerpoint/2010/main" val="816981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Bug and you don’t know where to begin</a:t>
            </a:r>
          </a:p>
          <a:p>
            <a:r>
              <a:rPr lang="en-LV"/>
              <a:t>9/10 times </a:t>
            </a:r>
          </a:p>
          <a:p>
            <a:endParaRPr lang="en-LV"/>
          </a:p>
          <a:p>
            <a:r>
              <a:rPr lang="en-LV"/>
              <a:t>Monitor av microservices (platform, studio, apps)</a:t>
            </a:r>
          </a:p>
          <a:p>
            <a:endParaRPr lang="en-LV"/>
          </a:p>
          <a:p>
            <a:r>
              <a:rPr lang="en-LV"/>
              <a:t>Application map – micro services &amp; other resources in azure</a:t>
            </a:r>
          </a:p>
          <a:p>
            <a:endParaRPr lang="en-LV"/>
          </a:p>
          <a:p>
            <a:r>
              <a:rPr lang="en-LV"/>
              <a:t>One of the features AI provides is</a:t>
            </a:r>
          </a:p>
        </p:txBody>
      </p:sp>
      <p:sp>
        <p:nvSpPr>
          <p:cNvPr id="4" name="Slide Number Placeholder 3"/>
          <p:cNvSpPr>
            <a:spLocks noGrp="1"/>
          </p:cNvSpPr>
          <p:nvPr>
            <p:ph type="sldNum" sz="quarter" idx="5"/>
          </p:nvPr>
        </p:nvSpPr>
        <p:spPr/>
        <p:txBody>
          <a:bodyPr/>
          <a:lstStyle/>
          <a:p>
            <a:fld id="{AC157E0A-F321-48DC-AF94-681D4DCF344D}" type="slidenum">
              <a:rPr lang="en-US" smtClean="0"/>
              <a:t>64</a:t>
            </a:fld>
            <a:endParaRPr lang="en-US"/>
          </a:p>
        </p:txBody>
      </p:sp>
    </p:spTree>
    <p:extLst>
      <p:ext uri="{BB962C8B-B14F-4D97-AF65-F5344CB8AC3E}">
        <p14:creationId xmlns:p14="http://schemas.microsoft.com/office/powerpoint/2010/main" val="2922929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Time frame </a:t>
            </a:r>
          </a:p>
          <a:p>
            <a:r>
              <a:rPr lang="en-US">
                <a:latin typeface="Calibri"/>
                <a:cs typeface="Calibri"/>
              </a:rPr>
              <a:t>Which are used more often </a:t>
            </a:r>
          </a:p>
          <a:p>
            <a:r>
              <a:rPr lang="en-US">
                <a:latin typeface="Calibri"/>
                <a:cs typeface="Calibri"/>
              </a:rPr>
              <a:t>Average response time</a:t>
            </a:r>
          </a:p>
          <a:p>
            <a:endParaRPr lang="en-US">
              <a:latin typeface="Calibri"/>
              <a:cs typeface="Calibri"/>
            </a:endParaRPr>
          </a:p>
          <a:p>
            <a:r>
              <a:rPr lang="en-US">
                <a:latin typeface="Calibri"/>
                <a:cs typeface="Calibri"/>
              </a:rPr>
              <a:t>Another feature</a:t>
            </a:r>
          </a:p>
        </p:txBody>
      </p:sp>
      <p:sp>
        <p:nvSpPr>
          <p:cNvPr id="4" name="Plassholder for lysbildenummer 3"/>
          <p:cNvSpPr>
            <a:spLocks noGrp="1"/>
          </p:cNvSpPr>
          <p:nvPr>
            <p:ph type="sldNum" sz="quarter" idx="5"/>
          </p:nvPr>
        </p:nvSpPr>
        <p:spPr/>
        <p:txBody>
          <a:bodyPr/>
          <a:lstStyle/>
          <a:p>
            <a:fld id="{AC157E0A-F321-48DC-AF94-681D4DCF344D}" type="slidenum">
              <a:rPr lang="en-US" smtClean="0"/>
              <a:t>65</a:t>
            </a:fld>
            <a:endParaRPr lang="en-US"/>
          </a:p>
        </p:txBody>
      </p:sp>
    </p:spTree>
    <p:extLst>
      <p:ext uri="{BB962C8B-B14F-4D97-AF65-F5344CB8AC3E}">
        <p14:creationId xmlns:p14="http://schemas.microsoft.com/office/powerpoint/2010/main" val="8326891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Drill into single request </a:t>
            </a:r>
          </a:p>
          <a:p>
            <a:r>
              <a:rPr lang="en-LV"/>
              <a:t>See flow through our service</a:t>
            </a:r>
          </a:p>
          <a:p>
            <a:endParaRPr lang="en-LV"/>
          </a:p>
          <a:p>
            <a:r>
              <a:rPr lang="en-LV"/>
              <a:t>These two features – load testing </a:t>
            </a:r>
          </a:p>
          <a:p>
            <a:r>
              <a:rPr lang="en-LV"/>
              <a:t>Bottle neck, unnessesary requests</a:t>
            </a:r>
          </a:p>
          <a:p>
            <a:endParaRPr lang="en-LV"/>
          </a:p>
          <a:p>
            <a:endParaRPr lang="en-LV"/>
          </a:p>
          <a:p>
            <a:r>
              <a:rPr lang="en-LV"/>
              <a:t>Hand over Nina</a:t>
            </a:r>
          </a:p>
        </p:txBody>
      </p:sp>
      <p:sp>
        <p:nvSpPr>
          <p:cNvPr id="4" name="Slide Number Placeholder 3"/>
          <p:cNvSpPr>
            <a:spLocks noGrp="1"/>
          </p:cNvSpPr>
          <p:nvPr>
            <p:ph type="sldNum" sz="quarter" idx="5"/>
          </p:nvPr>
        </p:nvSpPr>
        <p:spPr/>
        <p:txBody>
          <a:bodyPr/>
          <a:lstStyle/>
          <a:p>
            <a:fld id="{AC157E0A-F321-48DC-AF94-681D4DCF344D}" type="slidenum">
              <a:rPr lang="en-US" smtClean="0"/>
              <a:t>66</a:t>
            </a:fld>
            <a:endParaRPr lang="en-US"/>
          </a:p>
        </p:txBody>
      </p:sp>
    </p:spTree>
    <p:extLst>
      <p:ext uri="{BB962C8B-B14F-4D97-AF65-F5344CB8AC3E}">
        <p14:creationId xmlns:p14="http://schemas.microsoft.com/office/powerpoint/2010/main" val="14212972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Open-</a:t>
            </a:r>
            <a:r>
              <a:rPr lang="nb-NO" err="1"/>
              <a:t>source</a:t>
            </a:r>
            <a:r>
              <a:rPr lang="nb-NO"/>
              <a:t> </a:t>
            </a:r>
            <a:r>
              <a:rPr lang="nb-NO" err="1"/>
              <a:t>project</a:t>
            </a:r>
            <a:r>
              <a:rPr lang="nb-NO"/>
              <a:t> – </a:t>
            </a:r>
            <a:r>
              <a:rPr lang="nb-NO" err="1"/>
              <a:t>great</a:t>
            </a:r>
            <a:r>
              <a:rPr lang="nb-NO"/>
              <a:t>!</a:t>
            </a:r>
          </a:p>
          <a:p>
            <a:r>
              <a:rPr lang="nb-NO" err="1"/>
              <a:t>Backlog</a:t>
            </a:r>
            <a:r>
              <a:rPr lang="nb-NO"/>
              <a:t> </a:t>
            </a:r>
            <a:r>
              <a:rPr lang="nb-NO" err="1"/>
              <a:t>open</a:t>
            </a:r>
            <a:r>
              <a:rPr lang="nb-NO"/>
              <a:t> </a:t>
            </a:r>
            <a:r>
              <a:rPr lang="nb-NO" err="1"/>
              <a:t>on</a:t>
            </a:r>
            <a:r>
              <a:rPr lang="nb-NO"/>
              <a:t> </a:t>
            </a:r>
            <a:r>
              <a:rPr lang="nb-NO" err="1"/>
              <a:t>github</a:t>
            </a:r>
            <a:r>
              <a:rPr lang="nb-NO"/>
              <a:t> – </a:t>
            </a:r>
            <a:r>
              <a:rPr lang="nb-NO" err="1"/>
              <a:t>screenshot</a:t>
            </a:r>
            <a:r>
              <a:rPr lang="nb-NO"/>
              <a:t> from a </a:t>
            </a:r>
            <a:r>
              <a:rPr lang="nb-NO" err="1"/>
              <a:t>few</a:t>
            </a:r>
            <a:r>
              <a:rPr lang="nb-NO"/>
              <a:t> </a:t>
            </a:r>
            <a:r>
              <a:rPr lang="nb-NO" err="1"/>
              <a:t>days</a:t>
            </a:r>
            <a:r>
              <a:rPr lang="nb-NO"/>
              <a:t> </a:t>
            </a:r>
            <a:r>
              <a:rPr lang="nb-NO" err="1"/>
              <a:t>ago</a:t>
            </a:r>
            <a:r>
              <a:rPr lang="nb-NO"/>
              <a:t>.</a:t>
            </a:r>
          </a:p>
          <a:p>
            <a:r>
              <a:rPr lang="nb-NO"/>
              <a:t>Feedback and </a:t>
            </a:r>
            <a:r>
              <a:rPr lang="nb-NO" err="1"/>
              <a:t>wishes</a:t>
            </a:r>
            <a:r>
              <a:rPr lang="nb-NO"/>
              <a:t> from app </a:t>
            </a:r>
            <a:r>
              <a:rPr lang="nb-NO" err="1"/>
              <a:t>developers</a:t>
            </a:r>
            <a:r>
              <a:rPr lang="nb-NO"/>
              <a:t> from </a:t>
            </a:r>
            <a:r>
              <a:rPr lang="nb-NO" err="1"/>
              <a:t>very</a:t>
            </a:r>
            <a:r>
              <a:rPr lang="nb-NO"/>
              <a:t> </a:t>
            </a:r>
            <a:r>
              <a:rPr lang="nb-NO" err="1"/>
              <a:t>early</a:t>
            </a:r>
            <a:r>
              <a:rPr lang="nb-NO"/>
              <a:t> stage</a:t>
            </a:r>
          </a:p>
          <a:p>
            <a:pPr marL="171450" indent="-171450">
              <a:buFontTx/>
              <a:buChar char="-"/>
            </a:pPr>
            <a:r>
              <a:rPr lang="nb-NO" err="1"/>
              <a:t>Submit</a:t>
            </a:r>
            <a:r>
              <a:rPr lang="nb-NO"/>
              <a:t> </a:t>
            </a:r>
            <a:r>
              <a:rPr lang="nb-NO" err="1"/>
              <a:t>issues</a:t>
            </a:r>
            <a:r>
              <a:rPr lang="nb-NO"/>
              <a:t>, and </a:t>
            </a:r>
            <a:r>
              <a:rPr lang="nb-NO" err="1"/>
              <a:t>follow</a:t>
            </a:r>
            <a:r>
              <a:rPr lang="nb-NO"/>
              <a:t> progress.</a:t>
            </a:r>
          </a:p>
          <a:p>
            <a:pPr marL="0" indent="0">
              <a:buFontTx/>
              <a:buNone/>
            </a:pPr>
            <a:r>
              <a:rPr lang="nb-NO" err="1"/>
              <a:t>Since</a:t>
            </a:r>
            <a:r>
              <a:rPr lang="nb-NO"/>
              <a:t> </a:t>
            </a:r>
            <a:r>
              <a:rPr lang="nb-NO" err="1"/>
              <a:t>we</a:t>
            </a:r>
            <a:r>
              <a:rPr lang="nb-NO"/>
              <a:t> </a:t>
            </a:r>
            <a:r>
              <a:rPr lang="nb-NO" err="1"/>
              <a:t>use</a:t>
            </a:r>
            <a:r>
              <a:rPr lang="nb-NO"/>
              <a:t> </a:t>
            </a:r>
            <a:r>
              <a:rPr lang="nb-NO" err="1"/>
              <a:t>only</a:t>
            </a:r>
            <a:r>
              <a:rPr lang="nb-NO"/>
              <a:t> </a:t>
            </a:r>
            <a:r>
              <a:rPr lang="nb-NO" err="1"/>
              <a:t>open-source</a:t>
            </a:r>
            <a:r>
              <a:rPr lang="nb-NO"/>
              <a:t> </a:t>
            </a:r>
            <a:r>
              <a:rPr lang="nb-NO" err="1"/>
              <a:t>projects</a:t>
            </a:r>
            <a:r>
              <a:rPr lang="nb-NO"/>
              <a:t>, </a:t>
            </a:r>
            <a:r>
              <a:rPr lang="nb-NO" err="1"/>
              <a:t>we</a:t>
            </a:r>
            <a:r>
              <a:rPr lang="nb-NO"/>
              <a:t> </a:t>
            </a:r>
            <a:r>
              <a:rPr lang="nb-NO" err="1"/>
              <a:t>can</a:t>
            </a:r>
            <a:r>
              <a:rPr lang="nb-NO"/>
              <a:t> do </a:t>
            </a:r>
            <a:r>
              <a:rPr lang="nb-NO" err="1"/>
              <a:t>the</a:t>
            </a:r>
            <a:r>
              <a:rPr lang="nb-NO"/>
              <a:t> same</a:t>
            </a:r>
          </a:p>
          <a:p>
            <a:pPr marL="171450" indent="-171450">
              <a:buFontTx/>
              <a:buChar char="-"/>
            </a:pPr>
            <a:r>
              <a:rPr lang="nb-NO" err="1"/>
              <a:t>Modify</a:t>
            </a:r>
            <a:r>
              <a:rPr lang="nb-NO"/>
              <a:t> </a:t>
            </a:r>
            <a:r>
              <a:rPr lang="nb-NO" err="1"/>
              <a:t>things</a:t>
            </a:r>
            <a:r>
              <a:rPr lang="nb-NO"/>
              <a:t> to </a:t>
            </a:r>
            <a:r>
              <a:rPr lang="nb-NO" err="1"/>
              <a:t>suit</a:t>
            </a:r>
            <a:r>
              <a:rPr lang="nb-NO"/>
              <a:t> </a:t>
            </a:r>
            <a:r>
              <a:rPr lang="nb-NO" err="1"/>
              <a:t>our</a:t>
            </a:r>
            <a:r>
              <a:rPr lang="nb-NO"/>
              <a:t> </a:t>
            </a:r>
            <a:r>
              <a:rPr lang="nb-NO" err="1"/>
              <a:t>needs</a:t>
            </a:r>
            <a:endParaRPr lang="nb-NO"/>
          </a:p>
          <a:p>
            <a:pPr marL="171450" indent="-171450">
              <a:buFontTx/>
              <a:buChar char="-"/>
            </a:pPr>
            <a:r>
              <a:rPr lang="nb-NO"/>
              <a:t>Insight </a:t>
            </a:r>
            <a:r>
              <a:rPr lang="nb-NO" err="1"/>
              <a:t>into</a:t>
            </a:r>
            <a:r>
              <a:rPr lang="nb-NO"/>
              <a:t> </a:t>
            </a:r>
            <a:r>
              <a:rPr lang="nb-NO" err="1"/>
              <a:t>when</a:t>
            </a:r>
            <a:r>
              <a:rPr lang="nb-NO"/>
              <a:t> </a:t>
            </a:r>
            <a:r>
              <a:rPr lang="nb-NO" err="1"/>
              <a:t>new</a:t>
            </a:r>
            <a:r>
              <a:rPr lang="nb-NO"/>
              <a:t> </a:t>
            </a:r>
            <a:r>
              <a:rPr lang="nb-NO" err="1"/>
              <a:t>functionality</a:t>
            </a:r>
            <a:r>
              <a:rPr lang="nb-NO"/>
              <a:t> </a:t>
            </a:r>
            <a:r>
              <a:rPr lang="nb-NO" err="1"/>
              <a:t>becomes</a:t>
            </a:r>
            <a:r>
              <a:rPr lang="nb-NO"/>
              <a:t> </a:t>
            </a:r>
            <a:r>
              <a:rPr lang="nb-NO" err="1"/>
              <a:t>available</a:t>
            </a:r>
            <a:endParaRPr lang="nb-NO"/>
          </a:p>
          <a:p>
            <a:endParaRPr lang="nb-NO"/>
          </a:p>
          <a:p>
            <a:endParaRPr lang="nb-NO"/>
          </a:p>
          <a:p>
            <a:r>
              <a:rPr lang="nb-NO" err="1"/>
              <a:t>While</a:t>
            </a:r>
            <a:r>
              <a:rPr lang="nb-NO"/>
              <a:t> </a:t>
            </a:r>
            <a:r>
              <a:rPr lang="nb-NO" err="1"/>
              <a:t>having</a:t>
            </a:r>
            <a:r>
              <a:rPr lang="nb-NO"/>
              <a:t> an </a:t>
            </a:r>
            <a:r>
              <a:rPr lang="nb-NO" err="1"/>
              <a:t>open</a:t>
            </a:r>
            <a:r>
              <a:rPr lang="nb-NO"/>
              <a:t> </a:t>
            </a:r>
            <a:r>
              <a:rPr lang="nb-NO" err="1"/>
              <a:t>backlog</a:t>
            </a:r>
            <a:r>
              <a:rPr lang="nb-NO"/>
              <a:t> </a:t>
            </a:r>
            <a:r>
              <a:rPr lang="nb-NO" err="1"/>
              <a:t>on</a:t>
            </a:r>
            <a:r>
              <a:rPr lang="nb-NO"/>
              <a:t> </a:t>
            </a:r>
            <a:r>
              <a:rPr lang="nb-NO" err="1"/>
              <a:t>github</a:t>
            </a:r>
            <a:r>
              <a:rPr lang="nb-NO"/>
              <a:t> has </a:t>
            </a:r>
            <a:r>
              <a:rPr lang="nb-NO" err="1"/>
              <a:t>been</a:t>
            </a:r>
            <a:r>
              <a:rPr lang="nb-NO"/>
              <a:t> a </a:t>
            </a:r>
            <a:r>
              <a:rPr lang="nb-NO" err="1"/>
              <a:t>good</a:t>
            </a:r>
            <a:r>
              <a:rPr lang="nb-NO"/>
              <a:t> </a:t>
            </a:r>
            <a:r>
              <a:rPr lang="nb-NO" err="1"/>
              <a:t>thing</a:t>
            </a:r>
            <a:r>
              <a:rPr lang="nb-NO"/>
              <a:t>, </a:t>
            </a:r>
            <a:r>
              <a:rPr lang="nb-NO" err="1"/>
              <a:t>the</a:t>
            </a:r>
            <a:r>
              <a:rPr lang="nb-NO"/>
              <a:t> </a:t>
            </a:r>
            <a:r>
              <a:rPr lang="nb-NO" err="1"/>
              <a:t>tool</a:t>
            </a:r>
            <a:r>
              <a:rPr lang="nb-NO"/>
              <a:t> </a:t>
            </a:r>
            <a:r>
              <a:rPr lang="nb-NO" err="1"/>
              <a:t>itself</a:t>
            </a:r>
            <a:r>
              <a:rPr lang="nb-NO"/>
              <a:t> is </a:t>
            </a:r>
            <a:r>
              <a:rPr lang="nb-NO" err="1"/>
              <a:t>lacking</a:t>
            </a:r>
            <a:r>
              <a:rPr lang="nb-NO"/>
              <a:t> </a:t>
            </a:r>
            <a:r>
              <a:rPr lang="nb-NO" err="1"/>
              <a:t>when</a:t>
            </a:r>
            <a:r>
              <a:rPr lang="nb-NO"/>
              <a:t> it </a:t>
            </a:r>
            <a:r>
              <a:rPr lang="nb-NO" err="1"/>
              <a:t>comes</a:t>
            </a:r>
            <a:r>
              <a:rPr lang="nb-NO"/>
              <a:t> to </a:t>
            </a:r>
            <a:r>
              <a:rPr lang="nb-NO" err="1"/>
              <a:t>managing</a:t>
            </a:r>
            <a:r>
              <a:rPr lang="nb-NO"/>
              <a:t> and </a:t>
            </a:r>
            <a:r>
              <a:rPr lang="nb-NO" err="1"/>
              <a:t>prioritizing</a:t>
            </a:r>
            <a:r>
              <a:rPr lang="nb-NO"/>
              <a:t> </a:t>
            </a:r>
            <a:r>
              <a:rPr lang="nb-NO" err="1"/>
              <a:t>the</a:t>
            </a:r>
            <a:r>
              <a:rPr lang="nb-NO"/>
              <a:t> </a:t>
            </a:r>
            <a:r>
              <a:rPr lang="nb-NO" err="1"/>
              <a:t>backlog</a:t>
            </a:r>
            <a:r>
              <a:rPr lang="nb-NO"/>
              <a:t> </a:t>
            </a:r>
            <a:r>
              <a:rPr lang="nb-NO" err="1"/>
              <a:t>of</a:t>
            </a:r>
            <a:r>
              <a:rPr lang="nb-NO"/>
              <a:t> a </a:t>
            </a:r>
            <a:r>
              <a:rPr lang="nb-NO" err="1"/>
              <a:t>project</a:t>
            </a:r>
            <a:r>
              <a:rPr lang="nb-NO"/>
              <a:t> </a:t>
            </a:r>
            <a:r>
              <a:rPr lang="nb-NO" err="1"/>
              <a:t>of</a:t>
            </a:r>
            <a:r>
              <a:rPr lang="nb-NO"/>
              <a:t> </a:t>
            </a:r>
            <a:r>
              <a:rPr lang="nb-NO" err="1"/>
              <a:t>this</a:t>
            </a:r>
            <a:r>
              <a:rPr lang="nb-NO"/>
              <a:t> </a:t>
            </a:r>
            <a:r>
              <a:rPr lang="nb-NO" err="1"/>
              <a:t>scale</a:t>
            </a:r>
            <a:r>
              <a:rPr lang="nb-NO"/>
              <a:t>. </a:t>
            </a:r>
            <a:r>
              <a:rPr lang="nb-NO" err="1"/>
              <a:t>We</a:t>
            </a:r>
            <a:r>
              <a:rPr lang="nb-NO"/>
              <a:t> </a:t>
            </a:r>
            <a:r>
              <a:rPr lang="nb-NO" err="1"/>
              <a:t>are</a:t>
            </a:r>
            <a:r>
              <a:rPr lang="nb-NO"/>
              <a:t> </a:t>
            </a:r>
            <a:r>
              <a:rPr lang="nb-NO" err="1"/>
              <a:t>currently</a:t>
            </a:r>
            <a:r>
              <a:rPr lang="nb-NO"/>
              <a:t> a </a:t>
            </a:r>
            <a:r>
              <a:rPr lang="nb-NO" err="1"/>
              <a:t>small</a:t>
            </a:r>
            <a:r>
              <a:rPr lang="nb-NO"/>
              <a:t> team, </a:t>
            </a:r>
            <a:r>
              <a:rPr lang="nb-NO" err="1"/>
              <a:t>which</a:t>
            </a:r>
            <a:r>
              <a:rPr lang="nb-NO"/>
              <a:t> makes it </a:t>
            </a:r>
            <a:r>
              <a:rPr lang="nb-NO" err="1"/>
              <a:t>manageable</a:t>
            </a:r>
            <a:r>
              <a:rPr lang="nb-NO"/>
              <a:t> – </a:t>
            </a:r>
            <a:r>
              <a:rPr lang="nb-NO" err="1"/>
              <a:t>previously</a:t>
            </a:r>
            <a:r>
              <a:rPr lang="nb-NO"/>
              <a:t>, </a:t>
            </a:r>
            <a:r>
              <a:rPr lang="nb-NO" err="1"/>
              <a:t>when</a:t>
            </a:r>
            <a:r>
              <a:rPr lang="nb-NO"/>
              <a:t> </a:t>
            </a:r>
            <a:r>
              <a:rPr lang="nb-NO" err="1"/>
              <a:t>we</a:t>
            </a:r>
            <a:r>
              <a:rPr lang="nb-NO"/>
              <a:t> </a:t>
            </a:r>
            <a:r>
              <a:rPr lang="nb-NO" err="1"/>
              <a:t>were</a:t>
            </a:r>
            <a:r>
              <a:rPr lang="nb-NO"/>
              <a:t> a </a:t>
            </a:r>
            <a:r>
              <a:rPr lang="nb-NO" err="1"/>
              <a:t>larger</a:t>
            </a:r>
            <a:r>
              <a:rPr lang="nb-NO"/>
              <a:t> team, it </a:t>
            </a:r>
            <a:r>
              <a:rPr lang="nb-NO" err="1"/>
              <a:t>was</a:t>
            </a:r>
            <a:r>
              <a:rPr lang="nb-NO"/>
              <a:t> </a:t>
            </a:r>
            <a:r>
              <a:rPr lang="nb-NO" err="1"/>
              <a:t>difficult</a:t>
            </a:r>
            <a:r>
              <a:rPr lang="nb-NO"/>
              <a:t> to </a:t>
            </a:r>
            <a:r>
              <a:rPr lang="nb-NO" err="1"/>
              <a:t>keep</a:t>
            </a:r>
            <a:r>
              <a:rPr lang="nb-NO"/>
              <a:t> </a:t>
            </a:r>
            <a:r>
              <a:rPr lang="nb-NO" err="1"/>
              <a:t>track</a:t>
            </a:r>
            <a:r>
              <a:rPr lang="nb-NO"/>
              <a:t> </a:t>
            </a:r>
            <a:r>
              <a:rPr lang="nb-NO" err="1"/>
              <a:t>of</a:t>
            </a:r>
            <a:r>
              <a:rPr lang="nb-NO"/>
              <a:t> </a:t>
            </a:r>
            <a:r>
              <a:rPr lang="nb-NO" err="1"/>
              <a:t>everything</a:t>
            </a:r>
            <a:r>
              <a:rPr lang="nb-NO"/>
              <a:t> </a:t>
            </a:r>
            <a:r>
              <a:rPr lang="nb-NO" err="1"/>
              <a:t>that</a:t>
            </a:r>
            <a:r>
              <a:rPr lang="nb-NO"/>
              <a:t> </a:t>
            </a:r>
            <a:r>
              <a:rPr lang="nb-NO" err="1"/>
              <a:t>was</a:t>
            </a:r>
            <a:r>
              <a:rPr lang="nb-NO"/>
              <a:t> happening. </a:t>
            </a:r>
            <a:r>
              <a:rPr lang="nb-NO" err="1"/>
              <a:t>We</a:t>
            </a:r>
            <a:r>
              <a:rPr lang="nb-NO"/>
              <a:t> have </a:t>
            </a:r>
            <a:r>
              <a:rPr lang="nb-NO" err="1"/>
              <a:t>had</a:t>
            </a:r>
            <a:r>
              <a:rPr lang="nb-NO"/>
              <a:t> to test </a:t>
            </a:r>
            <a:r>
              <a:rPr lang="nb-NO" err="1"/>
              <a:t>several</a:t>
            </a:r>
            <a:r>
              <a:rPr lang="nb-NO"/>
              <a:t> different </a:t>
            </a:r>
            <a:r>
              <a:rPr lang="nb-NO" err="1"/>
              <a:t>plugins</a:t>
            </a:r>
            <a:r>
              <a:rPr lang="nb-NO"/>
              <a:t> </a:t>
            </a:r>
            <a:r>
              <a:rPr lang="nb-NO" err="1"/>
              <a:t>with</a:t>
            </a:r>
            <a:r>
              <a:rPr lang="nb-NO"/>
              <a:t> </a:t>
            </a:r>
            <a:r>
              <a:rPr lang="nb-NO" err="1"/>
              <a:t>varying</a:t>
            </a:r>
            <a:r>
              <a:rPr lang="nb-NO"/>
              <a:t> </a:t>
            </a:r>
            <a:r>
              <a:rPr lang="nb-NO" err="1"/>
              <a:t>degrees</a:t>
            </a:r>
            <a:r>
              <a:rPr lang="nb-NO"/>
              <a:t> </a:t>
            </a:r>
            <a:r>
              <a:rPr lang="nb-NO" err="1"/>
              <a:t>of</a:t>
            </a:r>
            <a:r>
              <a:rPr lang="nb-NO"/>
              <a:t> </a:t>
            </a:r>
            <a:r>
              <a:rPr lang="nb-NO" err="1"/>
              <a:t>success</a:t>
            </a:r>
            <a:r>
              <a:rPr lang="nb-NO"/>
              <a:t>.</a:t>
            </a:r>
          </a:p>
          <a:p>
            <a:endParaRPr lang="nb-NO"/>
          </a:p>
          <a:p>
            <a:r>
              <a:rPr lang="nb-NO" err="1"/>
              <a:t>Finally</a:t>
            </a:r>
            <a:r>
              <a:rPr lang="nb-NO"/>
              <a:t> – a note </a:t>
            </a:r>
            <a:r>
              <a:rPr lang="nb-NO" err="1"/>
              <a:t>direction</a:t>
            </a:r>
            <a:r>
              <a:rPr lang="nb-NO"/>
              <a:t>. </a:t>
            </a:r>
            <a:r>
              <a:rPr lang="nb-NO" err="1"/>
              <a:t>When</a:t>
            </a:r>
            <a:r>
              <a:rPr lang="nb-NO"/>
              <a:t> </a:t>
            </a:r>
            <a:r>
              <a:rPr lang="nb-NO" err="1"/>
              <a:t>describing</a:t>
            </a:r>
            <a:r>
              <a:rPr lang="nb-NO"/>
              <a:t> </a:t>
            </a:r>
            <a:r>
              <a:rPr lang="nb-NO" err="1"/>
              <a:t>the</a:t>
            </a:r>
            <a:r>
              <a:rPr lang="nb-NO"/>
              <a:t> overall </a:t>
            </a:r>
            <a:r>
              <a:rPr lang="nb-NO" err="1"/>
              <a:t>concept</a:t>
            </a:r>
            <a:r>
              <a:rPr lang="nb-NO"/>
              <a:t> </a:t>
            </a:r>
            <a:r>
              <a:rPr lang="nb-NO" err="1"/>
              <a:t>we</a:t>
            </a:r>
            <a:r>
              <a:rPr lang="nb-NO"/>
              <a:t> </a:t>
            </a:r>
            <a:r>
              <a:rPr lang="nb-NO" err="1"/>
              <a:t>are</a:t>
            </a:r>
            <a:r>
              <a:rPr lang="nb-NO"/>
              <a:t> </a:t>
            </a:r>
            <a:r>
              <a:rPr lang="nb-NO" err="1"/>
              <a:t>working</a:t>
            </a:r>
            <a:r>
              <a:rPr lang="nb-NO"/>
              <a:t> </a:t>
            </a:r>
            <a:r>
              <a:rPr lang="nb-NO" err="1"/>
              <a:t>towards</a:t>
            </a:r>
            <a:r>
              <a:rPr lang="nb-NO"/>
              <a:t>, Rune </a:t>
            </a:r>
            <a:r>
              <a:rPr lang="nb-NO" err="1"/>
              <a:t>mentioned</a:t>
            </a:r>
            <a:r>
              <a:rPr lang="nb-NO"/>
              <a:t> </a:t>
            </a:r>
            <a:r>
              <a:rPr lang="nb-NO" err="1"/>
              <a:t>that</a:t>
            </a:r>
            <a:r>
              <a:rPr lang="nb-NO"/>
              <a:t> </a:t>
            </a:r>
            <a:r>
              <a:rPr lang="nb-NO" err="1"/>
              <a:t>we</a:t>
            </a:r>
            <a:r>
              <a:rPr lang="nb-NO"/>
              <a:t> </a:t>
            </a:r>
            <a:r>
              <a:rPr lang="nb-NO" err="1"/>
              <a:t>want</a:t>
            </a:r>
            <a:r>
              <a:rPr lang="nb-NO"/>
              <a:t> to </a:t>
            </a:r>
            <a:r>
              <a:rPr lang="nb-NO" err="1"/>
              <a:t>build</a:t>
            </a:r>
            <a:r>
              <a:rPr lang="nb-NO"/>
              <a:t> a </a:t>
            </a:r>
            <a:r>
              <a:rPr lang="nb-NO" err="1"/>
              <a:t>tool</a:t>
            </a:r>
            <a:r>
              <a:rPr lang="nb-NO"/>
              <a:t> for </a:t>
            </a:r>
            <a:r>
              <a:rPr lang="nb-NO" err="1"/>
              <a:t>people</a:t>
            </a:r>
            <a:r>
              <a:rPr lang="nb-NO"/>
              <a:t> </a:t>
            </a:r>
            <a:r>
              <a:rPr lang="nb-NO" err="1"/>
              <a:t>with</a:t>
            </a:r>
            <a:r>
              <a:rPr lang="nb-NO"/>
              <a:t> </a:t>
            </a:r>
            <a:r>
              <a:rPr lang="nb-NO" err="1"/>
              <a:t>little</a:t>
            </a:r>
            <a:r>
              <a:rPr lang="nb-NO"/>
              <a:t> or </a:t>
            </a:r>
            <a:r>
              <a:rPr lang="nb-NO" err="1"/>
              <a:t>no</a:t>
            </a:r>
            <a:r>
              <a:rPr lang="nb-NO"/>
              <a:t> </a:t>
            </a:r>
            <a:r>
              <a:rPr lang="nb-NO" err="1"/>
              <a:t>programming</a:t>
            </a:r>
            <a:r>
              <a:rPr lang="nb-NO"/>
              <a:t> skills. </a:t>
            </a:r>
            <a:r>
              <a:rPr lang="nb-NO" err="1"/>
              <a:t>However</a:t>
            </a:r>
            <a:r>
              <a:rPr lang="nb-NO"/>
              <a:t>, as </a:t>
            </a:r>
            <a:r>
              <a:rPr lang="nb-NO" err="1"/>
              <a:t>you</a:t>
            </a:r>
            <a:r>
              <a:rPr lang="nb-NO"/>
              <a:t> </a:t>
            </a:r>
            <a:r>
              <a:rPr lang="nb-NO" err="1"/>
              <a:t>may</a:t>
            </a:r>
            <a:r>
              <a:rPr lang="nb-NO"/>
              <a:t> have </a:t>
            </a:r>
            <a:r>
              <a:rPr lang="nb-NO" err="1"/>
              <a:t>seen</a:t>
            </a:r>
            <a:r>
              <a:rPr lang="nb-NO"/>
              <a:t> </a:t>
            </a:r>
            <a:r>
              <a:rPr lang="nb-NO" err="1"/>
              <a:t>when</a:t>
            </a:r>
            <a:r>
              <a:rPr lang="nb-NO"/>
              <a:t> </a:t>
            </a:r>
            <a:r>
              <a:rPr lang="nb-NO" err="1"/>
              <a:t>we</a:t>
            </a:r>
            <a:r>
              <a:rPr lang="nb-NO"/>
              <a:t> </a:t>
            </a:r>
            <a:r>
              <a:rPr lang="nb-NO" err="1"/>
              <a:t>took</a:t>
            </a:r>
            <a:r>
              <a:rPr lang="nb-NO"/>
              <a:t> </a:t>
            </a:r>
            <a:r>
              <a:rPr lang="nb-NO" err="1"/>
              <a:t>you</a:t>
            </a:r>
            <a:r>
              <a:rPr lang="nb-NO"/>
              <a:t> </a:t>
            </a:r>
            <a:r>
              <a:rPr lang="nb-NO" err="1"/>
              <a:t>through</a:t>
            </a:r>
            <a:r>
              <a:rPr lang="nb-NO"/>
              <a:t> </a:t>
            </a:r>
            <a:r>
              <a:rPr lang="nb-NO" err="1"/>
              <a:t>the</a:t>
            </a:r>
            <a:r>
              <a:rPr lang="nb-NO"/>
              <a:t> </a:t>
            </a:r>
            <a:r>
              <a:rPr lang="nb-NO" err="1"/>
              <a:t>solutions</a:t>
            </a:r>
            <a:r>
              <a:rPr lang="nb-NO"/>
              <a:t>, </a:t>
            </a:r>
            <a:r>
              <a:rPr lang="nb-NO" err="1"/>
              <a:t>we</a:t>
            </a:r>
            <a:r>
              <a:rPr lang="nb-NO"/>
              <a:t> do </a:t>
            </a:r>
            <a:r>
              <a:rPr lang="nb-NO" err="1"/>
              <a:t>focus</a:t>
            </a:r>
            <a:r>
              <a:rPr lang="nb-NO"/>
              <a:t> </a:t>
            </a:r>
            <a:r>
              <a:rPr lang="nb-NO" err="1"/>
              <a:t>on</a:t>
            </a:r>
            <a:r>
              <a:rPr lang="nb-NO"/>
              <a:t> </a:t>
            </a:r>
            <a:r>
              <a:rPr lang="nb-NO" err="1"/>
              <a:t>customization</a:t>
            </a:r>
            <a:r>
              <a:rPr lang="nb-NO"/>
              <a:t>, and </a:t>
            </a:r>
            <a:r>
              <a:rPr lang="nb-NO" err="1"/>
              <a:t>the</a:t>
            </a:r>
            <a:r>
              <a:rPr lang="nb-NO"/>
              <a:t> app </a:t>
            </a:r>
            <a:r>
              <a:rPr lang="nb-NO" err="1"/>
              <a:t>developers</a:t>
            </a:r>
            <a:r>
              <a:rPr lang="nb-NO"/>
              <a:t> </a:t>
            </a:r>
            <a:r>
              <a:rPr lang="nb-NO" err="1"/>
              <a:t>building</a:t>
            </a:r>
            <a:r>
              <a:rPr lang="nb-NO"/>
              <a:t> «</a:t>
            </a:r>
            <a:r>
              <a:rPr lang="nb-NO" err="1"/>
              <a:t>whatever</a:t>
            </a:r>
            <a:r>
              <a:rPr lang="nb-NO"/>
              <a:t> </a:t>
            </a:r>
            <a:r>
              <a:rPr lang="nb-NO" err="1"/>
              <a:t>they</a:t>
            </a:r>
            <a:r>
              <a:rPr lang="nb-NO"/>
              <a:t> </a:t>
            </a:r>
            <a:r>
              <a:rPr lang="nb-NO" err="1"/>
              <a:t>want</a:t>
            </a:r>
            <a:r>
              <a:rPr lang="nb-NO"/>
              <a:t>». This </a:t>
            </a:r>
            <a:r>
              <a:rPr lang="nb-NO" err="1"/>
              <a:t>definitely</a:t>
            </a:r>
            <a:r>
              <a:rPr lang="nb-NO"/>
              <a:t> </a:t>
            </a:r>
            <a:r>
              <a:rPr lang="nb-NO" err="1"/>
              <a:t>requires</a:t>
            </a:r>
            <a:r>
              <a:rPr lang="nb-NO"/>
              <a:t> </a:t>
            </a:r>
            <a:r>
              <a:rPr lang="nb-NO" err="1"/>
              <a:t>some</a:t>
            </a:r>
            <a:r>
              <a:rPr lang="nb-NO"/>
              <a:t> </a:t>
            </a:r>
            <a:r>
              <a:rPr lang="nb-NO" err="1"/>
              <a:t>programming</a:t>
            </a:r>
            <a:r>
              <a:rPr lang="nb-NO"/>
              <a:t> skills! </a:t>
            </a:r>
          </a:p>
          <a:p>
            <a:endParaRPr lang="nb-NO"/>
          </a:p>
          <a:p>
            <a:r>
              <a:rPr lang="nb-NO"/>
              <a:t>In </a:t>
            </a:r>
            <a:r>
              <a:rPr lang="nb-NO" err="1"/>
              <a:t>the</a:t>
            </a:r>
            <a:r>
              <a:rPr lang="nb-NO"/>
              <a:t> </a:t>
            </a:r>
            <a:r>
              <a:rPr lang="nb-NO" err="1"/>
              <a:t>beginning</a:t>
            </a:r>
            <a:r>
              <a:rPr lang="nb-NO"/>
              <a:t> </a:t>
            </a:r>
            <a:r>
              <a:rPr lang="nb-NO" err="1"/>
              <a:t>of</a:t>
            </a:r>
            <a:r>
              <a:rPr lang="nb-NO"/>
              <a:t> </a:t>
            </a:r>
            <a:r>
              <a:rPr lang="nb-NO" err="1"/>
              <a:t>this</a:t>
            </a:r>
            <a:r>
              <a:rPr lang="nb-NO"/>
              <a:t> </a:t>
            </a:r>
            <a:r>
              <a:rPr lang="nb-NO" err="1"/>
              <a:t>project</a:t>
            </a:r>
            <a:r>
              <a:rPr lang="nb-NO"/>
              <a:t>, </a:t>
            </a:r>
            <a:r>
              <a:rPr lang="nb-NO" err="1"/>
              <a:t>we</a:t>
            </a:r>
            <a:r>
              <a:rPr lang="nb-NO"/>
              <a:t> </a:t>
            </a:r>
            <a:r>
              <a:rPr lang="nb-NO" err="1"/>
              <a:t>focused</a:t>
            </a:r>
            <a:r>
              <a:rPr lang="nb-NO"/>
              <a:t> </a:t>
            </a:r>
            <a:r>
              <a:rPr lang="nb-NO" err="1"/>
              <a:t>users</a:t>
            </a:r>
            <a:r>
              <a:rPr lang="nb-NO"/>
              <a:t> </a:t>
            </a:r>
            <a:r>
              <a:rPr lang="nb-NO" err="1"/>
              <a:t>without</a:t>
            </a:r>
            <a:r>
              <a:rPr lang="nb-NO"/>
              <a:t> </a:t>
            </a:r>
            <a:r>
              <a:rPr lang="nb-NO" err="1"/>
              <a:t>coding</a:t>
            </a:r>
            <a:r>
              <a:rPr lang="nb-NO"/>
              <a:t> </a:t>
            </a:r>
            <a:r>
              <a:rPr lang="nb-NO" err="1"/>
              <a:t>experience</a:t>
            </a:r>
            <a:r>
              <a:rPr lang="nb-NO"/>
              <a:t>, and </a:t>
            </a:r>
            <a:r>
              <a:rPr lang="nb-NO" err="1"/>
              <a:t>on</a:t>
            </a:r>
            <a:r>
              <a:rPr lang="nb-NO"/>
              <a:t> </a:t>
            </a:r>
            <a:r>
              <a:rPr lang="nb-NO" err="1"/>
              <a:t>Altinn</a:t>
            </a:r>
            <a:r>
              <a:rPr lang="nb-NO"/>
              <a:t> Studio – </a:t>
            </a:r>
            <a:r>
              <a:rPr lang="nb-NO" err="1"/>
              <a:t>the</a:t>
            </a:r>
            <a:r>
              <a:rPr lang="nb-NO"/>
              <a:t> </a:t>
            </a:r>
            <a:r>
              <a:rPr lang="nb-NO" err="1"/>
              <a:t>tool</a:t>
            </a:r>
            <a:r>
              <a:rPr lang="nb-NO"/>
              <a:t> to </a:t>
            </a:r>
            <a:r>
              <a:rPr lang="nb-NO" err="1"/>
              <a:t>build</a:t>
            </a:r>
            <a:r>
              <a:rPr lang="nb-NO"/>
              <a:t> apps, </a:t>
            </a:r>
            <a:r>
              <a:rPr lang="nb-NO" err="1"/>
              <a:t>especially</a:t>
            </a:r>
            <a:r>
              <a:rPr lang="nb-NO"/>
              <a:t> </a:t>
            </a:r>
            <a:r>
              <a:rPr lang="nb-NO" err="1"/>
              <a:t>the</a:t>
            </a:r>
            <a:r>
              <a:rPr lang="nb-NO"/>
              <a:t> GUI. </a:t>
            </a:r>
            <a:r>
              <a:rPr lang="nb-NO" err="1"/>
              <a:t>Because</a:t>
            </a:r>
            <a:r>
              <a:rPr lang="nb-NO"/>
              <a:t> </a:t>
            </a:r>
            <a:r>
              <a:rPr lang="nb-NO" err="1"/>
              <a:t>of</a:t>
            </a:r>
            <a:r>
              <a:rPr lang="nb-NO"/>
              <a:t> </a:t>
            </a:r>
            <a:r>
              <a:rPr lang="nb-NO" err="1"/>
              <a:t>this</a:t>
            </a:r>
            <a:r>
              <a:rPr lang="nb-NO"/>
              <a:t>, </a:t>
            </a:r>
            <a:r>
              <a:rPr lang="nb-NO" err="1"/>
              <a:t>we</a:t>
            </a:r>
            <a:r>
              <a:rPr lang="nb-NO"/>
              <a:t> lost </a:t>
            </a:r>
            <a:r>
              <a:rPr lang="nb-NO" err="1"/>
              <a:t>sight</a:t>
            </a:r>
            <a:r>
              <a:rPr lang="nb-NO"/>
              <a:t> </a:t>
            </a:r>
            <a:r>
              <a:rPr lang="nb-NO" err="1"/>
              <a:t>of</a:t>
            </a:r>
            <a:r>
              <a:rPr lang="nb-NO"/>
              <a:t> </a:t>
            </a:r>
            <a:r>
              <a:rPr lang="nb-NO" err="1"/>
              <a:t>the</a:t>
            </a:r>
            <a:r>
              <a:rPr lang="nb-NO"/>
              <a:t> </a:t>
            </a:r>
            <a:r>
              <a:rPr lang="nb-NO" err="1"/>
              <a:t>actual</a:t>
            </a:r>
            <a:r>
              <a:rPr lang="nb-NO"/>
              <a:t> apps </a:t>
            </a:r>
            <a:r>
              <a:rPr lang="nb-NO" err="1"/>
              <a:t>the</a:t>
            </a:r>
            <a:r>
              <a:rPr lang="nb-NO"/>
              <a:t> </a:t>
            </a:r>
            <a:r>
              <a:rPr lang="nb-NO" err="1"/>
              <a:t>tool</a:t>
            </a:r>
            <a:r>
              <a:rPr lang="nb-NO"/>
              <a:t> </a:t>
            </a:r>
            <a:r>
              <a:rPr lang="nb-NO" err="1"/>
              <a:t>was</a:t>
            </a:r>
            <a:r>
              <a:rPr lang="nb-NO"/>
              <a:t> </a:t>
            </a:r>
            <a:r>
              <a:rPr lang="nb-NO" err="1"/>
              <a:t>producing</a:t>
            </a:r>
            <a:r>
              <a:rPr lang="nb-NO"/>
              <a:t>. By </a:t>
            </a:r>
            <a:r>
              <a:rPr lang="nb-NO" err="1"/>
              <a:t>deciding</a:t>
            </a:r>
            <a:r>
              <a:rPr lang="nb-NO"/>
              <a:t> to </a:t>
            </a:r>
            <a:r>
              <a:rPr lang="nb-NO" err="1"/>
              <a:t>shift</a:t>
            </a:r>
            <a:r>
              <a:rPr lang="nb-NO"/>
              <a:t> </a:t>
            </a:r>
            <a:r>
              <a:rPr lang="nb-NO" err="1"/>
              <a:t>our</a:t>
            </a:r>
            <a:r>
              <a:rPr lang="nb-NO"/>
              <a:t> </a:t>
            </a:r>
            <a:r>
              <a:rPr lang="nb-NO" err="1"/>
              <a:t>focus</a:t>
            </a:r>
            <a:r>
              <a:rPr lang="nb-NO"/>
              <a:t> to </a:t>
            </a:r>
            <a:r>
              <a:rPr lang="nb-NO" err="1"/>
              <a:t>users</a:t>
            </a:r>
            <a:r>
              <a:rPr lang="nb-NO"/>
              <a:t> </a:t>
            </a:r>
            <a:r>
              <a:rPr lang="nb-NO" err="1"/>
              <a:t>who</a:t>
            </a:r>
            <a:r>
              <a:rPr lang="nb-NO"/>
              <a:t> do </a:t>
            </a:r>
            <a:r>
              <a:rPr lang="nb-NO" err="1"/>
              <a:t>know</a:t>
            </a:r>
            <a:r>
              <a:rPr lang="nb-NO"/>
              <a:t> </a:t>
            </a:r>
            <a:r>
              <a:rPr lang="nb-NO" err="1"/>
              <a:t>coding</a:t>
            </a:r>
            <a:r>
              <a:rPr lang="nb-NO"/>
              <a:t>, </a:t>
            </a:r>
            <a:r>
              <a:rPr lang="nb-NO" err="1"/>
              <a:t>we</a:t>
            </a:r>
            <a:r>
              <a:rPr lang="nb-NO"/>
              <a:t> </a:t>
            </a:r>
            <a:r>
              <a:rPr lang="nb-NO" err="1"/>
              <a:t>could</a:t>
            </a:r>
            <a:r>
              <a:rPr lang="nb-NO"/>
              <a:t> spend less time </a:t>
            </a:r>
            <a:r>
              <a:rPr lang="nb-NO" err="1"/>
              <a:t>on</a:t>
            </a:r>
            <a:r>
              <a:rPr lang="nb-NO"/>
              <a:t> </a:t>
            </a:r>
            <a:r>
              <a:rPr lang="nb-NO" err="1"/>
              <a:t>the</a:t>
            </a:r>
            <a:r>
              <a:rPr lang="nb-NO"/>
              <a:t> GUI for </a:t>
            </a:r>
            <a:r>
              <a:rPr lang="nb-NO" err="1"/>
              <a:t>creating</a:t>
            </a:r>
            <a:r>
              <a:rPr lang="nb-NO"/>
              <a:t> apps, and more time </a:t>
            </a:r>
            <a:r>
              <a:rPr lang="nb-NO" err="1"/>
              <a:t>on</a:t>
            </a:r>
            <a:r>
              <a:rPr lang="nb-NO"/>
              <a:t> </a:t>
            </a:r>
            <a:r>
              <a:rPr lang="nb-NO" err="1"/>
              <a:t>functionality</a:t>
            </a:r>
            <a:r>
              <a:rPr lang="nb-NO"/>
              <a:t> for </a:t>
            </a:r>
            <a:r>
              <a:rPr lang="nb-NO" err="1"/>
              <a:t>the</a:t>
            </a:r>
            <a:r>
              <a:rPr lang="nb-NO"/>
              <a:t> apps. </a:t>
            </a:r>
          </a:p>
          <a:p>
            <a:endParaRPr lang="nb-NO"/>
          </a:p>
          <a:p>
            <a:r>
              <a:rPr lang="nb-NO" err="1"/>
              <a:t>Although</a:t>
            </a:r>
            <a:r>
              <a:rPr lang="nb-NO"/>
              <a:t> </a:t>
            </a:r>
            <a:r>
              <a:rPr lang="nb-NO" err="1"/>
              <a:t>the</a:t>
            </a:r>
            <a:r>
              <a:rPr lang="nb-NO"/>
              <a:t> </a:t>
            </a:r>
            <a:r>
              <a:rPr lang="nb-NO" err="1"/>
              <a:t>decision</a:t>
            </a:r>
            <a:r>
              <a:rPr lang="nb-NO"/>
              <a:t> </a:t>
            </a:r>
            <a:r>
              <a:rPr lang="nb-NO" err="1"/>
              <a:t>resulted</a:t>
            </a:r>
            <a:r>
              <a:rPr lang="nb-NO"/>
              <a:t> in </a:t>
            </a:r>
            <a:r>
              <a:rPr lang="nb-NO" err="1"/>
              <a:t>us</a:t>
            </a:r>
            <a:r>
              <a:rPr lang="nb-NO"/>
              <a:t> </a:t>
            </a:r>
            <a:r>
              <a:rPr lang="nb-NO" err="1"/>
              <a:t>abandoning</a:t>
            </a:r>
            <a:r>
              <a:rPr lang="nb-NO"/>
              <a:t> a lot </a:t>
            </a:r>
            <a:r>
              <a:rPr lang="nb-NO" err="1"/>
              <a:t>of</a:t>
            </a:r>
            <a:r>
              <a:rPr lang="nb-NO"/>
              <a:t> </a:t>
            </a:r>
            <a:r>
              <a:rPr lang="nb-NO" err="1"/>
              <a:t>work</a:t>
            </a:r>
            <a:r>
              <a:rPr lang="nb-NO"/>
              <a:t> </a:t>
            </a:r>
            <a:r>
              <a:rPr lang="nb-NO" err="1"/>
              <a:t>that</a:t>
            </a:r>
            <a:r>
              <a:rPr lang="nb-NO"/>
              <a:t> </a:t>
            </a:r>
            <a:r>
              <a:rPr lang="nb-NO" err="1"/>
              <a:t>had</a:t>
            </a:r>
            <a:r>
              <a:rPr lang="nb-NO"/>
              <a:t> </a:t>
            </a:r>
            <a:r>
              <a:rPr lang="nb-NO" err="1"/>
              <a:t>been</a:t>
            </a:r>
            <a:r>
              <a:rPr lang="nb-NO"/>
              <a:t> done </a:t>
            </a:r>
            <a:r>
              <a:rPr lang="nb-NO" err="1"/>
              <a:t>on</a:t>
            </a:r>
            <a:r>
              <a:rPr lang="nb-NO"/>
              <a:t> </a:t>
            </a:r>
            <a:r>
              <a:rPr lang="nb-NO" err="1"/>
              <a:t>Altinn</a:t>
            </a:r>
            <a:r>
              <a:rPr lang="nb-NO"/>
              <a:t> Studio, </a:t>
            </a:r>
            <a:r>
              <a:rPr lang="nb-NO" err="1"/>
              <a:t>especially</a:t>
            </a:r>
            <a:r>
              <a:rPr lang="nb-NO"/>
              <a:t> </a:t>
            </a:r>
            <a:r>
              <a:rPr lang="nb-NO" err="1"/>
              <a:t>on</a:t>
            </a:r>
            <a:r>
              <a:rPr lang="nb-NO"/>
              <a:t> </a:t>
            </a:r>
            <a:r>
              <a:rPr lang="nb-NO" err="1"/>
              <a:t>the</a:t>
            </a:r>
            <a:r>
              <a:rPr lang="nb-NO"/>
              <a:t> design side, </a:t>
            </a:r>
            <a:r>
              <a:rPr lang="nb-NO" err="1"/>
              <a:t>we</a:t>
            </a:r>
            <a:r>
              <a:rPr lang="nb-NO"/>
              <a:t> do </a:t>
            </a:r>
            <a:r>
              <a:rPr lang="nb-NO" err="1"/>
              <a:t>feel</a:t>
            </a:r>
            <a:r>
              <a:rPr lang="nb-NO"/>
              <a:t> </a:t>
            </a:r>
            <a:r>
              <a:rPr lang="nb-NO" err="1"/>
              <a:t>that</a:t>
            </a:r>
            <a:r>
              <a:rPr lang="nb-NO"/>
              <a:t> </a:t>
            </a:r>
            <a:r>
              <a:rPr lang="nb-NO" err="1"/>
              <a:t>this</a:t>
            </a:r>
            <a:r>
              <a:rPr lang="nb-NO"/>
              <a:t> </a:t>
            </a:r>
            <a:r>
              <a:rPr lang="nb-NO" err="1"/>
              <a:t>was</a:t>
            </a:r>
            <a:r>
              <a:rPr lang="nb-NO"/>
              <a:t> </a:t>
            </a:r>
            <a:r>
              <a:rPr lang="nb-NO" err="1"/>
              <a:t>the</a:t>
            </a:r>
            <a:r>
              <a:rPr lang="nb-NO"/>
              <a:t> right </a:t>
            </a:r>
            <a:r>
              <a:rPr lang="nb-NO" err="1"/>
              <a:t>decision</a:t>
            </a:r>
            <a:r>
              <a:rPr lang="nb-NO"/>
              <a:t> </a:t>
            </a:r>
            <a:r>
              <a:rPr lang="nb-NO" err="1"/>
              <a:t>looking</a:t>
            </a:r>
            <a:r>
              <a:rPr lang="nb-NO"/>
              <a:t> back </a:t>
            </a:r>
            <a:r>
              <a:rPr lang="nb-NO" err="1"/>
              <a:t>now</a:t>
            </a:r>
            <a:r>
              <a:rPr lang="nb-NO"/>
              <a:t>. </a:t>
            </a:r>
          </a:p>
          <a:p>
            <a:r>
              <a:rPr lang="nb-NO" err="1"/>
              <a:t>We</a:t>
            </a:r>
            <a:r>
              <a:rPr lang="nb-NO"/>
              <a:t> do </a:t>
            </a:r>
            <a:r>
              <a:rPr lang="nb-NO" err="1"/>
              <a:t>aim</a:t>
            </a:r>
            <a:r>
              <a:rPr lang="nb-NO"/>
              <a:t> to </a:t>
            </a:r>
            <a:r>
              <a:rPr lang="nb-NO" err="1"/>
              <a:t>get</a:t>
            </a:r>
            <a:r>
              <a:rPr lang="nb-NO"/>
              <a:t> back to </a:t>
            </a:r>
            <a:r>
              <a:rPr lang="nb-NO" err="1"/>
              <a:t>the</a:t>
            </a:r>
            <a:r>
              <a:rPr lang="nb-NO"/>
              <a:t> </a:t>
            </a:r>
            <a:r>
              <a:rPr lang="nb-NO" err="1"/>
              <a:t>Altinn</a:t>
            </a:r>
            <a:r>
              <a:rPr lang="nb-NO"/>
              <a:t> Studio </a:t>
            </a:r>
            <a:r>
              <a:rPr lang="nb-NO" err="1"/>
              <a:t>tool</a:t>
            </a:r>
            <a:r>
              <a:rPr lang="nb-NO"/>
              <a:t>, to </a:t>
            </a:r>
            <a:r>
              <a:rPr lang="nb-NO" err="1"/>
              <a:t>develop</a:t>
            </a:r>
            <a:r>
              <a:rPr lang="nb-NO"/>
              <a:t> it </a:t>
            </a:r>
            <a:r>
              <a:rPr lang="nb-NO" err="1"/>
              <a:t>into</a:t>
            </a:r>
            <a:r>
              <a:rPr lang="nb-NO"/>
              <a:t> a </a:t>
            </a:r>
            <a:r>
              <a:rPr lang="nb-NO" err="1"/>
              <a:t>user-friendly</a:t>
            </a:r>
            <a:r>
              <a:rPr lang="nb-NO"/>
              <a:t> </a:t>
            </a:r>
            <a:r>
              <a:rPr lang="nb-NO" err="1"/>
              <a:t>tool</a:t>
            </a:r>
            <a:r>
              <a:rPr lang="nb-NO"/>
              <a:t> for </a:t>
            </a:r>
            <a:r>
              <a:rPr lang="nb-NO" err="1"/>
              <a:t>both</a:t>
            </a:r>
            <a:r>
              <a:rPr lang="nb-NO"/>
              <a:t> </a:t>
            </a:r>
            <a:r>
              <a:rPr lang="nb-NO" err="1"/>
              <a:t>developers</a:t>
            </a:r>
            <a:r>
              <a:rPr lang="nb-NO"/>
              <a:t> and non-</a:t>
            </a:r>
            <a:r>
              <a:rPr lang="nb-NO" err="1"/>
              <a:t>developers</a:t>
            </a:r>
            <a:r>
              <a:rPr lang="nb-NO"/>
              <a:t>.</a:t>
            </a:r>
          </a:p>
        </p:txBody>
      </p:sp>
      <p:sp>
        <p:nvSpPr>
          <p:cNvPr id="4" name="Slide Number Placeholder 3"/>
          <p:cNvSpPr>
            <a:spLocks noGrp="1"/>
          </p:cNvSpPr>
          <p:nvPr>
            <p:ph type="sldNum" sz="quarter" idx="5"/>
          </p:nvPr>
        </p:nvSpPr>
        <p:spPr/>
        <p:txBody>
          <a:bodyPr/>
          <a:lstStyle/>
          <a:p>
            <a:fld id="{AC157E0A-F321-48DC-AF94-681D4DCF344D}" type="slidenum">
              <a:rPr lang="en-US" smtClean="0"/>
              <a:t>68</a:t>
            </a:fld>
            <a:endParaRPr lang="en-US"/>
          </a:p>
        </p:txBody>
      </p:sp>
    </p:spTree>
    <p:extLst>
      <p:ext uri="{BB962C8B-B14F-4D97-AF65-F5344CB8AC3E}">
        <p14:creationId xmlns:p14="http://schemas.microsoft.com/office/powerpoint/2010/main" val="6383916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V"/>
          </a:p>
        </p:txBody>
      </p:sp>
      <p:sp>
        <p:nvSpPr>
          <p:cNvPr id="4" name="Slide Number Placeholder 3"/>
          <p:cNvSpPr>
            <a:spLocks noGrp="1"/>
          </p:cNvSpPr>
          <p:nvPr>
            <p:ph type="sldNum" sz="quarter" idx="5"/>
          </p:nvPr>
        </p:nvSpPr>
        <p:spPr/>
        <p:txBody>
          <a:bodyPr/>
          <a:lstStyle/>
          <a:p>
            <a:fld id="{AC157E0A-F321-48DC-AF94-681D4DCF344D}" type="slidenum">
              <a:rPr lang="en-US" smtClean="0"/>
              <a:t>70</a:t>
            </a:fld>
            <a:endParaRPr lang="en-US"/>
          </a:p>
        </p:txBody>
      </p:sp>
    </p:spTree>
    <p:extLst>
      <p:ext uri="{BB962C8B-B14F-4D97-AF65-F5344CB8AC3E}">
        <p14:creationId xmlns:p14="http://schemas.microsoft.com/office/powerpoint/2010/main" val="28040302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Thanks to NDC for having us. </a:t>
            </a:r>
          </a:p>
          <a:p>
            <a:endParaRPr lang="nb-NO"/>
          </a:p>
          <a:p>
            <a:r>
              <a:rPr lang="nb-NO"/>
              <a:t>Our host [</a:t>
            </a:r>
            <a:r>
              <a:rPr lang="nb-NO" err="1"/>
              <a:t>insert</a:t>
            </a:r>
            <a:r>
              <a:rPr lang="nb-NO"/>
              <a:t> </a:t>
            </a:r>
            <a:r>
              <a:rPr lang="nb-NO" err="1"/>
              <a:t>name</a:t>
            </a:r>
            <a:r>
              <a:rPr lang="nb-NO"/>
              <a:t>]</a:t>
            </a:r>
          </a:p>
          <a:p>
            <a:endParaRPr lang="nb-NO"/>
          </a:p>
          <a:p>
            <a:r>
              <a:rPr lang="nb-NO"/>
              <a:t>&amp; all </a:t>
            </a:r>
            <a:r>
              <a:rPr lang="nb-NO" err="1"/>
              <a:t>you</a:t>
            </a:r>
            <a:r>
              <a:rPr lang="nb-NO"/>
              <a:t> </a:t>
            </a:r>
            <a:r>
              <a:rPr lang="nb-NO" err="1"/>
              <a:t>guys</a:t>
            </a:r>
            <a:r>
              <a:rPr lang="nb-NO"/>
              <a:t> for taking time to listen to </a:t>
            </a:r>
            <a:r>
              <a:rPr lang="nb-NO" err="1"/>
              <a:t>our</a:t>
            </a:r>
            <a:r>
              <a:rPr lang="nb-NO"/>
              <a:t> talk. </a:t>
            </a:r>
          </a:p>
          <a:p>
            <a:endParaRPr lang="nb-NO"/>
          </a:p>
          <a:p>
            <a:r>
              <a:rPr lang="nb-NO" err="1"/>
              <a:t>We'll</a:t>
            </a:r>
            <a:r>
              <a:rPr lang="nb-NO"/>
              <a:t> </a:t>
            </a:r>
            <a:r>
              <a:rPr lang="nb-NO" err="1"/>
              <a:t>take</a:t>
            </a:r>
            <a:r>
              <a:rPr lang="nb-NO"/>
              <a:t> </a:t>
            </a:r>
            <a:r>
              <a:rPr lang="nb-NO" err="1"/>
              <a:t>some</a:t>
            </a:r>
            <a:r>
              <a:rPr lang="nb-NO"/>
              <a:t> questions </a:t>
            </a:r>
            <a:r>
              <a:rPr lang="nb-NO" err="1"/>
              <a:t>now</a:t>
            </a:r>
            <a:r>
              <a:rPr lang="nb-NO"/>
              <a:t>, and </a:t>
            </a:r>
            <a:r>
              <a:rPr lang="nb-NO" err="1"/>
              <a:t>if</a:t>
            </a:r>
            <a:r>
              <a:rPr lang="nb-NO"/>
              <a:t> </a:t>
            </a:r>
            <a:r>
              <a:rPr lang="nb-NO" err="1"/>
              <a:t>we</a:t>
            </a:r>
            <a:r>
              <a:rPr lang="nb-NO"/>
              <a:t> run </a:t>
            </a:r>
            <a:r>
              <a:rPr lang="nb-NO" err="1"/>
              <a:t>out</a:t>
            </a:r>
            <a:r>
              <a:rPr lang="nb-NO"/>
              <a:t> </a:t>
            </a:r>
            <a:r>
              <a:rPr lang="nb-NO" err="1"/>
              <a:t>of</a:t>
            </a:r>
            <a:r>
              <a:rPr lang="nb-NO"/>
              <a:t> time or </a:t>
            </a:r>
            <a:r>
              <a:rPr lang="nb-NO" err="1"/>
              <a:t>you</a:t>
            </a:r>
            <a:r>
              <a:rPr lang="nb-NO"/>
              <a:t> </a:t>
            </a:r>
            <a:r>
              <a:rPr lang="nb-NO" err="1"/>
              <a:t>should</a:t>
            </a:r>
            <a:r>
              <a:rPr lang="nb-NO"/>
              <a:t> have </a:t>
            </a:r>
            <a:r>
              <a:rPr lang="nb-NO" err="1"/>
              <a:t>any</a:t>
            </a:r>
            <a:r>
              <a:rPr lang="nb-NO"/>
              <a:t> </a:t>
            </a:r>
            <a:r>
              <a:rPr lang="nb-NO" err="1"/>
              <a:t>other</a:t>
            </a:r>
            <a:r>
              <a:rPr lang="nb-NO"/>
              <a:t> feedback </a:t>
            </a:r>
            <a:r>
              <a:rPr lang="nb-NO" err="1"/>
              <a:t>please</a:t>
            </a:r>
            <a:r>
              <a:rPr lang="nb-NO"/>
              <a:t> </a:t>
            </a:r>
            <a:r>
              <a:rPr lang="nb-NO" err="1"/>
              <a:t>reach</a:t>
            </a:r>
            <a:r>
              <a:rPr lang="nb-NO"/>
              <a:t> </a:t>
            </a:r>
            <a:r>
              <a:rPr lang="nb-NO" err="1"/>
              <a:t>out</a:t>
            </a:r>
            <a:r>
              <a:rPr lang="nb-NO"/>
              <a:t> to </a:t>
            </a:r>
            <a:r>
              <a:rPr lang="nb-NO" err="1"/>
              <a:t>one</a:t>
            </a:r>
            <a:r>
              <a:rPr lang="nb-NO"/>
              <a:t> </a:t>
            </a:r>
            <a:r>
              <a:rPr lang="nb-NO" err="1"/>
              <a:t>of</a:t>
            </a:r>
            <a:r>
              <a:rPr lang="nb-NO"/>
              <a:t> </a:t>
            </a:r>
            <a:r>
              <a:rPr lang="nb-NO" err="1"/>
              <a:t>us</a:t>
            </a:r>
            <a:r>
              <a:rPr lang="nb-NO"/>
              <a:t> </a:t>
            </a:r>
            <a:r>
              <a:rPr lang="nb-NO" err="1"/>
              <a:t>on</a:t>
            </a:r>
            <a:r>
              <a:rPr lang="nb-NO"/>
              <a:t> </a:t>
            </a:r>
            <a:r>
              <a:rPr lang="nb-NO" err="1"/>
              <a:t>slack</a:t>
            </a:r>
            <a:r>
              <a:rPr lang="nb-NO"/>
              <a:t>! </a:t>
            </a:r>
          </a:p>
          <a:p>
            <a:endParaRPr lang="nb-NO"/>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74</a:t>
            </a:fld>
            <a:endParaRPr lang="en-US"/>
          </a:p>
        </p:txBody>
      </p:sp>
    </p:spTree>
    <p:extLst>
      <p:ext uri="{BB962C8B-B14F-4D97-AF65-F5344CB8AC3E}">
        <p14:creationId xmlns:p14="http://schemas.microsoft.com/office/powerpoint/2010/main" val="295977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Altinn every citizen and business have their own inbox where they find there communication with the government. </a:t>
            </a: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7</a:t>
            </a:fld>
            <a:endParaRPr lang="en-US"/>
          </a:p>
        </p:txBody>
      </p:sp>
    </p:spTree>
    <p:extLst>
      <p:ext uri="{BB962C8B-B14F-4D97-AF65-F5344CB8AC3E}">
        <p14:creationId xmlns:p14="http://schemas.microsoft.com/office/powerpoint/2010/main" val="1522696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They also have a service catalogue where they can find the digital service they need,-</a:t>
            </a:r>
          </a:p>
          <a:p>
            <a:r>
              <a:rPr lang="en-US" sz="1200" kern="1200">
                <a:solidFill>
                  <a:schemeClr val="tx1"/>
                </a:solidFill>
                <a:effectLst/>
                <a:latin typeface="+mn-lt"/>
                <a:ea typeface="+mn-ea"/>
                <a:cs typeface="+mn-cs"/>
              </a:rPr>
              <a:t>Having a common platform is unique</a:t>
            </a:r>
            <a:r>
              <a:rPr lang="nb-NO"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globally</a:t>
            </a:r>
            <a:r>
              <a:rPr lang="nb-NO" sz="1200" kern="1200">
                <a:solidFill>
                  <a:schemeClr val="tx1"/>
                </a:solidFill>
                <a:effectLst/>
                <a:latin typeface="+mn-lt"/>
                <a:ea typeface="+mn-ea"/>
                <a:cs typeface="+mn-cs"/>
              </a:rPr>
              <a:t> and Altinn </a:t>
            </a:r>
            <a:r>
              <a:rPr lang="en-US" sz="1200" kern="1200">
                <a:solidFill>
                  <a:schemeClr val="tx1"/>
                </a:solidFill>
                <a:effectLst/>
                <a:latin typeface="+mn-lt"/>
                <a:ea typeface="+mn-ea"/>
                <a:cs typeface="+mn-cs"/>
              </a:rPr>
              <a:t>is one of the main reason Norway has been considered</a:t>
            </a:r>
            <a:r>
              <a:rPr lang="nb-NO"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being one of the</a:t>
            </a:r>
            <a:r>
              <a:rPr lang="nb-NO" sz="1200" kern="1200">
                <a:solidFill>
                  <a:schemeClr val="tx1"/>
                </a:solidFill>
                <a:effectLst/>
                <a:latin typeface="+mn-lt"/>
                <a:ea typeface="+mn-ea"/>
                <a:cs typeface="+mn-cs"/>
              </a:rPr>
              <a:t> leaders in digital</a:t>
            </a:r>
            <a:r>
              <a:rPr lang="en-US" sz="1200" kern="1200">
                <a:solidFill>
                  <a:schemeClr val="tx1"/>
                </a:solidFill>
                <a:effectLst/>
                <a:latin typeface="+mn-lt"/>
                <a:ea typeface="+mn-ea"/>
                <a:cs typeface="+mn-cs"/>
              </a:rPr>
              <a:t> government.</a:t>
            </a:r>
            <a:r>
              <a:rPr lang="nb-NO"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Gartner consider Altinn to be one of the top 5 government technology platforms in the world.</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One of the big reason for the success is that all functionality is also available through API’s. Around 50% of all traffic going through Altinn is done through API.  More than 100 software vendors have implemented integration with the platform making it possible to submit your tax report directly from your financial system. </a:t>
            </a: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8</a:t>
            </a:fld>
            <a:endParaRPr lang="en-US"/>
          </a:p>
        </p:txBody>
      </p:sp>
    </p:spTree>
    <p:extLst>
      <p:ext uri="{BB962C8B-B14F-4D97-AF65-F5344CB8AC3E}">
        <p14:creationId xmlns:p14="http://schemas.microsoft.com/office/powerpoint/2010/main" val="3906968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So back again to the agency that need this new digital service. </a:t>
            </a:r>
            <a:r>
              <a:rPr lang="en-US" sz="1200" kern="1200" err="1">
                <a:solidFill>
                  <a:schemeClr val="tx1"/>
                </a:solidFill>
                <a:effectLst/>
                <a:latin typeface="+mn-lt"/>
                <a:ea typeface="+mn-ea"/>
                <a:cs typeface="+mn-cs"/>
              </a:rPr>
              <a:t>Altinn</a:t>
            </a:r>
            <a:r>
              <a:rPr lang="en-US" sz="1200" kern="1200">
                <a:solidFill>
                  <a:schemeClr val="tx1"/>
                </a:solidFill>
                <a:effectLst/>
                <a:latin typeface="+mn-lt"/>
                <a:ea typeface="+mn-ea"/>
                <a:cs typeface="+mn-cs"/>
              </a:rPr>
              <a:t> sounds like the perfect government platform. </a:t>
            </a:r>
          </a:p>
          <a:p>
            <a:r>
              <a:rPr lang="en-US" sz="1200" kern="1200">
                <a:solidFill>
                  <a:schemeClr val="tx1"/>
                </a:solidFill>
                <a:effectLst/>
                <a:latin typeface="+mn-lt"/>
                <a:ea typeface="+mn-ea"/>
                <a:cs typeface="+mn-cs"/>
              </a:rPr>
              <a:t>But there are some limitations on the second generation. </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9</a:t>
            </a:fld>
            <a:endParaRPr lang="en-US"/>
          </a:p>
        </p:txBody>
      </p:sp>
    </p:spTree>
    <p:extLst>
      <p:ext uri="{BB962C8B-B14F-4D97-AF65-F5344CB8AC3E}">
        <p14:creationId xmlns:p14="http://schemas.microsoft.com/office/powerpoint/2010/main" val="2857194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op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9374162" y="386176"/>
            <a:ext cx="2250858" cy="604157"/>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1212650" y="2897133"/>
            <a:ext cx="7010398" cy="512593"/>
          </a:xfrm>
          <a:prstGeom prst="rect">
            <a:avLst/>
          </a:prstGeom>
        </p:spPr>
        <p:txBody>
          <a:bodyPr anchor="t">
            <a:normAutofit/>
          </a:bodyPr>
          <a:lstStyle>
            <a:lvl1pPr>
              <a:lnSpc>
                <a:spcPct val="80000"/>
              </a:lnSpc>
              <a:spcBef>
                <a:spcPts val="0"/>
              </a:spcBef>
              <a:spcAft>
                <a:spcPts val="0"/>
              </a:spcAft>
              <a:defRPr sz="32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1212649" y="3616314"/>
            <a:ext cx="7010399" cy="397173"/>
          </a:xfrm>
          <a:prstGeom prst="rect">
            <a:avLst/>
          </a:prstGeom>
        </p:spPr>
        <p:txBody>
          <a:bodyPr>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1213283" y="990333"/>
            <a:ext cx="7010400" cy="1700212"/>
          </a:xfrm>
        </p:spPr>
        <p:txBody>
          <a:bodyPr anchor="b">
            <a:no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pic>
        <p:nvPicPr>
          <p:cNvPr id="4928" name="Picture 4927">
            <a:extLst>
              <a:ext uri="{FF2B5EF4-FFF2-40B4-BE49-F238E27FC236}">
                <a16:creationId xmlns:a16="http://schemas.microsoft.com/office/drawing/2014/main" id="{CA72A680-D409-4697-A47A-6060B52A1BAE}"/>
              </a:ext>
            </a:extLst>
          </p:cNvPr>
          <p:cNvPicPr>
            <a:picLocks noChangeAspect="1"/>
          </p:cNvPicPr>
          <p:nvPr userDrawn="1"/>
        </p:nvPicPr>
        <p:blipFill>
          <a:blip r:embed="rId3"/>
          <a:stretch>
            <a:fillRect/>
          </a:stretch>
        </p:blipFill>
        <p:spPr>
          <a:xfrm>
            <a:off x="0" y="3734965"/>
            <a:ext cx="12192000" cy="3132785"/>
          </a:xfrm>
          <a:prstGeom prst="rect">
            <a:avLst/>
          </a:prstGeom>
        </p:spPr>
      </p:pic>
    </p:spTree>
    <p:extLst>
      <p:ext uri="{BB962C8B-B14F-4D97-AF65-F5344CB8AC3E}">
        <p14:creationId xmlns:p14="http://schemas.microsoft.com/office/powerpoint/2010/main" val="65299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1003807"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3746803"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6600432"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9343428"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663693"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6288001"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Tree>
    <p:extLst>
      <p:ext uri="{BB962C8B-B14F-4D97-AF65-F5344CB8AC3E}">
        <p14:creationId xmlns:p14="http://schemas.microsoft.com/office/powerpoint/2010/main" val="2610607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928174"/>
            <a:ext cx="12191998" cy="440527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4802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4445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4802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4445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4802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4445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71317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60960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71317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60960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71317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60960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2621421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754996"/>
            <a:ext cx="12191998" cy="45784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381001"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381000"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380999"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6103436"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6103435"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6103434"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Tree>
    <p:extLst>
      <p:ext uri="{BB962C8B-B14F-4D97-AF65-F5344CB8AC3E}">
        <p14:creationId xmlns:p14="http://schemas.microsoft.com/office/powerpoint/2010/main" val="51736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409575"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409575"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4497451"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4497451"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8585328"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8585328"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1436878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381000"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381000"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3243456"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3243456"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6105912"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6105912"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8968368"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8968368"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708854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1147889"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15262"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482635"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150007"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989295"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3656667"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6324039"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8991412"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Tree>
    <p:extLst>
      <p:ext uri="{BB962C8B-B14F-4D97-AF65-F5344CB8AC3E}">
        <p14:creationId xmlns:p14="http://schemas.microsoft.com/office/powerpoint/2010/main" val="353451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756647"/>
            <a:ext cx="11430000" cy="3404441"/>
          </a:xfrm>
        </p:spPr>
        <p:txBody>
          <a:bodyPr anchor="ctr">
            <a:normAutofit/>
          </a:bodyPr>
          <a:lstStyle>
            <a:lvl1pPr algn="ctr">
              <a:defRPr sz="1200" b="0">
                <a:latin typeface="+mn-lt"/>
              </a:defRPr>
            </a:lvl1pPr>
          </a:lstStyle>
          <a:p>
            <a:endParaRPr lang="en-GB"/>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381000" y="1943955"/>
            <a:ext cx="11430000" cy="631158"/>
          </a:xfrm>
        </p:spPr>
        <p:txBody>
          <a:bodyPr wrap="square" tIns="0" bIns="0">
            <a:normAutofit/>
          </a:bodyPr>
          <a:lstStyle>
            <a:lvl1pPr algn="l">
              <a:lnSpc>
                <a:spcPct val="100000"/>
              </a:lnSpc>
              <a:spcBef>
                <a:spcPts val="0"/>
              </a:spcBef>
              <a:spcAft>
                <a:spcPts val="0"/>
              </a:spcAft>
              <a:defRPr lang="en-US" sz="18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Tree>
    <p:extLst>
      <p:ext uri="{BB962C8B-B14F-4D97-AF65-F5344CB8AC3E}">
        <p14:creationId xmlns:p14="http://schemas.microsoft.com/office/powerpoint/2010/main" val="19162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364265"/>
            <a:ext cx="11430000" cy="4796823"/>
          </a:xfrm>
        </p:spPr>
        <p:txBody>
          <a:bodyPr anchor="ctr">
            <a:normAutofit/>
          </a:bodyPr>
          <a:lstStyle>
            <a:lvl1pPr algn="ctr">
              <a:defRPr sz="1200" b="0">
                <a:latin typeface="+mn-lt"/>
              </a:defRPr>
            </a:lvl1pPr>
          </a:lstStyle>
          <a:p>
            <a:endParaRPr lang="en-GB"/>
          </a:p>
        </p:txBody>
      </p:sp>
    </p:spTree>
    <p:extLst>
      <p:ext uri="{BB962C8B-B14F-4D97-AF65-F5344CB8AC3E}">
        <p14:creationId xmlns:p14="http://schemas.microsoft.com/office/powerpoint/2010/main" val="1610782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542021" y="1162878"/>
            <a:ext cx="8318714" cy="3761961"/>
          </a:xfrm>
        </p:spPr>
        <p:txBody>
          <a:bodyPr tIns="0" bIns="0" anchor="b">
            <a:normAutofit/>
          </a:bodyPr>
          <a:lstStyle>
            <a:lvl1pPr algn="l">
              <a:lnSpc>
                <a:spcPct val="75000"/>
              </a:lnSpc>
              <a:defRPr sz="8000" cap="none">
                <a:solidFill>
                  <a:schemeClr val="bg1"/>
                </a:solidFill>
              </a:defRPr>
            </a:lvl1pPr>
            <a:lvl2pPr>
              <a:defRPr sz="6000"/>
            </a:lvl2pPr>
            <a:lvl3pPr>
              <a:defRPr sz="6000"/>
            </a:lvl3pPr>
            <a:lvl4pPr>
              <a:defRPr sz="6000"/>
            </a:lvl4pPr>
            <a:lvl5pPr>
              <a:defRPr sz="6000"/>
            </a:lvl5pPr>
          </a:lstStyle>
          <a:p>
            <a:pPr lvl="0"/>
            <a:r>
              <a:rPr lang="en-US"/>
              <a:t>Section</a:t>
            </a:r>
            <a:br>
              <a:rPr lang="en-US"/>
            </a:br>
            <a:r>
              <a:rPr lang="en-US"/>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542020" y="5034169"/>
            <a:ext cx="8318713" cy="1328521"/>
          </a:xfrm>
        </p:spPr>
        <p:txBody>
          <a:bodyPr tIns="0" bIns="0" anchor="t">
            <a:normAutofit/>
          </a:bodyPr>
          <a:lstStyle>
            <a:lvl1pPr algn="l">
              <a:lnSpc>
                <a:spcPct val="90000"/>
              </a:lnSpc>
              <a:defRPr sz="2400" b="0" cap="none">
                <a:solidFill>
                  <a:schemeClr val="bg1"/>
                </a:solidFill>
                <a:latin typeface="+mn-lt"/>
              </a:defRPr>
            </a:lvl1pPr>
            <a:lvl2pPr>
              <a:defRPr sz="6000"/>
            </a:lvl2pPr>
            <a:lvl3pPr>
              <a:defRPr sz="6000"/>
            </a:lvl3pPr>
            <a:lvl4pPr>
              <a:defRPr sz="6000"/>
            </a:lvl4pPr>
            <a:lvl5pPr>
              <a:defRPr sz="6000"/>
            </a:lvl5pPr>
          </a:lstStyle>
          <a:p>
            <a:pPr lvl="0"/>
            <a:endParaRPr lang="en-US"/>
          </a:p>
        </p:txBody>
      </p:sp>
    </p:spTree>
    <p:extLst>
      <p:ext uri="{BB962C8B-B14F-4D97-AF65-F5344CB8AC3E}">
        <p14:creationId xmlns:p14="http://schemas.microsoft.com/office/powerpoint/2010/main" val="1828960914"/>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1932506" y="1460618"/>
            <a:ext cx="6074660" cy="4762500"/>
          </a:xfrm>
          <a:prstGeom prst="rect">
            <a:avLst/>
          </a:prstGeom>
        </p:spPr>
        <p:txBody>
          <a:bodyPr wrap="none" tIns="0" bIns="0" anchor="b">
            <a:normAutofit/>
          </a:bodyPr>
          <a:lstStyle>
            <a:lvl1pPr algn="l">
              <a:lnSpc>
                <a:spcPct val="70000"/>
              </a:lnSpc>
              <a:defRPr sz="42000" cap="none">
                <a:solidFill>
                  <a:schemeClr val="bg1"/>
                </a:solidFill>
              </a:defRPr>
            </a:lvl1pPr>
            <a:lvl2pPr>
              <a:defRPr sz="6000"/>
            </a:lvl2pPr>
            <a:lvl3pPr>
              <a:defRPr sz="6000"/>
            </a:lvl3pPr>
            <a:lvl4pPr>
              <a:defRPr sz="6000"/>
            </a:lvl4pPr>
            <a:lvl5pPr>
              <a:defRPr sz="6000"/>
            </a:lvl5pPr>
          </a:lstStyle>
          <a:p>
            <a:pPr lvl="0"/>
            <a:r>
              <a:rPr lang="en-US"/>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5343726" y="1943101"/>
            <a:ext cx="6467273" cy="3363546"/>
          </a:xfrm>
          <a:prstGeom prst="rect">
            <a:avLst/>
          </a:prstGeom>
        </p:spPr>
        <p:txBody>
          <a:bodyPr tIns="0" bIns="0" anchor="b" anchorCtr="0">
            <a:normAutofit/>
          </a:bodyPr>
          <a:lstStyle>
            <a:lvl1pPr>
              <a:lnSpc>
                <a:spcPct val="80000"/>
              </a:lnSpc>
              <a:defRPr sz="6000">
                <a:solidFill>
                  <a:schemeClr val="bg1"/>
                </a:solidFill>
              </a:defRPr>
            </a:lvl1pPr>
          </a:lstStyle>
          <a:p>
            <a:pPr lvl="0"/>
            <a:r>
              <a:rPr lang="en-US"/>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5343726" y="5408245"/>
            <a:ext cx="6467273" cy="1109785"/>
          </a:xfrm>
          <a:prstGeom prst="rect">
            <a:avLst/>
          </a:prstGeom>
        </p:spPr>
        <p:txBody>
          <a:bodyPr tIns="0" bIns="0" anchor="t" anchorCtr="0">
            <a:normAutofit/>
          </a:bodyPr>
          <a:lstStyle>
            <a:lvl1pPr>
              <a:lnSpc>
                <a:spcPct val="80000"/>
              </a:lnSpc>
              <a:defRPr sz="3200" b="0">
                <a:solidFill>
                  <a:schemeClr val="bg1"/>
                </a:solidFill>
              </a:defRPr>
            </a:lvl1pPr>
          </a:lstStyle>
          <a:p>
            <a:pPr lvl="0"/>
            <a:r>
              <a:rPr lang="en-US"/>
              <a:t>Insert </a:t>
            </a:r>
            <a:r>
              <a:rPr lang="en-US" err="1"/>
              <a:t>Subheadline</a:t>
            </a:r>
            <a:endParaRPr lang="en-US"/>
          </a:p>
        </p:txBody>
      </p:sp>
    </p:spTree>
    <p:extLst>
      <p:ext uri="{BB962C8B-B14F-4D97-AF65-F5344CB8AC3E}">
        <p14:creationId xmlns:p14="http://schemas.microsoft.com/office/powerpoint/2010/main" val="7472649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opt 2">
    <p:spTree>
      <p:nvGrpSpPr>
        <p:cNvPr id="1" name=""/>
        <p:cNvGrpSpPr/>
        <p:nvPr/>
      </p:nvGrpSpPr>
      <p:grpSpPr>
        <a:xfrm>
          <a:off x="0" y="0"/>
          <a:ext cx="0" cy="0"/>
          <a:chOff x="0" y="0"/>
          <a:chExt cx="0" cy="0"/>
        </a:xfrm>
      </p:grpSpPr>
      <p:pic>
        <p:nvPicPr>
          <p:cNvPr id="3" name="Picture 2" descr="A picture containing clothing, underwear, umbrella&#10;&#10;Description automatically generated">
            <a:extLst>
              <a:ext uri="{FF2B5EF4-FFF2-40B4-BE49-F238E27FC236}">
                <a16:creationId xmlns:a16="http://schemas.microsoft.com/office/drawing/2014/main" id="{96D6A508-061A-41B3-9629-19965BAB9AA3}"/>
              </a:ext>
            </a:extLst>
          </p:cNvPr>
          <p:cNvPicPr>
            <a:picLocks noChangeAspect="1"/>
          </p:cNvPicPr>
          <p:nvPr userDrawn="1"/>
        </p:nvPicPr>
        <p:blipFill>
          <a:blip r:embed="rId2"/>
          <a:stretch>
            <a:fillRect/>
          </a:stretch>
        </p:blipFill>
        <p:spPr>
          <a:xfrm>
            <a:off x="19050" y="317500"/>
            <a:ext cx="12172950" cy="6540500"/>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9374162" y="386176"/>
            <a:ext cx="2250858" cy="604157"/>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1212650" y="2897133"/>
            <a:ext cx="7010398" cy="512593"/>
          </a:xfrm>
          <a:prstGeom prst="rect">
            <a:avLst/>
          </a:prstGeom>
        </p:spPr>
        <p:txBody>
          <a:bodyPr anchor="t">
            <a:normAutofit/>
          </a:bodyPr>
          <a:lstStyle>
            <a:lvl1pPr>
              <a:lnSpc>
                <a:spcPct val="80000"/>
              </a:lnSpc>
              <a:spcBef>
                <a:spcPts val="0"/>
              </a:spcBef>
              <a:spcAft>
                <a:spcPts val="0"/>
              </a:spcAft>
              <a:defRPr sz="32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1212649" y="3616314"/>
            <a:ext cx="7010399" cy="397173"/>
          </a:xfrm>
          <a:prstGeom prst="rect">
            <a:avLst/>
          </a:prstGeom>
        </p:spPr>
        <p:txBody>
          <a:bodyPr>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1213283" y="990333"/>
            <a:ext cx="7010400" cy="1700212"/>
          </a:xfrm>
        </p:spPr>
        <p:txBody>
          <a:bodyPr anchor="b">
            <a:no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587476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a:t>Insert title at 36pt, min 30pt</a:t>
            </a:r>
          </a:p>
        </p:txBody>
      </p:sp>
    </p:spTree>
    <p:extLst>
      <p:ext uri="{BB962C8B-B14F-4D97-AF65-F5344CB8AC3E}">
        <p14:creationId xmlns:p14="http://schemas.microsoft.com/office/powerpoint/2010/main" val="24828574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087284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a:solidFill>
                  <a:schemeClr val="bg1">
                    <a:alpha val="50000"/>
                  </a:schemeClr>
                </a:solidFill>
              </a:rPr>
              <a:t>Copyright © 2020 Accenture. All rights reserved.</a:t>
            </a:r>
            <a:endParaRPr lang="en-AU" sz="800">
              <a:solidFill>
                <a:schemeClr val="bg1">
                  <a:alpha val="50000"/>
                </a:schemeClr>
              </a:solidFill>
            </a:endParaRPr>
          </a:p>
        </p:txBody>
      </p:sp>
    </p:spTree>
    <p:extLst>
      <p:ext uri="{BB962C8B-B14F-4D97-AF65-F5344CB8AC3E}">
        <p14:creationId xmlns:p14="http://schemas.microsoft.com/office/powerpoint/2010/main" val="1741340319"/>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Building an open source government platform in the cloud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54301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Building an open source government platform in the cloud</a:t>
            </a:r>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2541232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5270A-F5D9-4109-A569-83126B34983D}"/>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AC84EA06-C47B-487A-9B04-2BDCCF6CC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30D4D584-A788-4D5D-BCD1-637732FD1B8F}"/>
              </a:ext>
            </a:extLst>
          </p:cNvPr>
          <p:cNvSpPr>
            <a:spLocks noGrp="1"/>
          </p:cNvSpPr>
          <p:nvPr>
            <p:ph type="dt" sz="half" idx="10"/>
          </p:nvPr>
        </p:nvSpPr>
        <p:spPr/>
        <p:txBody>
          <a:bodyPr/>
          <a:lstStyle/>
          <a:p>
            <a:r>
              <a:rPr lang="nb-NO"/>
              <a:t>20.03.2020</a:t>
            </a:r>
          </a:p>
        </p:txBody>
      </p:sp>
      <p:sp>
        <p:nvSpPr>
          <p:cNvPr id="5" name="Footer Placeholder 4">
            <a:extLst>
              <a:ext uri="{FF2B5EF4-FFF2-40B4-BE49-F238E27FC236}">
                <a16:creationId xmlns:a16="http://schemas.microsoft.com/office/drawing/2014/main" id="{B227A86C-CF60-4A50-944A-3CA589651507}"/>
              </a:ext>
            </a:extLst>
          </p:cNvPr>
          <p:cNvSpPr>
            <a:spLocks noGrp="1"/>
          </p:cNvSpPr>
          <p:nvPr>
            <p:ph type="ftr" sz="quarter" idx="11"/>
          </p:nvPr>
        </p:nvSpPr>
        <p:spPr/>
        <p:txBody>
          <a:bodyPr/>
          <a:lstStyle/>
          <a:p>
            <a:r>
              <a:rPr lang="en-US"/>
              <a:t>Building an open source government platform in the cloud</a:t>
            </a:r>
            <a:endParaRPr lang="nb-NO"/>
          </a:p>
        </p:txBody>
      </p:sp>
      <p:sp>
        <p:nvSpPr>
          <p:cNvPr id="6" name="Slide Number Placeholder 5">
            <a:extLst>
              <a:ext uri="{FF2B5EF4-FFF2-40B4-BE49-F238E27FC236}">
                <a16:creationId xmlns:a16="http://schemas.microsoft.com/office/drawing/2014/main" id="{61C609B0-42C5-48DA-82AD-9855FA13F5EF}"/>
              </a:ext>
            </a:extLst>
          </p:cNvPr>
          <p:cNvSpPr>
            <a:spLocks noGrp="1"/>
          </p:cNvSpPr>
          <p:nvPr>
            <p:ph type="sldNum" sz="quarter" idx="12"/>
          </p:nvPr>
        </p:nvSpPr>
        <p:spPr/>
        <p:txBody>
          <a:bodyPr/>
          <a:lstStyle/>
          <a:p>
            <a:fld id="{382A4134-DC4F-4595-B9A4-1B1E99943079}" type="slidenum">
              <a:rPr lang="nb-NO" smtClean="0"/>
              <a:pPr/>
              <a:t>‹#›</a:t>
            </a:fld>
            <a:endParaRPr lang="nb-NO"/>
          </a:p>
        </p:txBody>
      </p:sp>
    </p:spTree>
    <p:extLst>
      <p:ext uri="{BB962C8B-B14F-4D97-AF65-F5344CB8AC3E}">
        <p14:creationId xmlns:p14="http://schemas.microsoft.com/office/powerpoint/2010/main" val="3845517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0" y="1371600"/>
            <a:ext cx="11429999" cy="5146677"/>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lvl1pPr>
              <a:lnSpc>
                <a:spcPct val="80000"/>
              </a:lnSpc>
              <a:defRPr/>
            </a:lvl1pPr>
          </a:lstStyle>
          <a:p>
            <a:r>
              <a:rPr lang="en-US"/>
              <a:t>Click to edit Master title style</a:t>
            </a:r>
          </a:p>
        </p:txBody>
      </p:sp>
    </p:spTree>
    <p:extLst>
      <p:ext uri="{BB962C8B-B14F-4D97-AF65-F5344CB8AC3E}">
        <p14:creationId xmlns:p14="http://schemas.microsoft.com/office/powerpoint/2010/main" val="6710769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Building an open source government platform in the cloud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lvl1pPr>
              <a:defRPr b="0"/>
            </a:lvl1pPr>
          </a:lstStyle>
          <a:p>
            <a:r>
              <a:rPr lang="en-US"/>
              <a:t>Click to edit Master title style</a:t>
            </a:r>
          </a:p>
        </p:txBody>
      </p:sp>
    </p:spTree>
    <p:extLst>
      <p:ext uri="{BB962C8B-B14F-4D97-AF65-F5344CB8AC3E}">
        <p14:creationId xmlns:p14="http://schemas.microsoft.com/office/powerpoint/2010/main" val="15631529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with Title Only opt 1">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6ADD3D0-1D2B-4AC5-BA58-F6A09445C406}"/>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6" name="Footer Placeholder 6">
            <a:extLst>
              <a:ext uri="{FF2B5EF4-FFF2-40B4-BE49-F238E27FC236}">
                <a16:creationId xmlns:a16="http://schemas.microsoft.com/office/drawing/2014/main" id="{7E9FBB69-527E-4AE9-88C4-14D5F4EEA86A}"/>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97474492-5E22-4BB4-9673-FCDFCF02A26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40249889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3" name="Footer Placeholder 2"/>
          <p:cNvSpPr>
            <a:spLocks noGrp="1"/>
          </p:cNvSpPr>
          <p:nvPr>
            <p:ph type="ftr" sz="quarter" idx="20"/>
          </p:nvPr>
        </p:nvSpPr>
        <p:spPr/>
        <p:txBody>
          <a:bodyPr/>
          <a:lstStyle/>
          <a:p>
            <a:r>
              <a:rPr lang="en-US"/>
              <a:t>Building an open source government platform in the cloud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4797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pt 3">
    <p:bg>
      <p:bgPr>
        <a:solidFill>
          <a:srgbClr val="460073"/>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C5BBB52-DCBF-4E54-B0E8-89C724402B45}"/>
              </a:ext>
            </a:extLst>
          </p:cNvPr>
          <p:cNvPicPr>
            <a:picLocks noChangeAspect="1"/>
          </p:cNvPicPr>
          <p:nvPr userDrawn="1"/>
        </p:nvPicPr>
        <p:blipFill>
          <a:blip r:embed="rId2"/>
          <a:stretch>
            <a:fillRect/>
          </a:stretch>
        </p:blipFill>
        <p:spPr>
          <a:xfrm>
            <a:off x="795" y="794"/>
            <a:ext cx="12190411" cy="6856412"/>
          </a:xfrm>
          <a:prstGeom prst="rect">
            <a:avLst/>
          </a:prstGeom>
        </p:spPr>
      </p:pic>
      <p:grpSp>
        <p:nvGrpSpPr>
          <p:cNvPr id="14" name="Group 13"/>
          <p:cNvGrpSpPr>
            <a:grpSpLocks noChangeAspect="1"/>
          </p:cNvGrpSpPr>
          <p:nvPr userDrawn="1"/>
        </p:nvGrpSpPr>
        <p:grpSpPr>
          <a:xfrm>
            <a:off x="9554579" y="5833250"/>
            <a:ext cx="2256422" cy="605651"/>
            <a:chOff x="9638475" y="1219200"/>
            <a:chExt cx="1389888" cy="373063"/>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Graphik Regular" panose="020B0503030202060203" pitchFamily="34" charset="0"/>
              </a:endParaRPr>
            </a:p>
          </p:txBody>
        </p:sp>
      </p:grpSp>
      <p:sp>
        <p:nvSpPr>
          <p:cNvPr id="11" name="Text Placeholder 2">
            <a:extLst>
              <a:ext uri="{FF2B5EF4-FFF2-40B4-BE49-F238E27FC236}">
                <a16:creationId xmlns:a16="http://schemas.microsoft.com/office/drawing/2014/main" id="{53A2E450-7AB2-4757-BD17-72C7034E854D}"/>
              </a:ext>
            </a:extLst>
          </p:cNvPr>
          <p:cNvSpPr>
            <a:spLocks noGrp="1"/>
          </p:cNvSpPr>
          <p:nvPr>
            <p:ph type="body" sz="quarter" idx="13" hasCustomPrompt="1"/>
          </p:nvPr>
        </p:nvSpPr>
        <p:spPr>
          <a:xfrm>
            <a:off x="913170" y="3641594"/>
            <a:ext cx="8116882" cy="1087186"/>
          </a:xfrm>
        </p:spPr>
        <p:txBody>
          <a:bodyPr wrap="square" anchor="b">
            <a:normAutofit/>
          </a:bodyPr>
          <a:lstStyle>
            <a:lvl1pPr>
              <a:lnSpc>
                <a:spcPct val="85000"/>
              </a:lnSpc>
              <a:spcBef>
                <a:spcPts val="0"/>
              </a:spcBef>
              <a:defRPr sz="3199"/>
            </a:lvl1pPr>
          </a:lstStyle>
          <a:p>
            <a:pPr lvl="0"/>
            <a:r>
              <a:rPr lang="en-US"/>
              <a:t>Click to edit master text styles</a:t>
            </a:r>
          </a:p>
        </p:txBody>
      </p:sp>
      <p:sp>
        <p:nvSpPr>
          <p:cNvPr id="12" name="Text Placeholder 2">
            <a:extLst>
              <a:ext uri="{FF2B5EF4-FFF2-40B4-BE49-F238E27FC236}">
                <a16:creationId xmlns:a16="http://schemas.microsoft.com/office/drawing/2014/main" id="{2570281E-0CB6-4ED1-B31F-A6053AC9C44A}"/>
              </a:ext>
            </a:extLst>
          </p:cNvPr>
          <p:cNvSpPr>
            <a:spLocks noGrp="1"/>
          </p:cNvSpPr>
          <p:nvPr>
            <p:ph type="body" sz="quarter" idx="14" hasCustomPrompt="1"/>
          </p:nvPr>
        </p:nvSpPr>
        <p:spPr>
          <a:xfrm>
            <a:off x="912645" y="4994395"/>
            <a:ext cx="8116882" cy="645895"/>
          </a:xfrm>
        </p:spPr>
        <p:txBody>
          <a:bodyPr wrap="square" anchor="t">
            <a:normAutofit/>
          </a:bodyPr>
          <a:lstStyle>
            <a:lvl1pPr>
              <a:lnSpc>
                <a:spcPct val="85000"/>
              </a:lnSpc>
              <a:spcBef>
                <a:spcPts val="0"/>
              </a:spcBef>
              <a:defRPr sz="2000"/>
            </a:lvl1pPr>
          </a:lstStyle>
          <a:p>
            <a:pPr lvl="0"/>
            <a:r>
              <a:rPr lang="en-US"/>
              <a:t>Click to edit master text styles</a:t>
            </a:r>
          </a:p>
        </p:txBody>
      </p:sp>
      <p:sp>
        <p:nvSpPr>
          <p:cNvPr id="13" name="Text Placeholder 2">
            <a:extLst>
              <a:ext uri="{FF2B5EF4-FFF2-40B4-BE49-F238E27FC236}">
                <a16:creationId xmlns:a16="http://schemas.microsoft.com/office/drawing/2014/main" id="{6992F42C-6CCE-4824-A925-C759EF1AF4B9}"/>
              </a:ext>
            </a:extLst>
          </p:cNvPr>
          <p:cNvSpPr>
            <a:spLocks noGrp="1"/>
          </p:cNvSpPr>
          <p:nvPr>
            <p:ph type="body" sz="quarter" idx="15" hasCustomPrompt="1"/>
          </p:nvPr>
        </p:nvSpPr>
        <p:spPr>
          <a:xfrm>
            <a:off x="913170" y="427740"/>
            <a:ext cx="8116882" cy="2904051"/>
          </a:xfrm>
        </p:spPr>
        <p:txBody>
          <a:bodyPr wrap="square" anchor="b">
            <a:normAutofit/>
          </a:bodyPr>
          <a:lstStyle>
            <a:lvl1pPr>
              <a:lnSpc>
                <a:spcPct val="70000"/>
              </a:lnSpc>
              <a:spcBef>
                <a:spcPts val="0"/>
              </a:spcBef>
              <a:spcAft>
                <a:spcPts val="0"/>
              </a:spcAft>
              <a:defRPr lang="en-US" sz="7199" b="1" i="0" kern="1200" dirty="0">
                <a:solidFill>
                  <a:schemeClr val="tx1"/>
                </a:solidFill>
                <a:latin typeface="+mj-lt"/>
                <a:ea typeface="Roboto" panose="02000000000000000000" pitchFamily="2" charset="0"/>
                <a:cs typeface="Arial" panose="020B0604020202020204" pitchFamily="34" charset="0"/>
              </a:defRPr>
            </a:lvl1pPr>
          </a:lstStyle>
          <a:p>
            <a:pPr lvl="0"/>
            <a:r>
              <a:rPr lang="en-US"/>
              <a:t>Insert</a:t>
            </a:r>
          </a:p>
          <a:p>
            <a:pPr lvl="0"/>
            <a:r>
              <a:rPr lang="en-US"/>
              <a:t>Headers</a:t>
            </a:r>
          </a:p>
        </p:txBody>
      </p:sp>
    </p:spTree>
    <p:extLst>
      <p:ext uri="{BB962C8B-B14F-4D97-AF65-F5344CB8AC3E}">
        <p14:creationId xmlns:p14="http://schemas.microsoft.com/office/powerpoint/2010/main" val="2761308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opt 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6D926-529E-4762-9A9F-276E8FD0E1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16974" y="0"/>
            <a:ext cx="7175025" cy="6857999"/>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325962" y="3778128"/>
            <a:ext cx="5395777" cy="957158"/>
          </a:xfrm>
          <a:prstGeom prst="rect">
            <a:avLst/>
          </a:prstGeom>
        </p:spPr>
        <p:txBody>
          <a:bodyPr anchor="ctr">
            <a:normAutofit/>
          </a:bodyPr>
          <a:lstStyle>
            <a:lvl1pPr>
              <a:lnSpc>
                <a:spcPct val="80000"/>
              </a:lnSpc>
              <a:spcBef>
                <a:spcPts val="0"/>
              </a:spcBef>
              <a:spcAft>
                <a:spcPts val="0"/>
              </a:spcAft>
              <a:defRPr sz="3200" cap="none">
                <a:solidFill>
                  <a:schemeClr val="tx1"/>
                </a:solidFill>
              </a:defRPr>
            </a:lvl1pPr>
          </a:lstStyle>
          <a:p>
            <a:pPr lvl="0"/>
            <a:r>
              <a:rPr lang="en-US"/>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325961" y="4849431"/>
            <a:ext cx="5395777" cy="736124"/>
          </a:xfrm>
          <a:prstGeom prst="rect">
            <a:avLst/>
          </a:prstGeom>
        </p:spPr>
        <p:txBody>
          <a:bodyPr>
            <a:normAutofit/>
          </a:bodyPr>
          <a:lstStyle>
            <a:lvl1pPr>
              <a:lnSpc>
                <a:spcPct val="80000"/>
              </a:lnSpc>
              <a:spcBef>
                <a:spcPts val="0"/>
              </a:spcBef>
              <a:spcAft>
                <a:spcPts val="0"/>
              </a:spcAft>
              <a:defRPr sz="18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9847288" y="5911816"/>
            <a:ext cx="1963712" cy="527084"/>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326597" y="419100"/>
            <a:ext cx="5395777" cy="2906713"/>
          </a:xfrm>
        </p:spPr>
        <p:txBody>
          <a:bodyPr anchor="b">
            <a:norm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2615218513"/>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Option 1">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hasCustomPrompt="1"/>
          </p:nvPr>
        </p:nvSpPr>
        <p:spPr>
          <a:xfrm>
            <a:off x="381000" y="973137"/>
            <a:ext cx="6426200" cy="969963"/>
          </a:xfrm>
        </p:spPr>
        <p:txBody>
          <a:bodyPr tIns="0" bIns="0" anchor="b">
            <a:normAutofit/>
          </a:bodyPr>
          <a:lstStyle>
            <a:lvl1pPr>
              <a:lnSpc>
                <a:spcPct val="70000"/>
              </a:lnSpc>
              <a:defRPr sz="6000" cap="none">
                <a:solidFill>
                  <a:schemeClr val="bg1"/>
                </a:solidFill>
              </a:defRPr>
            </a:lvl1pPr>
            <a:lvl2pPr>
              <a:defRPr sz="6000"/>
            </a:lvl2pPr>
            <a:lvl3pPr>
              <a:defRPr sz="6000"/>
            </a:lvl3pPr>
            <a:lvl4pPr>
              <a:defRPr sz="6000"/>
            </a:lvl4pPr>
            <a:lvl5pPr>
              <a:defRPr sz="6000"/>
            </a:lvl5pPr>
          </a:lstStyle>
          <a:p>
            <a:pPr lvl="0"/>
            <a:r>
              <a:rPr lang="en-US"/>
              <a:t>Agenda</a:t>
            </a:r>
          </a:p>
        </p:txBody>
      </p:sp>
      <p:sp>
        <p:nvSpPr>
          <p:cNvPr id="19" name="Text Placeholder 2">
            <a:extLst>
              <a:ext uri="{FF2B5EF4-FFF2-40B4-BE49-F238E27FC236}">
                <a16:creationId xmlns:a16="http://schemas.microsoft.com/office/drawing/2014/main" id="{581D7988-71CF-428B-BB8C-370DA3034424}"/>
              </a:ext>
            </a:extLst>
          </p:cNvPr>
          <p:cNvSpPr>
            <a:spLocks noGrp="1"/>
          </p:cNvSpPr>
          <p:nvPr>
            <p:ph type="body" sz="quarter" idx="11" hasCustomPrompt="1"/>
          </p:nvPr>
        </p:nvSpPr>
        <p:spPr>
          <a:xfrm>
            <a:off x="390913" y="2400464"/>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1" name="Text Placeholder 20">
            <a:extLst>
              <a:ext uri="{FF2B5EF4-FFF2-40B4-BE49-F238E27FC236}">
                <a16:creationId xmlns:a16="http://schemas.microsoft.com/office/drawing/2014/main" id="{6D052618-531B-4841-A43B-6710A5FB0136}"/>
              </a:ext>
            </a:extLst>
          </p:cNvPr>
          <p:cNvSpPr>
            <a:spLocks noGrp="1"/>
          </p:cNvSpPr>
          <p:nvPr>
            <p:ph type="body" sz="quarter" idx="12" hasCustomPrompt="1"/>
          </p:nvPr>
        </p:nvSpPr>
        <p:spPr>
          <a:xfrm>
            <a:off x="1355086" y="2553314"/>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23" name="Text Placeholder 2">
            <a:extLst>
              <a:ext uri="{FF2B5EF4-FFF2-40B4-BE49-F238E27FC236}">
                <a16:creationId xmlns:a16="http://schemas.microsoft.com/office/drawing/2014/main" id="{4F89B5AE-E188-4353-9738-00A6F4ADF3BB}"/>
              </a:ext>
            </a:extLst>
          </p:cNvPr>
          <p:cNvSpPr>
            <a:spLocks noGrp="1"/>
          </p:cNvSpPr>
          <p:nvPr>
            <p:ph type="body" sz="quarter" idx="13" hasCustomPrompt="1"/>
          </p:nvPr>
        </p:nvSpPr>
        <p:spPr>
          <a:xfrm>
            <a:off x="390913" y="3451045"/>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5" name="Text Placeholder 20">
            <a:extLst>
              <a:ext uri="{FF2B5EF4-FFF2-40B4-BE49-F238E27FC236}">
                <a16:creationId xmlns:a16="http://schemas.microsoft.com/office/drawing/2014/main" id="{ECA69700-84AA-4333-96E5-1B7E35ACBA08}"/>
              </a:ext>
            </a:extLst>
          </p:cNvPr>
          <p:cNvSpPr>
            <a:spLocks noGrp="1"/>
          </p:cNvSpPr>
          <p:nvPr>
            <p:ph type="body" sz="quarter" idx="14" hasCustomPrompt="1"/>
          </p:nvPr>
        </p:nvSpPr>
        <p:spPr>
          <a:xfrm>
            <a:off x="1355088" y="3622945"/>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28" name="Text Placeholder 2">
            <a:extLst>
              <a:ext uri="{FF2B5EF4-FFF2-40B4-BE49-F238E27FC236}">
                <a16:creationId xmlns:a16="http://schemas.microsoft.com/office/drawing/2014/main" id="{D59530B2-E30E-446D-885E-7ADC021BD805}"/>
              </a:ext>
            </a:extLst>
          </p:cNvPr>
          <p:cNvSpPr>
            <a:spLocks noGrp="1"/>
          </p:cNvSpPr>
          <p:nvPr>
            <p:ph type="body" sz="quarter" idx="15" hasCustomPrompt="1"/>
          </p:nvPr>
        </p:nvSpPr>
        <p:spPr>
          <a:xfrm>
            <a:off x="390913" y="4549387"/>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9" name="Text Placeholder 20">
            <a:extLst>
              <a:ext uri="{FF2B5EF4-FFF2-40B4-BE49-F238E27FC236}">
                <a16:creationId xmlns:a16="http://schemas.microsoft.com/office/drawing/2014/main" id="{44CB8CA3-C5FC-4CA5-979B-052A64B68E0E}"/>
              </a:ext>
            </a:extLst>
          </p:cNvPr>
          <p:cNvSpPr>
            <a:spLocks noGrp="1"/>
          </p:cNvSpPr>
          <p:nvPr>
            <p:ph type="body" sz="quarter" idx="16" hasCustomPrompt="1"/>
          </p:nvPr>
        </p:nvSpPr>
        <p:spPr>
          <a:xfrm>
            <a:off x="1355086" y="4692576"/>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0" name="Text Placeholder 2">
            <a:extLst>
              <a:ext uri="{FF2B5EF4-FFF2-40B4-BE49-F238E27FC236}">
                <a16:creationId xmlns:a16="http://schemas.microsoft.com/office/drawing/2014/main" id="{C9E5A7F7-8F19-4595-95BD-C0DABF6A815F}"/>
              </a:ext>
            </a:extLst>
          </p:cNvPr>
          <p:cNvSpPr>
            <a:spLocks noGrp="1"/>
          </p:cNvSpPr>
          <p:nvPr>
            <p:ph type="body" sz="quarter" idx="17" hasCustomPrompt="1"/>
          </p:nvPr>
        </p:nvSpPr>
        <p:spPr>
          <a:xfrm>
            <a:off x="6095999" y="2400464"/>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1" name="Text Placeholder 20">
            <a:extLst>
              <a:ext uri="{FF2B5EF4-FFF2-40B4-BE49-F238E27FC236}">
                <a16:creationId xmlns:a16="http://schemas.microsoft.com/office/drawing/2014/main" id="{2899181F-B8CA-4B36-AF7C-D1354DF84B85}"/>
              </a:ext>
            </a:extLst>
          </p:cNvPr>
          <p:cNvSpPr>
            <a:spLocks noGrp="1"/>
          </p:cNvSpPr>
          <p:nvPr>
            <p:ph type="body" sz="quarter" idx="18" hasCustomPrompt="1"/>
          </p:nvPr>
        </p:nvSpPr>
        <p:spPr>
          <a:xfrm>
            <a:off x="7060174" y="2553314"/>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2" name="Text Placeholder 2">
            <a:extLst>
              <a:ext uri="{FF2B5EF4-FFF2-40B4-BE49-F238E27FC236}">
                <a16:creationId xmlns:a16="http://schemas.microsoft.com/office/drawing/2014/main" id="{4656F190-2BE8-4368-ADED-FC85D9A03C17}"/>
              </a:ext>
            </a:extLst>
          </p:cNvPr>
          <p:cNvSpPr>
            <a:spLocks noGrp="1"/>
          </p:cNvSpPr>
          <p:nvPr>
            <p:ph type="body" sz="quarter" idx="19" hasCustomPrompt="1"/>
          </p:nvPr>
        </p:nvSpPr>
        <p:spPr>
          <a:xfrm>
            <a:off x="6095999" y="3451045"/>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3" name="Text Placeholder 20">
            <a:extLst>
              <a:ext uri="{FF2B5EF4-FFF2-40B4-BE49-F238E27FC236}">
                <a16:creationId xmlns:a16="http://schemas.microsoft.com/office/drawing/2014/main" id="{355D8271-4249-49A3-9E31-CA7401B12173}"/>
              </a:ext>
            </a:extLst>
          </p:cNvPr>
          <p:cNvSpPr>
            <a:spLocks noGrp="1"/>
          </p:cNvSpPr>
          <p:nvPr>
            <p:ph type="body" sz="quarter" idx="20" hasCustomPrompt="1"/>
          </p:nvPr>
        </p:nvSpPr>
        <p:spPr>
          <a:xfrm>
            <a:off x="7060174" y="3622945"/>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4" name="Text Placeholder 2">
            <a:extLst>
              <a:ext uri="{FF2B5EF4-FFF2-40B4-BE49-F238E27FC236}">
                <a16:creationId xmlns:a16="http://schemas.microsoft.com/office/drawing/2014/main" id="{D97D1950-FBE7-4AAE-A7F3-DE7C26FAB2F3}"/>
              </a:ext>
            </a:extLst>
          </p:cNvPr>
          <p:cNvSpPr>
            <a:spLocks noGrp="1"/>
          </p:cNvSpPr>
          <p:nvPr>
            <p:ph type="body" sz="quarter" idx="21" hasCustomPrompt="1"/>
          </p:nvPr>
        </p:nvSpPr>
        <p:spPr>
          <a:xfrm>
            <a:off x="6095999" y="4549387"/>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5" name="Text Placeholder 20">
            <a:extLst>
              <a:ext uri="{FF2B5EF4-FFF2-40B4-BE49-F238E27FC236}">
                <a16:creationId xmlns:a16="http://schemas.microsoft.com/office/drawing/2014/main" id="{543BA188-7B35-4438-90B1-F701495D6262}"/>
              </a:ext>
            </a:extLst>
          </p:cNvPr>
          <p:cNvSpPr>
            <a:spLocks noGrp="1"/>
          </p:cNvSpPr>
          <p:nvPr>
            <p:ph type="body" sz="quarter" idx="22" hasCustomPrompt="1"/>
          </p:nvPr>
        </p:nvSpPr>
        <p:spPr>
          <a:xfrm>
            <a:off x="7060174" y="4692576"/>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17" name="Footer Placeholder 6">
            <a:extLst>
              <a:ext uri="{FF2B5EF4-FFF2-40B4-BE49-F238E27FC236}">
                <a16:creationId xmlns:a16="http://schemas.microsoft.com/office/drawing/2014/main" id="{7E25AE54-DB22-44B2-A18F-3ECCFA3A1C78}"/>
              </a:ext>
            </a:extLst>
          </p:cNvPr>
          <p:cNvSpPr>
            <a:spLocks noGrp="1"/>
          </p:cNvSpPr>
          <p:nvPr>
            <p:ph type="ftr" sz="quarter" idx="23"/>
          </p:nvPr>
        </p:nvSpPr>
        <p:spPr>
          <a:xfrm>
            <a:off x="381002" y="6519009"/>
            <a:ext cx="5714999" cy="206375"/>
          </a:xfrm>
          <a:prstGeom prst="rect">
            <a:avLst/>
          </a:prstGeom>
        </p:spPr>
        <p:txBody>
          <a:bodyPr lIns="0"/>
          <a:lstStyle>
            <a:lvl1pPr>
              <a:defRPr sz="800">
                <a:solidFill>
                  <a:schemeClr val="bg1">
                    <a:alpha val="40000"/>
                  </a:schemeClr>
                </a:solidFill>
              </a:defRPr>
            </a:lvl1pPr>
          </a:lstStyle>
          <a:p>
            <a:r>
              <a:rPr lang="en-US"/>
              <a:t>Copyright © 2020 Accenture. All rights reserved.</a:t>
            </a:r>
          </a:p>
        </p:txBody>
      </p:sp>
      <p:sp>
        <p:nvSpPr>
          <p:cNvPr id="18" name="Slide Number Placeholder 9">
            <a:extLst>
              <a:ext uri="{FF2B5EF4-FFF2-40B4-BE49-F238E27FC236}">
                <a16:creationId xmlns:a16="http://schemas.microsoft.com/office/drawing/2014/main" id="{D9EB6A56-5461-4FFF-8573-F2A2015AD761}"/>
              </a:ext>
            </a:extLst>
          </p:cNvPr>
          <p:cNvSpPr>
            <a:spLocks noGrp="1"/>
          </p:cNvSpPr>
          <p:nvPr>
            <p:ph type="sldNum" sz="quarter" idx="24"/>
          </p:nvPr>
        </p:nvSpPr>
        <p:spPr>
          <a:xfrm>
            <a:off x="11506202" y="6519009"/>
            <a:ext cx="385711" cy="206375"/>
          </a:xfrm>
          <a:prstGeom prst="rect">
            <a:avLst/>
          </a:prstGeom>
        </p:spPr>
        <p:txBody>
          <a:bodyPr/>
          <a:lstStyle>
            <a:lvl1pPr>
              <a:defRPr sz="800">
                <a:solidFill>
                  <a:schemeClr val="bg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15983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369776" y="1597537"/>
            <a:ext cx="4395264" cy="3523001"/>
          </a:xfrm>
          <a:prstGeom prst="rect">
            <a:avLst/>
          </a:prstGeom>
        </p:spPr>
        <p:txBody>
          <a:bodyPr tIns="0" bIns="0" anchor="b">
            <a:normAutofit/>
          </a:bodyPr>
          <a:lstStyle>
            <a:lvl1pPr>
              <a:lnSpc>
                <a:spcPct val="70000"/>
              </a:lnSpc>
              <a:defRPr sz="7200">
                <a:solidFill>
                  <a:schemeClr val="accent1"/>
                </a:solidFill>
              </a:defRPr>
            </a:lvl1pPr>
            <a:lvl2pPr>
              <a:defRPr sz="6000"/>
            </a:lvl2pPr>
            <a:lvl3pPr>
              <a:defRPr sz="6000"/>
            </a:lvl3pPr>
            <a:lvl4pPr>
              <a:defRPr sz="6000"/>
            </a:lvl4pPr>
            <a:lvl5pPr>
              <a:defRPr sz="6000"/>
            </a:lvl5pPr>
          </a:lstStyle>
          <a:p>
            <a:pPr lvl="0"/>
            <a:r>
              <a:rPr lang="en-US"/>
              <a:t>Agenda</a:t>
            </a:r>
          </a:p>
        </p:txBody>
      </p:sp>
    </p:spTree>
    <p:extLst>
      <p:ext uri="{BB962C8B-B14F-4D97-AF65-F5344CB8AC3E}">
        <p14:creationId xmlns:p14="http://schemas.microsoft.com/office/powerpoint/2010/main" val="3783635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381003" y="377805"/>
            <a:ext cx="11421740" cy="1565295"/>
          </a:xfrm>
        </p:spPr>
        <p:txBody>
          <a:bodyPr tIns="0" bIns="0" anchor="t">
            <a:normAutofit/>
          </a:bodyPr>
          <a:lstStyle>
            <a:lvl1pPr>
              <a:lnSpc>
                <a:spcPct val="80000"/>
              </a:lnSpc>
              <a:defRPr sz="6000" cap="none">
                <a:solidFill>
                  <a:schemeClr val="tx1"/>
                </a:solidFill>
              </a:defRPr>
            </a:lvl1pPr>
            <a:lvl2pPr>
              <a:defRPr sz="6000"/>
            </a:lvl2pPr>
            <a:lvl3pPr>
              <a:defRPr sz="6000"/>
            </a:lvl3pPr>
            <a:lvl4pPr>
              <a:defRPr sz="6000"/>
            </a:lvl4pPr>
            <a:lvl5pPr>
              <a:defRPr sz="60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397512" y="4346013"/>
            <a:ext cx="1572616" cy="699189"/>
          </a:xfrm>
        </p:spPr>
        <p:txBody>
          <a:bodyPr anchor="b">
            <a:normAutofit/>
          </a:bodyPr>
          <a:lstStyle>
            <a:lvl1pPr>
              <a:defRPr sz="32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857730" y="4346013"/>
            <a:ext cx="1572616" cy="699189"/>
          </a:xfrm>
        </p:spPr>
        <p:txBody>
          <a:bodyPr anchor="b">
            <a:normAutofit/>
          </a:bodyPr>
          <a:lstStyle>
            <a:lvl1pPr>
              <a:defRPr sz="32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317948" y="4346013"/>
            <a:ext cx="1572616" cy="699189"/>
          </a:xfrm>
        </p:spPr>
        <p:txBody>
          <a:bodyPr anchor="b">
            <a:normAutofit/>
          </a:bodyPr>
          <a:lstStyle>
            <a:lvl1pPr>
              <a:defRPr sz="32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778166" y="4346013"/>
            <a:ext cx="1572616" cy="699189"/>
          </a:xfrm>
        </p:spPr>
        <p:txBody>
          <a:bodyPr anchor="b">
            <a:normAutofit/>
          </a:bodyPr>
          <a:lstStyle>
            <a:lvl1pPr>
              <a:defRPr sz="32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4346013"/>
            <a:ext cx="1572616" cy="699189"/>
          </a:xfrm>
        </p:spPr>
        <p:txBody>
          <a:bodyPr anchor="b">
            <a:normAutofit/>
          </a:bodyPr>
          <a:lstStyle>
            <a:lvl1pPr>
              <a:defRPr sz="32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397512" y="2363082"/>
            <a:ext cx="1572616" cy="699189"/>
          </a:xfrm>
        </p:spPr>
        <p:txBody>
          <a:bodyPr anchor="b">
            <a:normAutofit/>
          </a:bodyPr>
          <a:lstStyle>
            <a:lvl1pPr>
              <a:defRPr sz="32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857730" y="2363082"/>
            <a:ext cx="1572616" cy="699189"/>
          </a:xfrm>
        </p:spPr>
        <p:txBody>
          <a:bodyPr anchor="b">
            <a:normAutofit/>
          </a:bodyPr>
          <a:lstStyle>
            <a:lvl1pPr>
              <a:defRPr sz="32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317948" y="2363082"/>
            <a:ext cx="1572616" cy="699189"/>
          </a:xfrm>
        </p:spPr>
        <p:txBody>
          <a:bodyPr anchor="b">
            <a:normAutofit/>
          </a:bodyPr>
          <a:lstStyle>
            <a:lvl1pPr>
              <a:defRPr sz="32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778166" y="2363082"/>
            <a:ext cx="1572616" cy="699189"/>
          </a:xfrm>
        </p:spPr>
        <p:txBody>
          <a:bodyPr anchor="b">
            <a:normAutofit/>
          </a:bodyPr>
          <a:lstStyle>
            <a:lvl1pPr>
              <a:defRPr sz="32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2363082"/>
            <a:ext cx="1572616" cy="699189"/>
          </a:xfrm>
        </p:spPr>
        <p:txBody>
          <a:bodyPr anchor="b">
            <a:normAutofit/>
          </a:bodyPr>
          <a:lstStyle>
            <a:lvl1pPr>
              <a:defRPr sz="32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397512" y="315947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861856" y="314370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317946" y="316263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782290" y="314686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314502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389257" y="514240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853601" y="512663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09691" y="514556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774035" y="512979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512795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717041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60960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138144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381002" y="6519009"/>
            <a:ext cx="5714999" cy="206375"/>
          </a:xfrm>
          <a:prstGeom prst="rect">
            <a:avLst/>
          </a:prstGeom>
        </p:spPr>
        <p:txBody>
          <a:bodyPr/>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3615435"/>
      </p:ext>
    </p:extLst>
  </p:cSld>
  <p:clrMap bg1="lt1" tx1="dk1" bg2="lt2" tx2="dk2" accent1="accent1" accent2="accent2" accent3="accent3" accent4="accent4" accent5="accent5" accent6="accent6" hlink="hlink" folHlink="folHlink"/>
  <p:sldLayoutIdLst>
    <p:sldLayoutId id="2147483848" r:id="rId1"/>
    <p:sldLayoutId id="2147483863" r:id="rId2"/>
    <p:sldLayoutId id="2147483923" r:id="rId3"/>
    <p:sldLayoutId id="2147483879" r:id="rId4"/>
    <p:sldLayoutId id="2147483851" r:id="rId5"/>
    <p:sldLayoutId id="2147483880" r:id="rId6"/>
    <p:sldLayoutId id="2147483895" r:id="rId7"/>
    <p:sldLayoutId id="2147483866" r:id="rId8"/>
    <p:sldLayoutId id="2147483867" r:id="rId9"/>
    <p:sldLayoutId id="2147483858" r:id="rId10"/>
    <p:sldLayoutId id="2147483916" r:id="rId11"/>
    <p:sldLayoutId id="2147483917" r:id="rId12"/>
    <p:sldLayoutId id="2147483900" r:id="rId13"/>
    <p:sldLayoutId id="2147483915" r:id="rId14"/>
    <p:sldLayoutId id="2147483847" r:id="rId15"/>
    <p:sldLayoutId id="2147483870" r:id="rId16"/>
    <p:sldLayoutId id="2147483855" r:id="rId17"/>
    <p:sldLayoutId id="2147483861" r:id="rId18"/>
    <p:sldLayoutId id="2147483920" r:id="rId19"/>
    <p:sldLayoutId id="2147483781" r:id="rId20"/>
    <p:sldLayoutId id="2147483760" r:id="rId21"/>
    <p:sldLayoutId id="2147483945" r:id="rId22"/>
    <p:sldLayoutId id="2147483947" r:id="rId23"/>
    <p:sldLayoutId id="2147483948" r:id="rId24"/>
    <p:sldLayoutId id="2147483949" r:id="rId25"/>
    <p:sldLayoutId id="2147483952" r:id="rId26"/>
    <p:sldLayoutId id="2147483953" r:id="rId27"/>
    <p:sldLayoutId id="2147483954" r:id="rId28"/>
    <p:sldLayoutId id="2147483955" r:id="rId29"/>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0.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s://azure.microsoft.com/en-us/services/api-management/" TargetMode="External"/><Relationship Id="rId3" Type="http://schemas.openxmlformats.org/officeDocument/2006/relationships/image" Target="../media/image52.jpeg"/><Relationship Id="rId7" Type="http://schemas.openxmlformats.org/officeDocument/2006/relationships/hyperlink" Target="https://azure.microsoft.com/en-us/free/kubernetes-service/search/"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azure.microsoft.com/en-us/services/storage/blobs/" TargetMode="External"/><Relationship Id="rId5" Type="http://schemas.openxmlformats.org/officeDocument/2006/relationships/hyperlink" Target="https://azure.microsoft.com/en-us/services/cosmos-db/" TargetMode="External"/><Relationship Id="rId4" Type="http://schemas.openxmlformats.org/officeDocument/2006/relationships/hyperlink" Target="https://azure.microsoft.com/en-us/services/postgresq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5.xml"/><Relationship Id="rId16" Type="http://schemas.openxmlformats.org/officeDocument/2006/relationships/image" Target="../media/image67.svg"/><Relationship Id="rId20" Type="http://schemas.openxmlformats.org/officeDocument/2006/relationships/image" Target="../media/image71.svg"/><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2.sv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svg"/></Relationships>
</file>

<file path=ppt/slides/_rels/slide26.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6.xml"/><Relationship Id="rId16" Type="http://schemas.openxmlformats.org/officeDocument/2006/relationships/image" Target="../media/image67.svg"/><Relationship Id="rId20" Type="http://schemas.openxmlformats.org/officeDocument/2006/relationships/image" Target="../media/image71.svg"/><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2.sv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svg"/></Relationships>
</file>

<file path=ppt/slides/_rels/slide27.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7.xml"/><Relationship Id="rId16" Type="http://schemas.openxmlformats.org/officeDocument/2006/relationships/image" Target="../media/image67.svg"/><Relationship Id="rId20" Type="http://schemas.openxmlformats.org/officeDocument/2006/relationships/image" Target="../media/image71.svg"/><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2.sv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svg"/></Relationships>
</file>

<file path=ppt/slides/_rels/slide28.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8.xml"/><Relationship Id="rId16" Type="http://schemas.openxmlformats.org/officeDocument/2006/relationships/image" Target="../media/image67.svg"/><Relationship Id="rId20" Type="http://schemas.openxmlformats.org/officeDocument/2006/relationships/image" Target="../media/image71.svg"/><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2.sv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svg"/></Relationships>
</file>

<file path=ppt/slides/_rels/slide29.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9.xml"/><Relationship Id="rId16" Type="http://schemas.openxmlformats.org/officeDocument/2006/relationships/image" Target="../media/image67.svg"/><Relationship Id="rId20" Type="http://schemas.openxmlformats.org/officeDocument/2006/relationships/image" Target="../media/image71.svg"/><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2.sv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sv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3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5.png"/><Relationship Id="rId9"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92.png"/></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9.png"/><Relationship Id="rId7" Type="http://schemas.openxmlformats.org/officeDocument/2006/relationships/image" Target="../media/image71.svg"/><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70.png"/><Relationship Id="rId5" Type="http://schemas.openxmlformats.org/officeDocument/2006/relationships/image" Target="../media/image73.svg"/><Relationship Id="rId10"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98.svg"/></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2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mailto:rune.tommeras.larsen@accenture.com" TargetMode="External"/><Relationship Id="rId7"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8.xml"/><Relationship Id="rId6" Type="http://schemas.openxmlformats.org/officeDocument/2006/relationships/hyperlink" Target="https://github.com/Altinn/altinn-studio" TargetMode="External"/><Relationship Id="rId5" Type="http://schemas.openxmlformats.org/officeDocument/2006/relationships/hyperlink" Target="mailto:stephanie.buadu@avanade.com" TargetMode="External"/><Relationship Id="rId10" Type="http://schemas.openxmlformats.org/officeDocument/2006/relationships/image" Target="../media/image117.png"/><Relationship Id="rId4" Type="http://schemas.openxmlformats.org/officeDocument/2006/relationships/hyperlink" Target="mailto:nina.kylstad@accenture.com" TargetMode="External"/><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30722-AC27-554E-94CB-4276EBD908EC}"/>
              </a:ext>
            </a:extLst>
          </p:cNvPr>
          <p:cNvPicPr>
            <a:picLocks noChangeAspect="1"/>
          </p:cNvPicPr>
          <p:nvPr/>
        </p:nvPicPr>
        <p:blipFill rotWithShape="1">
          <a:blip r:embed="rId3" cstate="screen">
            <a:alphaModFix amt="25000"/>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2" name="Text Placeholder 21"/>
          <p:cNvSpPr>
            <a:spLocks noGrp="1"/>
          </p:cNvSpPr>
          <p:nvPr>
            <p:ph type="body" sz="quarter" idx="10"/>
          </p:nvPr>
        </p:nvSpPr>
        <p:spPr>
          <a:xfrm>
            <a:off x="1602314" y="4207204"/>
            <a:ext cx="4352172" cy="944712"/>
          </a:xfrm>
        </p:spPr>
        <p:txBody>
          <a:bodyPr vert="horz" lIns="0" tIns="0" rIns="0" bIns="0" rtlCol="0" anchor="t">
            <a:normAutofit/>
          </a:bodyPr>
          <a:lstStyle/>
          <a:p>
            <a:pPr marL="0" lvl="2" indent="0">
              <a:spcBef>
                <a:spcPts val="0"/>
              </a:spcBef>
              <a:spcAft>
                <a:spcPts val="600"/>
              </a:spcAft>
              <a:buNone/>
            </a:pPr>
            <a:r>
              <a:rPr lang="en-US" sz="1400">
                <a:solidFill>
                  <a:schemeClr val="tx1"/>
                </a:solidFill>
              </a:rPr>
              <a:t>Rune T. Larsen</a:t>
            </a:r>
          </a:p>
          <a:p>
            <a:pPr marL="0" lvl="2" indent="0">
              <a:spcBef>
                <a:spcPts val="0"/>
              </a:spcBef>
              <a:spcAft>
                <a:spcPts val="600"/>
              </a:spcAft>
              <a:buNone/>
            </a:pPr>
            <a:r>
              <a:rPr lang="en-US" sz="1400">
                <a:solidFill>
                  <a:schemeClr val="tx1"/>
                </a:solidFill>
              </a:rPr>
              <a:t>Nina Kylstad</a:t>
            </a:r>
          </a:p>
          <a:p>
            <a:pPr marL="0" lvl="2" indent="0">
              <a:spcBef>
                <a:spcPts val="0"/>
              </a:spcBef>
              <a:spcAft>
                <a:spcPts val="600"/>
              </a:spcAft>
              <a:buNone/>
            </a:pPr>
            <a:r>
              <a:rPr lang="en-US" sz="1400">
                <a:solidFill>
                  <a:schemeClr val="tx1"/>
                </a:solidFill>
              </a:rPr>
              <a:t>Stephanie Buadu</a:t>
            </a:r>
          </a:p>
        </p:txBody>
      </p:sp>
      <p:sp>
        <p:nvSpPr>
          <p:cNvPr id="11" name="Title 1">
            <a:extLst>
              <a:ext uri="{FF2B5EF4-FFF2-40B4-BE49-F238E27FC236}">
                <a16:creationId xmlns:a16="http://schemas.microsoft.com/office/drawing/2014/main" id="{0E05DD28-3CE9-7942-ABCF-449D287C8C0F}"/>
              </a:ext>
            </a:extLst>
          </p:cNvPr>
          <p:cNvSpPr txBox="1">
            <a:spLocks/>
          </p:cNvSpPr>
          <p:nvPr/>
        </p:nvSpPr>
        <p:spPr>
          <a:xfrm>
            <a:off x="1602314" y="3557526"/>
            <a:ext cx="4163105" cy="466538"/>
          </a:xfrm>
          <a:prstGeom prst="rect">
            <a:avLst/>
          </a:prstGeom>
        </p:spPr>
        <p:txBody>
          <a:bodyPr vert="horz" wrap="square" lIns="0" tIns="0" rIns="0" bIns="0" rtlCol="0" anchor="t" anchorCtr="0">
            <a:spAutoFit/>
          </a:bodyPr>
          <a:lstStyle>
            <a:lvl1pPr marL="0" indent="0" algn="l" defTabSz="914377" rtl="0" eaLnBrk="1" latinLnBrk="0" hangingPunct="1">
              <a:lnSpc>
                <a:spcPct val="70000"/>
              </a:lnSpc>
              <a:spcBef>
                <a:spcPct val="0"/>
              </a:spcBef>
              <a:buNone/>
              <a:defRPr sz="6000" b="0" kern="1200" cap="all" baseline="0">
                <a:solidFill>
                  <a:schemeClr val="tx1"/>
                </a:solidFill>
                <a:latin typeface="+mj-lt"/>
                <a:ea typeface="+mj-ea"/>
                <a:cs typeface="+mj-cs"/>
              </a:defRPr>
            </a:lvl1pPr>
          </a:lstStyle>
          <a:p>
            <a:pPr>
              <a:lnSpc>
                <a:spcPts val="4200"/>
              </a:lnSpc>
            </a:pPr>
            <a:r>
              <a:rPr lang="en-US" sz="2400" b="1" kern="100" cap="none" spc="-100">
                <a:solidFill>
                  <a:schemeClr val="accent1"/>
                </a:solidFill>
                <a:latin typeface="Graphik Black" panose="020B0503030202060203" pitchFamily="34" charset="77"/>
              </a:rPr>
              <a:t>ALTINN</a:t>
            </a:r>
            <a:r>
              <a:rPr lang="en-US" sz="2400" b="1" kern="100" cap="none" spc="-100">
                <a:latin typeface="Graphik Black" panose="020B0503030202060203" pitchFamily="34" charset="77"/>
              </a:rPr>
              <a:t> </a:t>
            </a:r>
            <a:r>
              <a:rPr lang="en-US" sz="2400" b="1" kern="100" cap="none" spc="-100">
                <a:solidFill>
                  <a:schemeClr val="accent1"/>
                </a:solidFill>
                <a:latin typeface="Graphik Black" panose="020B0503030202060203" pitchFamily="34" charset="77"/>
              </a:rPr>
              <a:t>3</a:t>
            </a:r>
          </a:p>
        </p:txBody>
      </p:sp>
      <p:sp>
        <p:nvSpPr>
          <p:cNvPr id="16" name="Title 1">
            <a:extLst>
              <a:ext uri="{FF2B5EF4-FFF2-40B4-BE49-F238E27FC236}">
                <a16:creationId xmlns:a16="http://schemas.microsoft.com/office/drawing/2014/main" id="{E45D1EA9-204E-F241-B358-3A02BDFE5F73}"/>
              </a:ext>
            </a:extLst>
          </p:cNvPr>
          <p:cNvSpPr txBox="1">
            <a:spLocks/>
          </p:cNvSpPr>
          <p:nvPr/>
        </p:nvSpPr>
        <p:spPr>
          <a:xfrm>
            <a:off x="1615682" y="5320445"/>
            <a:ext cx="7204023" cy="184666"/>
          </a:xfrm>
          <a:prstGeom prst="rect">
            <a:avLst/>
          </a:prstGeom>
        </p:spPr>
        <p:txBody>
          <a:bodyPr vert="horz" wrap="square" lIns="0" tIns="0" rIns="0" bIns="0" rtlCol="0" anchor="t" anchorCtr="0">
            <a:spAutoFit/>
          </a:bodyPr>
          <a:lstStyle>
            <a:lvl1pPr marL="0" indent="0" algn="l" defTabSz="914377" rtl="0" eaLnBrk="1" latinLnBrk="0" hangingPunct="1">
              <a:lnSpc>
                <a:spcPct val="70000"/>
              </a:lnSpc>
              <a:spcBef>
                <a:spcPct val="0"/>
              </a:spcBef>
              <a:buNone/>
              <a:defRPr sz="6000" b="0" kern="1200" cap="all" baseline="0">
                <a:solidFill>
                  <a:schemeClr val="tx1"/>
                </a:solidFill>
                <a:latin typeface="+mj-lt"/>
                <a:ea typeface="+mj-ea"/>
                <a:cs typeface="+mj-cs"/>
              </a:defRPr>
            </a:lvl1pPr>
          </a:lstStyle>
          <a:p>
            <a:pPr>
              <a:lnSpc>
                <a:spcPct val="100000"/>
              </a:lnSpc>
            </a:pPr>
            <a:r>
              <a:rPr lang="en-US" sz="1200" b="1" cap="none" spc="100">
                <a:solidFill>
                  <a:schemeClr val="accent1"/>
                </a:solidFill>
              </a:rPr>
              <a:t>11.06.2020</a:t>
            </a:r>
            <a:endParaRPr lang="en-US" sz="1200" b="1" cap="none" spc="100" baseline="30000">
              <a:solidFill>
                <a:schemeClr val="accent1"/>
              </a:solidFill>
              <a:latin typeface="+mn-lt"/>
            </a:endParaRPr>
          </a:p>
        </p:txBody>
      </p:sp>
      <p:sp>
        <p:nvSpPr>
          <p:cNvPr id="13" name="Title 1">
            <a:extLst>
              <a:ext uri="{FF2B5EF4-FFF2-40B4-BE49-F238E27FC236}">
                <a16:creationId xmlns:a16="http://schemas.microsoft.com/office/drawing/2014/main" id="{3230A8DD-AE0C-804C-8BAB-31343721171A}"/>
              </a:ext>
            </a:extLst>
          </p:cNvPr>
          <p:cNvSpPr txBox="1">
            <a:spLocks/>
          </p:cNvSpPr>
          <p:nvPr/>
        </p:nvSpPr>
        <p:spPr>
          <a:xfrm>
            <a:off x="1602314" y="1976813"/>
            <a:ext cx="6243608" cy="1661993"/>
          </a:xfrm>
          <a:prstGeom prst="rect">
            <a:avLst/>
          </a:prstGeom>
        </p:spPr>
        <p:txBody>
          <a:bodyPr vert="horz" wrap="square" lIns="0" tIns="0" rIns="0" bIns="0" rtlCol="0" anchor="t" anchorCtr="0">
            <a:spAutoFit/>
          </a:bodyPr>
          <a:lstStyle>
            <a:lvl1pPr marL="0" indent="0" algn="l" defTabSz="914377" rtl="0" eaLnBrk="1" latinLnBrk="0" hangingPunct="1">
              <a:lnSpc>
                <a:spcPct val="70000"/>
              </a:lnSpc>
              <a:spcBef>
                <a:spcPct val="0"/>
              </a:spcBef>
              <a:buNone/>
              <a:defRPr sz="6000" b="0" kern="1200" cap="all" baseline="0">
                <a:solidFill>
                  <a:schemeClr val="tx1"/>
                </a:solidFill>
                <a:latin typeface="+mj-lt"/>
                <a:ea typeface="+mj-ea"/>
                <a:cs typeface="+mj-cs"/>
              </a:defRPr>
            </a:lvl1pPr>
          </a:lstStyle>
          <a:p>
            <a:pPr>
              <a:lnSpc>
                <a:spcPct val="100000"/>
              </a:lnSpc>
            </a:pPr>
            <a:r>
              <a:rPr lang="en-US" sz="3600" b="1" cap="none"/>
              <a:t>Building an open source government application platform in the cloud</a:t>
            </a:r>
            <a:endParaRPr lang="en-US" sz="3600" b="1" cap="none" baseline="30000">
              <a:latin typeface="+mn-lt"/>
            </a:endParaRPr>
          </a:p>
        </p:txBody>
      </p:sp>
      <p:grpSp>
        <p:nvGrpSpPr>
          <p:cNvPr id="17" name="Group 16">
            <a:extLst>
              <a:ext uri="{FF2B5EF4-FFF2-40B4-BE49-F238E27FC236}">
                <a16:creationId xmlns:a16="http://schemas.microsoft.com/office/drawing/2014/main" id="{8F0BC57B-202A-D447-95F3-99BFC694E4C9}"/>
              </a:ext>
            </a:extLst>
          </p:cNvPr>
          <p:cNvGrpSpPr>
            <a:grpSpLocks noChangeAspect="1"/>
          </p:cNvGrpSpPr>
          <p:nvPr/>
        </p:nvGrpSpPr>
        <p:grpSpPr>
          <a:xfrm>
            <a:off x="3430163" y="1293419"/>
            <a:ext cx="1528349" cy="410227"/>
            <a:chOff x="9563100" y="1673029"/>
            <a:chExt cx="1389888" cy="373063"/>
          </a:xfrm>
        </p:grpSpPr>
        <p:pic>
          <p:nvPicPr>
            <p:cNvPr id="18" name="Picture 17">
              <a:extLst>
                <a:ext uri="{FF2B5EF4-FFF2-40B4-BE49-F238E27FC236}">
                  <a16:creationId xmlns:a16="http://schemas.microsoft.com/office/drawing/2014/main" id="{A03B65FD-66F4-C243-9447-9D8983FE1843}"/>
                </a:ext>
              </a:extLst>
            </p:cNvPr>
            <p:cNvPicPr>
              <a:picLocks noChangeAspect="1"/>
            </p:cNvPicPr>
            <p:nvPr/>
          </p:nvPicPr>
          <p:blipFill>
            <a:blip r:embed="rId4">
              <a:alphaModFix/>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9" name="Freeform 5">
              <a:extLst>
                <a:ext uri="{FF2B5EF4-FFF2-40B4-BE49-F238E27FC236}">
                  <a16:creationId xmlns:a16="http://schemas.microsoft.com/office/drawing/2014/main" id="{2F3B6017-297D-AA48-BF12-BA3A93ED5CB0}"/>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2" name="Picture 2" descr="Altinn - kundecase - short - Basefarm">
            <a:extLst>
              <a:ext uri="{FF2B5EF4-FFF2-40B4-BE49-F238E27FC236}">
                <a16:creationId xmlns:a16="http://schemas.microsoft.com/office/drawing/2014/main" id="{2386B461-241B-BA40-8F94-B7348ED0199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02314" y="1142629"/>
            <a:ext cx="936588" cy="711807"/>
          </a:xfrm>
          <a:prstGeom prst="rect">
            <a:avLst/>
          </a:prstGeom>
          <a:noFill/>
          <a:extLst>
            <a:ext uri="{909E8E84-426E-40DD-AFC4-6F175D3DCCD1}">
              <a14:hiddenFill xmlns:a14="http://schemas.microsoft.com/office/drawing/2010/main">
                <a:solidFill>
                  <a:srgbClr val="FFFFFF"/>
                </a:solidFill>
              </a14:hiddenFill>
            </a:ext>
          </a:extLst>
        </p:spPr>
      </p:pic>
      <p:pic>
        <p:nvPicPr>
          <p:cNvPr id="6" name="Bilde 6">
            <a:extLst>
              <a:ext uri="{FF2B5EF4-FFF2-40B4-BE49-F238E27FC236}">
                <a16:creationId xmlns:a16="http://schemas.microsoft.com/office/drawing/2014/main" id="{24BD090F-F606-45BD-87F2-8FEEBB8DF6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77654" y="1082306"/>
            <a:ext cx="2268269" cy="832453"/>
          </a:xfrm>
          <a:prstGeom prst="rect">
            <a:avLst/>
          </a:prstGeom>
        </p:spPr>
      </p:pic>
      <p:cxnSp>
        <p:nvCxnSpPr>
          <p:cNvPr id="14" name="Straight Connector 13">
            <a:extLst>
              <a:ext uri="{FF2B5EF4-FFF2-40B4-BE49-F238E27FC236}">
                <a16:creationId xmlns:a16="http://schemas.microsoft.com/office/drawing/2014/main" id="{161CA67A-D1C9-E540-A20E-A6152452A64E}"/>
              </a:ext>
            </a:extLst>
          </p:cNvPr>
          <p:cNvCxnSpPr>
            <a:cxnSpLocks/>
          </p:cNvCxnSpPr>
          <p:nvPr/>
        </p:nvCxnSpPr>
        <p:spPr>
          <a:xfrm flipV="1">
            <a:off x="2958171" y="1223908"/>
            <a:ext cx="0" cy="54924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2DD9F4-D8D9-2D42-AFB7-32DB7B125742}"/>
              </a:ext>
            </a:extLst>
          </p:cNvPr>
          <p:cNvCxnSpPr>
            <a:cxnSpLocks/>
          </p:cNvCxnSpPr>
          <p:nvPr/>
        </p:nvCxnSpPr>
        <p:spPr>
          <a:xfrm flipV="1">
            <a:off x="5415360" y="1223908"/>
            <a:ext cx="0" cy="54924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080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3ACC9E-FA18-4D4F-9ADC-4D1280C101F7}"/>
              </a:ext>
            </a:extLst>
          </p:cNvPr>
          <p:cNvSpPr/>
          <p:nvPr/>
        </p:nvSpPr>
        <p:spPr>
          <a:xfrm>
            <a:off x="1224761" y="1407421"/>
            <a:ext cx="9806654" cy="43559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graphicFrame>
        <p:nvGraphicFramePr>
          <p:cNvPr id="5" name="Chart 4">
            <a:extLst>
              <a:ext uri="{FF2B5EF4-FFF2-40B4-BE49-F238E27FC236}">
                <a16:creationId xmlns:a16="http://schemas.microsoft.com/office/drawing/2014/main" id="{35A73DDE-FC68-45AA-970E-9AA4FF55F2DC}"/>
              </a:ext>
            </a:extLst>
          </p:cNvPr>
          <p:cNvGraphicFramePr>
            <a:graphicFrameLocks/>
          </p:cNvGraphicFramePr>
          <p:nvPr>
            <p:extLst>
              <p:ext uri="{D42A27DB-BD31-4B8C-83A1-F6EECF244321}">
                <p14:modId xmlns:p14="http://schemas.microsoft.com/office/powerpoint/2010/main" val="1252279903"/>
              </p:ext>
            </p:extLst>
          </p:nvPr>
        </p:nvGraphicFramePr>
        <p:xfrm>
          <a:off x="340542" y="1364265"/>
          <a:ext cx="11510916" cy="5802086"/>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1">
            <a:extLst>
              <a:ext uri="{FF2B5EF4-FFF2-40B4-BE49-F238E27FC236}">
                <a16:creationId xmlns:a16="http://schemas.microsoft.com/office/drawing/2014/main" id="{D109AE48-94A6-3C4F-A0FA-45EBA94C2984}"/>
              </a:ext>
            </a:extLst>
          </p:cNvPr>
          <p:cNvSpPr>
            <a:spLocks noGrp="1"/>
          </p:cNvSpPr>
          <p:nvPr>
            <p:ph type="title"/>
          </p:nvPr>
        </p:nvSpPr>
        <p:spPr/>
        <p:txBody>
          <a:bodyPr/>
          <a:lstStyle/>
          <a:p>
            <a:r>
              <a:rPr lang="nb-NO" err="1"/>
              <a:t>Daily</a:t>
            </a:r>
            <a:r>
              <a:rPr lang="nb-NO"/>
              <a:t> </a:t>
            </a:r>
            <a:r>
              <a:rPr lang="nb-NO" err="1"/>
              <a:t>traffic</a:t>
            </a:r>
            <a:r>
              <a:rPr lang="nb-NO"/>
              <a:t> </a:t>
            </a:r>
            <a:r>
              <a:rPr lang="nb-NO" err="1"/>
              <a:t>Altinn</a:t>
            </a:r>
            <a:r>
              <a:rPr lang="nb-NO"/>
              <a:t> </a:t>
            </a:r>
            <a:r>
              <a:rPr lang="nb-NO">
                <a:solidFill>
                  <a:schemeClr val="accent1"/>
                </a:solidFill>
              </a:rPr>
              <a:t>2019</a:t>
            </a:r>
            <a:br>
              <a:rPr lang="nb-NO">
                <a:solidFill>
                  <a:schemeClr val="accent1"/>
                </a:solidFill>
              </a:rPr>
            </a:br>
            <a:endParaRPr lang="en-US">
              <a:solidFill>
                <a:schemeClr val="accent1"/>
              </a:solidFill>
            </a:endParaRPr>
          </a:p>
        </p:txBody>
      </p:sp>
      <p:sp>
        <p:nvSpPr>
          <p:cNvPr id="14" name="Slide Number Placeholder 4">
            <a:extLst>
              <a:ext uri="{FF2B5EF4-FFF2-40B4-BE49-F238E27FC236}">
                <a16:creationId xmlns:a16="http://schemas.microsoft.com/office/drawing/2014/main" id="{20A4616F-DE14-964A-AA1A-020CDACF084A}"/>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10</a:t>
            </a:fld>
            <a:endParaRPr lang="en-US"/>
          </a:p>
        </p:txBody>
      </p:sp>
      <p:sp>
        <p:nvSpPr>
          <p:cNvPr id="15" name="Footer Placeholder 1">
            <a:extLst>
              <a:ext uri="{FF2B5EF4-FFF2-40B4-BE49-F238E27FC236}">
                <a16:creationId xmlns:a16="http://schemas.microsoft.com/office/drawing/2014/main" id="{6F42AE74-1454-CA4B-A48A-191EB770E954}"/>
              </a:ext>
            </a:extLst>
          </p:cNvPr>
          <p:cNvSpPr txBox="1">
            <a:spLocks/>
          </p:cNvSpPr>
          <p:nvPr/>
        </p:nvSpPr>
        <p:spPr>
          <a:xfrm>
            <a:off x="0" y="6622196"/>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Tree>
    <p:extLst>
      <p:ext uri="{BB962C8B-B14F-4D97-AF65-F5344CB8AC3E}">
        <p14:creationId xmlns:p14="http://schemas.microsoft.com/office/powerpoint/2010/main" val="177571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42A5FEB1-8701-2F47-B714-1962AEFF78B7}"/>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Slide Number Placeholder 2">
            <a:extLst>
              <a:ext uri="{FF2B5EF4-FFF2-40B4-BE49-F238E27FC236}">
                <a16:creationId xmlns:a16="http://schemas.microsoft.com/office/drawing/2014/main" id="{9A45FCAD-6144-4AF8-9F66-7B95B160067F}"/>
              </a:ext>
            </a:extLst>
          </p:cNvPr>
          <p:cNvSpPr>
            <a:spLocks noGrp="1"/>
          </p:cNvSpPr>
          <p:nvPr>
            <p:ph type="sldNum" sz="quarter" idx="17"/>
          </p:nvPr>
        </p:nvSpPr>
        <p:spPr/>
        <p:txBody>
          <a:bodyPr/>
          <a:lstStyle/>
          <a:p>
            <a:fld id="{4F9AC08D-23A9-440E-BCB9-AA1E9877CC38}" type="slidenum">
              <a:rPr lang="en-US" smtClean="0"/>
              <a:pPr/>
              <a:t>11</a:t>
            </a:fld>
            <a:endParaRPr lang="en-US"/>
          </a:p>
        </p:txBody>
      </p:sp>
      <p:pic>
        <p:nvPicPr>
          <p:cNvPr id="6" name="Picture 2">
            <a:extLst>
              <a:ext uri="{FF2B5EF4-FFF2-40B4-BE49-F238E27FC236}">
                <a16:creationId xmlns:a16="http://schemas.microsoft.com/office/drawing/2014/main" id="{E7E8222A-DF77-4573-97B4-3C555996939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64064" y="4216186"/>
            <a:ext cx="1321300" cy="123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B68365D-654D-45FF-AA26-998028702E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14775" y="0"/>
            <a:ext cx="8277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harePoint-2013-logo – Cloud 476">
            <a:extLst>
              <a:ext uri="{FF2B5EF4-FFF2-40B4-BE49-F238E27FC236}">
                <a16:creationId xmlns:a16="http://schemas.microsoft.com/office/drawing/2014/main" id="{FAB80E2D-807F-478C-B60F-831DB1D38ED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5027" t="6153" r="16582" b="4928"/>
          <a:stretch/>
        </p:blipFill>
        <p:spPr bwMode="auto">
          <a:xfrm>
            <a:off x="1159372" y="2240833"/>
            <a:ext cx="1415388" cy="132904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486A7D74-379C-C341-B378-1CE19C629914}"/>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11</a:t>
            </a:fld>
            <a:endParaRPr lang="en-US"/>
          </a:p>
        </p:txBody>
      </p:sp>
      <p:sp>
        <p:nvSpPr>
          <p:cNvPr id="11" name="Footer Placeholder 1">
            <a:extLst>
              <a:ext uri="{FF2B5EF4-FFF2-40B4-BE49-F238E27FC236}">
                <a16:creationId xmlns:a16="http://schemas.microsoft.com/office/drawing/2014/main" id="{8B58A380-4A91-1547-8ECC-DFE820BD9542}"/>
              </a:ext>
            </a:extLst>
          </p:cNvPr>
          <p:cNvSpPr txBox="1">
            <a:spLocks/>
          </p:cNvSpPr>
          <p:nvPr/>
        </p:nvSpPr>
        <p:spPr>
          <a:xfrm>
            <a:off x="0"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
        <p:nvSpPr>
          <p:cNvPr id="14" name="Title 11">
            <a:extLst>
              <a:ext uri="{FF2B5EF4-FFF2-40B4-BE49-F238E27FC236}">
                <a16:creationId xmlns:a16="http://schemas.microsoft.com/office/drawing/2014/main" id="{D309E1A7-4405-5740-91B9-0C5555D824D0}"/>
              </a:ext>
            </a:extLst>
          </p:cNvPr>
          <p:cNvSpPr>
            <a:spLocks noGrp="1"/>
          </p:cNvSpPr>
          <p:nvPr>
            <p:ph type="title"/>
          </p:nvPr>
        </p:nvSpPr>
        <p:spPr>
          <a:xfrm>
            <a:off x="381000" y="381002"/>
            <a:ext cx="3854116" cy="1478829"/>
          </a:xfrm>
        </p:spPr>
        <p:txBody>
          <a:bodyPr/>
          <a:lstStyle/>
          <a:p>
            <a:r>
              <a:rPr lang="nb-NO"/>
              <a:t>Limited </a:t>
            </a:r>
            <a:r>
              <a:rPr lang="nb-NO">
                <a:solidFill>
                  <a:schemeClr val="accent1"/>
                </a:solidFill>
              </a:rPr>
              <a:t>UI </a:t>
            </a:r>
            <a:r>
              <a:rPr lang="en-GB">
                <a:solidFill>
                  <a:schemeClr val="accent1"/>
                </a:solidFill>
              </a:rPr>
              <a:t>possibilities</a:t>
            </a:r>
          </a:p>
        </p:txBody>
      </p:sp>
    </p:spTree>
    <p:extLst>
      <p:ext uri="{BB962C8B-B14F-4D97-AF65-F5344CB8AC3E}">
        <p14:creationId xmlns:p14="http://schemas.microsoft.com/office/powerpoint/2010/main" val="4167097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B535806-D964-5A4E-984D-52E60B6191B0}"/>
              </a:ext>
            </a:extLst>
          </p:cNvPr>
          <p:cNvSpPr/>
          <p:nvPr/>
        </p:nvSpPr>
        <p:spPr>
          <a:xfrm>
            <a:off x="0" y="6344102"/>
            <a:ext cx="12192000" cy="5283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7" name="Rectangle 26">
            <a:extLst>
              <a:ext uri="{FF2B5EF4-FFF2-40B4-BE49-F238E27FC236}">
                <a16:creationId xmlns:a16="http://schemas.microsoft.com/office/drawing/2014/main" id="{8E2E05B4-E9D7-BA41-AE80-9EF28DF36E97}"/>
              </a:ext>
            </a:extLst>
          </p:cNvPr>
          <p:cNvSpPr/>
          <p:nvPr/>
        </p:nvSpPr>
        <p:spPr>
          <a:xfrm>
            <a:off x="0" y="0"/>
            <a:ext cx="12192000" cy="1290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3" name="Rectangle 22">
            <a:extLst>
              <a:ext uri="{FF2B5EF4-FFF2-40B4-BE49-F238E27FC236}">
                <a16:creationId xmlns:a16="http://schemas.microsoft.com/office/drawing/2014/main" id="{622833FF-FBA1-5B44-9B89-99FA1D8A051E}"/>
              </a:ext>
            </a:extLst>
          </p:cNvPr>
          <p:cNvSpPr/>
          <p:nvPr/>
        </p:nvSpPr>
        <p:spPr>
          <a:xfrm>
            <a:off x="6380708"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Rectangle 18">
            <a:extLst>
              <a:ext uri="{FF2B5EF4-FFF2-40B4-BE49-F238E27FC236}">
                <a16:creationId xmlns:a16="http://schemas.microsoft.com/office/drawing/2014/main" id="{3F49B218-C650-5B44-BF86-775452C83418}"/>
              </a:ext>
            </a:extLst>
          </p:cNvPr>
          <p:cNvSpPr/>
          <p:nvPr/>
        </p:nvSpPr>
        <p:spPr>
          <a:xfrm>
            <a:off x="9356324"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5864BCF-B34C-9441-A125-3B2C0312D1C2}"/>
              </a:ext>
            </a:extLst>
          </p:cNvPr>
          <p:cNvSpPr/>
          <p:nvPr/>
        </p:nvSpPr>
        <p:spPr>
          <a:xfrm>
            <a:off x="3405092"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Rectangle 16">
            <a:extLst>
              <a:ext uri="{FF2B5EF4-FFF2-40B4-BE49-F238E27FC236}">
                <a16:creationId xmlns:a16="http://schemas.microsoft.com/office/drawing/2014/main" id="{7702EE9A-AC37-C54A-B0A4-6B6949CAEA16}"/>
              </a:ext>
            </a:extLst>
          </p:cNvPr>
          <p:cNvSpPr/>
          <p:nvPr/>
        </p:nvSpPr>
        <p:spPr>
          <a:xfrm>
            <a:off x="404146"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7" name="Content Placeholder 6">
            <a:extLst>
              <a:ext uri="{FF2B5EF4-FFF2-40B4-BE49-F238E27FC236}">
                <a16:creationId xmlns:a16="http://schemas.microsoft.com/office/drawing/2014/main" id="{920D6F6D-372E-46C2-8428-94221CC1C001}"/>
              </a:ext>
            </a:extLst>
          </p:cNvPr>
          <p:cNvSpPr>
            <a:spLocks noGrp="1"/>
          </p:cNvSpPr>
          <p:nvPr>
            <p:ph type="body" sz="quarter" idx="10"/>
          </p:nvPr>
        </p:nvSpPr>
        <p:spPr>
          <a:xfrm>
            <a:off x="468483" y="4029862"/>
            <a:ext cx="2286373" cy="803496"/>
          </a:xfrm>
        </p:spPr>
        <p:txBody>
          <a:bodyPr>
            <a:normAutofit/>
          </a:bodyPr>
          <a:lstStyle/>
          <a:p>
            <a:pPr marL="55561" algn="ctr"/>
            <a:r>
              <a:rPr lang="en-US" sz="1800"/>
              <a:t>Limited flexibility for process</a:t>
            </a:r>
          </a:p>
        </p:txBody>
      </p:sp>
      <p:sp>
        <p:nvSpPr>
          <p:cNvPr id="6" name="Title 5">
            <a:extLst>
              <a:ext uri="{FF2B5EF4-FFF2-40B4-BE49-F238E27FC236}">
                <a16:creationId xmlns:a16="http://schemas.microsoft.com/office/drawing/2014/main" id="{0BEFF5DC-2896-4036-BAC5-A5C26A5B7332}"/>
              </a:ext>
            </a:extLst>
          </p:cNvPr>
          <p:cNvSpPr>
            <a:spLocks noGrp="1"/>
          </p:cNvSpPr>
          <p:nvPr>
            <p:ph type="title"/>
          </p:nvPr>
        </p:nvSpPr>
        <p:spPr/>
        <p:txBody>
          <a:bodyPr/>
          <a:lstStyle/>
          <a:p>
            <a:r>
              <a:rPr lang="en-US" err="1"/>
              <a:t>Altinn</a:t>
            </a:r>
            <a:r>
              <a:rPr lang="en-US"/>
              <a:t> 2.0 </a:t>
            </a:r>
            <a:r>
              <a:rPr lang="en-US">
                <a:solidFill>
                  <a:schemeClr val="accent1"/>
                </a:solidFill>
              </a:rPr>
              <a:t>Limitations</a:t>
            </a:r>
          </a:p>
        </p:txBody>
      </p:sp>
      <p:sp>
        <p:nvSpPr>
          <p:cNvPr id="8" name="Slide Number Placeholder 4">
            <a:extLst>
              <a:ext uri="{FF2B5EF4-FFF2-40B4-BE49-F238E27FC236}">
                <a16:creationId xmlns:a16="http://schemas.microsoft.com/office/drawing/2014/main" id="{E06DB838-0896-864E-AD46-A6744F3DF25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12</a:t>
            </a:fld>
            <a:endParaRPr lang="en-US"/>
          </a:p>
        </p:txBody>
      </p:sp>
      <p:sp>
        <p:nvSpPr>
          <p:cNvPr id="9" name="Footer Placeholder 1">
            <a:extLst>
              <a:ext uri="{FF2B5EF4-FFF2-40B4-BE49-F238E27FC236}">
                <a16:creationId xmlns:a16="http://schemas.microsoft.com/office/drawing/2014/main" id="{3F4DBB73-2F80-EB46-8F20-7CFE2F5E07A7}"/>
              </a:ext>
            </a:extLst>
          </p:cNvPr>
          <p:cNvSpPr txBox="1">
            <a:spLocks/>
          </p:cNvSpPr>
          <p:nvPr/>
        </p:nvSpPr>
        <p:spPr>
          <a:xfrm>
            <a:off x="311280" y="6487941"/>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
        <p:nvSpPr>
          <p:cNvPr id="12" name="Content Placeholder 6">
            <a:extLst>
              <a:ext uri="{FF2B5EF4-FFF2-40B4-BE49-F238E27FC236}">
                <a16:creationId xmlns:a16="http://schemas.microsoft.com/office/drawing/2014/main" id="{7C1A7E8B-FAB8-9E4F-A22F-A60336594E38}"/>
              </a:ext>
            </a:extLst>
          </p:cNvPr>
          <p:cNvSpPr txBox="1">
            <a:spLocks/>
          </p:cNvSpPr>
          <p:nvPr/>
        </p:nvSpPr>
        <p:spPr>
          <a:xfrm>
            <a:off x="3381648" y="4029862"/>
            <a:ext cx="2461935" cy="556469"/>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Time consuming testing</a:t>
            </a:r>
          </a:p>
        </p:txBody>
      </p:sp>
      <p:sp>
        <p:nvSpPr>
          <p:cNvPr id="13" name="Content Placeholder 6">
            <a:extLst>
              <a:ext uri="{FF2B5EF4-FFF2-40B4-BE49-F238E27FC236}">
                <a16:creationId xmlns:a16="http://schemas.microsoft.com/office/drawing/2014/main" id="{4AACFE52-87CE-5742-815E-EE831587CEC2}"/>
              </a:ext>
            </a:extLst>
          </p:cNvPr>
          <p:cNvSpPr txBox="1">
            <a:spLocks/>
          </p:cNvSpPr>
          <p:nvPr/>
        </p:nvSpPr>
        <p:spPr>
          <a:xfrm>
            <a:off x="6755474" y="4065171"/>
            <a:ext cx="1665514" cy="866637"/>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Version control</a:t>
            </a:r>
          </a:p>
        </p:txBody>
      </p:sp>
      <p:sp>
        <p:nvSpPr>
          <p:cNvPr id="14" name="Content Placeholder 6">
            <a:extLst>
              <a:ext uri="{FF2B5EF4-FFF2-40B4-BE49-F238E27FC236}">
                <a16:creationId xmlns:a16="http://schemas.microsoft.com/office/drawing/2014/main" id="{E11A10C7-2D94-D045-BF92-28E942624661}"/>
              </a:ext>
            </a:extLst>
          </p:cNvPr>
          <p:cNvSpPr txBox="1">
            <a:spLocks/>
          </p:cNvSpPr>
          <p:nvPr/>
        </p:nvSpPr>
        <p:spPr>
          <a:xfrm>
            <a:off x="9712698" y="4029862"/>
            <a:ext cx="1702299" cy="70425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Lack of self service</a:t>
            </a:r>
          </a:p>
        </p:txBody>
      </p:sp>
      <p:pic>
        <p:nvPicPr>
          <p:cNvPr id="22" name="Graphic 21">
            <a:extLst>
              <a:ext uri="{FF2B5EF4-FFF2-40B4-BE49-F238E27FC236}">
                <a16:creationId xmlns:a16="http://schemas.microsoft.com/office/drawing/2014/main" id="{4279D408-A773-F940-83BE-1826B8D7E5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038" y="2794498"/>
            <a:ext cx="983263" cy="983263"/>
          </a:xfrm>
          <a:prstGeom prst="rect">
            <a:avLst/>
          </a:prstGeom>
        </p:spPr>
      </p:pic>
      <p:pic>
        <p:nvPicPr>
          <p:cNvPr id="24" name="Graphic 23">
            <a:extLst>
              <a:ext uri="{FF2B5EF4-FFF2-40B4-BE49-F238E27FC236}">
                <a16:creationId xmlns:a16="http://schemas.microsoft.com/office/drawing/2014/main" id="{8381BB0F-8AC0-F84C-87AE-2A9ED83BCF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2216" y="2794498"/>
            <a:ext cx="983263" cy="983263"/>
          </a:xfrm>
          <a:prstGeom prst="rect">
            <a:avLst/>
          </a:prstGeom>
        </p:spPr>
      </p:pic>
      <p:pic>
        <p:nvPicPr>
          <p:cNvPr id="26" name="Graphic 25">
            <a:extLst>
              <a:ext uri="{FF2B5EF4-FFF2-40B4-BE49-F238E27FC236}">
                <a16:creationId xmlns:a16="http://schemas.microsoft.com/office/drawing/2014/main" id="{1E4039FE-C79A-FC40-9CDE-46C7D203D6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0984" y="2794498"/>
            <a:ext cx="983263" cy="983263"/>
          </a:xfrm>
          <a:prstGeom prst="rect">
            <a:avLst/>
          </a:prstGeom>
        </p:spPr>
      </p:pic>
      <p:pic>
        <p:nvPicPr>
          <p:cNvPr id="28" name="Graphic 27">
            <a:extLst>
              <a:ext uri="{FF2B5EF4-FFF2-40B4-BE49-F238E27FC236}">
                <a16:creationId xmlns:a16="http://schemas.microsoft.com/office/drawing/2014/main" id="{C921E862-F2BB-6D46-96E2-B5A853715B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96600" y="2794498"/>
            <a:ext cx="983263" cy="983263"/>
          </a:xfrm>
          <a:prstGeom prst="rect">
            <a:avLst/>
          </a:prstGeom>
        </p:spPr>
      </p:pic>
    </p:spTree>
    <p:extLst>
      <p:ext uri="{BB962C8B-B14F-4D97-AF65-F5344CB8AC3E}">
        <p14:creationId xmlns:p14="http://schemas.microsoft.com/office/powerpoint/2010/main" val="1491231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inn as lego">
            <a:extLst>
              <a:ext uri="{FF2B5EF4-FFF2-40B4-BE49-F238E27FC236}">
                <a16:creationId xmlns:a16="http://schemas.microsoft.com/office/drawing/2014/main" id="{6233B647-EFBB-4D16-A019-D89C32198A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158"/>
            <a:ext cx="12192000" cy="686015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088E0026-FC5E-4053-9D92-C454C5CB0617}"/>
              </a:ext>
            </a:extLst>
          </p:cNvPr>
          <p:cNvSpPr txBox="1">
            <a:spLocks/>
          </p:cNvSpPr>
          <p:nvPr/>
        </p:nvSpPr>
        <p:spPr>
          <a:xfrm>
            <a:off x="7241917" y="4936604"/>
            <a:ext cx="5714999" cy="2068240"/>
          </a:xfrm>
          <a:prstGeom prst="rect">
            <a:avLst/>
          </a:prstGeom>
          <a:noFill/>
        </p:spPr>
        <p:txBody>
          <a:bodyPr tIns="108000"/>
          <a:lst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a:lstStyle>
          <a:p>
            <a:pPr>
              <a:lnSpc>
                <a:spcPct val="80000"/>
              </a:lnSpc>
            </a:pPr>
            <a:r>
              <a:rPr lang="en-US" sz="4800" b="1" cap="none">
                <a:solidFill>
                  <a:schemeClr val="bg1"/>
                </a:solidFill>
              </a:rPr>
              <a:t>Building a new platform, one brick at a time…</a:t>
            </a:r>
          </a:p>
        </p:txBody>
      </p:sp>
      <p:sp>
        <p:nvSpPr>
          <p:cNvPr id="10" name="Slide Number Placeholder 4">
            <a:extLst>
              <a:ext uri="{FF2B5EF4-FFF2-40B4-BE49-F238E27FC236}">
                <a16:creationId xmlns:a16="http://schemas.microsoft.com/office/drawing/2014/main" id="{69C05657-AE50-6B4F-8CD4-741BBE409A4C}"/>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13</a:t>
            </a:fld>
            <a:endParaRPr lang="en-US">
              <a:solidFill>
                <a:schemeClr val="bg1">
                  <a:alpha val="40000"/>
                </a:schemeClr>
              </a:solidFill>
            </a:endParaRPr>
          </a:p>
        </p:txBody>
      </p:sp>
      <p:sp>
        <p:nvSpPr>
          <p:cNvPr id="11" name="Footer Placeholder 1">
            <a:extLst>
              <a:ext uri="{FF2B5EF4-FFF2-40B4-BE49-F238E27FC236}">
                <a16:creationId xmlns:a16="http://schemas.microsoft.com/office/drawing/2014/main" id="{351A138C-B0F7-424C-BDBE-73D16F06A7D5}"/>
              </a:ext>
            </a:extLst>
          </p:cNvPr>
          <p:cNvSpPr txBox="1">
            <a:spLocks/>
          </p:cNvSpPr>
          <p:nvPr/>
        </p:nvSpPr>
        <p:spPr>
          <a:xfrm>
            <a:off x="118244" y="6553135"/>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40000"/>
                  </a:schemeClr>
                </a:solidFill>
              </a:rPr>
              <a:t>Building an open source government platform in the cloud</a:t>
            </a:r>
          </a:p>
        </p:txBody>
      </p:sp>
    </p:spTree>
    <p:extLst>
      <p:ext uri="{BB962C8B-B14F-4D97-AF65-F5344CB8AC3E}">
        <p14:creationId xmlns:p14="http://schemas.microsoft.com/office/powerpoint/2010/main" val="3391089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D04F22D-47D1-EA4B-A69C-950EFA5A53F9}"/>
              </a:ext>
            </a:extLst>
          </p:cNvPr>
          <p:cNvSpPr/>
          <p:nvPr/>
        </p:nvSpPr>
        <p:spPr>
          <a:xfrm>
            <a:off x="0" y="5582108"/>
            <a:ext cx="12192000" cy="1290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3" name="Rectangle 12">
            <a:extLst>
              <a:ext uri="{FF2B5EF4-FFF2-40B4-BE49-F238E27FC236}">
                <a16:creationId xmlns:a16="http://schemas.microsoft.com/office/drawing/2014/main" id="{0E4F058E-47E2-B14A-AC9E-432A6BB23B28}"/>
              </a:ext>
            </a:extLst>
          </p:cNvPr>
          <p:cNvSpPr/>
          <p:nvPr/>
        </p:nvSpPr>
        <p:spPr>
          <a:xfrm>
            <a:off x="0" y="0"/>
            <a:ext cx="12192000" cy="1290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Title 2">
            <a:extLst>
              <a:ext uri="{FF2B5EF4-FFF2-40B4-BE49-F238E27FC236}">
                <a16:creationId xmlns:a16="http://schemas.microsoft.com/office/drawing/2014/main" id="{471CC706-0BF1-4AB5-B71D-BBA0582A281C}"/>
              </a:ext>
            </a:extLst>
          </p:cNvPr>
          <p:cNvSpPr>
            <a:spLocks noGrp="1"/>
          </p:cNvSpPr>
          <p:nvPr>
            <p:ph type="title"/>
          </p:nvPr>
        </p:nvSpPr>
        <p:spPr/>
        <p:txBody>
          <a:bodyPr/>
          <a:lstStyle/>
          <a:p>
            <a:r>
              <a:rPr lang="nb-NO"/>
              <a:t>It all </a:t>
            </a:r>
            <a:r>
              <a:rPr lang="nb-NO" err="1"/>
              <a:t>started</a:t>
            </a:r>
            <a:r>
              <a:rPr lang="nb-NO"/>
              <a:t> </a:t>
            </a:r>
            <a:r>
              <a:rPr lang="nb-NO" err="1"/>
              <a:t>with</a:t>
            </a:r>
            <a:r>
              <a:rPr lang="nb-NO"/>
              <a:t> a </a:t>
            </a:r>
            <a:r>
              <a:rPr lang="nb-NO" err="1">
                <a:solidFill>
                  <a:schemeClr val="accent1"/>
                </a:solidFill>
              </a:rPr>
              <a:t>proof</a:t>
            </a:r>
            <a:r>
              <a:rPr lang="nb-NO">
                <a:solidFill>
                  <a:schemeClr val="accent1"/>
                </a:solidFill>
              </a:rPr>
              <a:t> </a:t>
            </a:r>
            <a:r>
              <a:rPr lang="nb-NO" err="1">
                <a:solidFill>
                  <a:schemeClr val="accent1"/>
                </a:solidFill>
              </a:rPr>
              <a:t>of</a:t>
            </a:r>
            <a:r>
              <a:rPr lang="nb-NO">
                <a:solidFill>
                  <a:schemeClr val="accent1"/>
                </a:solidFill>
              </a:rPr>
              <a:t> </a:t>
            </a:r>
            <a:r>
              <a:rPr lang="nb-NO" err="1">
                <a:solidFill>
                  <a:schemeClr val="accent1"/>
                </a:solidFill>
              </a:rPr>
              <a:t>concept</a:t>
            </a:r>
            <a:endParaRPr lang="nb-NO">
              <a:solidFill>
                <a:schemeClr val="accent1"/>
              </a:solidFill>
            </a:endParaRPr>
          </a:p>
        </p:txBody>
      </p:sp>
      <p:pic>
        <p:nvPicPr>
          <p:cNvPr id="7" name="Picture 2" descr="Modern platform">
            <a:extLst>
              <a:ext uri="{FF2B5EF4-FFF2-40B4-BE49-F238E27FC236}">
                <a16:creationId xmlns:a16="http://schemas.microsoft.com/office/drawing/2014/main" id="{3C7DB6F2-9EA4-4F05-BEB9-03C8DD036E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4562" y="1652939"/>
            <a:ext cx="9402875" cy="3882044"/>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E9D756F-3EC8-4D43-B160-7A2240A808B3}"/>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14</a:t>
            </a:fld>
            <a:endParaRPr lang="en-US"/>
          </a:p>
        </p:txBody>
      </p:sp>
      <p:sp>
        <p:nvSpPr>
          <p:cNvPr id="9" name="Footer Placeholder 1">
            <a:extLst>
              <a:ext uri="{FF2B5EF4-FFF2-40B4-BE49-F238E27FC236}">
                <a16:creationId xmlns:a16="http://schemas.microsoft.com/office/drawing/2014/main" id="{7C1F1A8B-0352-D742-B7E0-94517A1E02B3}"/>
              </a:ext>
            </a:extLst>
          </p:cNvPr>
          <p:cNvSpPr txBox="1">
            <a:spLocks/>
          </p:cNvSpPr>
          <p:nvPr/>
        </p:nvSpPr>
        <p:spPr>
          <a:xfrm>
            <a:off x="0"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Tree>
    <p:extLst>
      <p:ext uri="{BB962C8B-B14F-4D97-AF65-F5344CB8AC3E}">
        <p14:creationId xmlns:p14="http://schemas.microsoft.com/office/powerpoint/2010/main" val="2153449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5C30897-13E9-6F44-87C4-87FC108353C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3" name="Rectangle 12">
            <a:extLst>
              <a:ext uri="{FF2B5EF4-FFF2-40B4-BE49-F238E27FC236}">
                <a16:creationId xmlns:a16="http://schemas.microsoft.com/office/drawing/2014/main" id="{E2DBD301-D2C4-4E48-8391-4DD2D5EE6715}"/>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5" name="Text Placeholder 4">
            <a:extLst>
              <a:ext uri="{FF2B5EF4-FFF2-40B4-BE49-F238E27FC236}">
                <a16:creationId xmlns:a16="http://schemas.microsoft.com/office/drawing/2014/main" id="{9C445066-3E40-E54F-9A22-19A5B10A0148}"/>
              </a:ext>
            </a:extLst>
          </p:cNvPr>
          <p:cNvSpPr>
            <a:spLocks noGrp="1"/>
          </p:cNvSpPr>
          <p:nvPr>
            <p:ph type="body" sz="quarter" idx="10"/>
          </p:nvPr>
        </p:nvSpPr>
        <p:spPr>
          <a:xfrm>
            <a:off x="542021" y="686217"/>
            <a:ext cx="5717265" cy="3980622"/>
          </a:xfrm>
        </p:spPr>
        <p:txBody>
          <a:bodyPr/>
          <a:lstStyle/>
          <a:p>
            <a:r>
              <a:rPr lang="en-US"/>
              <a:t>The concept</a:t>
            </a:r>
          </a:p>
        </p:txBody>
      </p:sp>
      <p:sp>
        <p:nvSpPr>
          <p:cNvPr id="7" name="Slide Number Placeholder 4">
            <a:extLst>
              <a:ext uri="{FF2B5EF4-FFF2-40B4-BE49-F238E27FC236}">
                <a16:creationId xmlns:a16="http://schemas.microsoft.com/office/drawing/2014/main" id="{11F8A94B-7AA5-AA43-A7A4-2B430FE8C9E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15</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9AA46B09-ECFC-3B44-8759-675F801DCB56}"/>
              </a:ext>
            </a:extLst>
          </p:cNvPr>
          <p:cNvSpPr txBox="1">
            <a:spLocks/>
          </p:cNvSpPr>
          <p:nvPr/>
        </p:nvSpPr>
        <p:spPr>
          <a:xfrm>
            <a:off x="128953" y="6549231"/>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Building an open source government platform in the cloud</a:t>
            </a:r>
          </a:p>
        </p:txBody>
      </p:sp>
    </p:spTree>
    <p:extLst>
      <p:ext uri="{BB962C8B-B14F-4D97-AF65-F5344CB8AC3E}">
        <p14:creationId xmlns:p14="http://schemas.microsoft.com/office/powerpoint/2010/main" val="2779019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B535806-D964-5A4E-984D-52E60B6191B0}"/>
              </a:ext>
            </a:extLst>
          </p:cNvPr>
          <p:cNvSpPr/>
          <p:nvPr/>
        </p:nvSpPr>
        <p:spPr>
          <a:xfrm>
            <a:off x="0" y="6344102"/>
            <a:ext cx="12192000" cy="5283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7" name="Rectangle 26">
            <a:extLst>
              <a:ext uri="{FF2B5EF4-FFF2-40B4-BE49-F238E27FC236}">
                <a16:creationId xmlns:a16="http://schemas.microsoft.com/office/drawing/2014/main" id="{8E2E05B4-E9D7-BA41-AE80-9EF28DF36E97}"/>
              </a:ext>
            </a:extLst>
          </p:cNvPr>
          <p:cNvSpPr/>
          <p:nvPr/>
        </p:nvSpPr>
        <p:spPr>
          <a:xfrm>
            <a:off x="0" y="0"/>
            <a:ext cx="12192000" cy="1290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3" name="Rectangle 22">
            <a:extLst>
              <a:ext uri="{FF2B5EF4-FFF2-40B4-BE49-F238E27FC236}">
                <a16:creationId xmlns:a16="http://schemas.microsoft.com/office/drawing/2014/main" id="{622833FF-FBA1-5B44-9B89-99FA1D8A051E}"/>
              </a:ext>
            </a:extLst>
          </p:cNvPr>
          <p:cNvSpPr/>
          <p:nvPr/>
        </p:nvSpPr>
        <p:spPr>
          <a:xfrm>
            <a:off x="6380708"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Rectangle 18">
            <a:extLst>
              <a:ext uri="{FF2B5EF4-FFF2-40B4-BE49-F238E27FC236}">
                <a16:creationId xmlns:a16="http://schemas.microsoft.com/office/drawing/2014/main" id="{3F49B218-C650-5B44-BF86-775452C83418}"/>
              </a:ext>
            </a:extLst>
          </p:cNvPr>
          <p:cNvSpPr/>
          <p:nvPr/>
        </p:nvSpPr>
        <p:spPr>
          <a:xfrm>
            <a:off x="9356324"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5864BCF-B34C-9441-A125-3B2C0312D1C2}"/>
              </a:ext>
            </a:extLst>
          </p:cNvPr>
          <p:cNvSpPr/>
          <p:nvPr/>
        </p:nvSpPr>
        <p:spPr>
          <a:xfrm>
            <a:off x="3405092"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Rectangle 16">
            <a:extLst>
              <a:ext uri="{FF2B5EF4-FFF2-40B4-BE49-F238E27FC236}">
                <a16:creationId xmlns:a16="http://schemas.microsoft.com/office/drawing/2014/main" id="{7702EE9A-AC37-C54A-B0A4-6B6949CAEA16}"/>
              </a:ext>
            </a:extLst>
          </p:cNvPr>
          <p:cNvSpPr/>
          <p:nvPr/>
        </p:nvSpPr>
        <p:spPr>
          <a:xfrm>
            <a:off x="404146"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7" name="Content Placeholder 6">
            <a:extLst>
              <a:ext uri="{FF2B5EF4-FFF2-40B4-BE49-F238E27FC236}">
                <a16:creationId xmlns:a16="http://schemas.microsoft.com/office/drawing/2014/main" id="{920D6F6D-372E-46C2-8428-94221CC1C001}"/>
              </a:ext>
            </a:extLst>
          </p:cNvPr>
          <p:cNvSpPr>
            <a:spLocks noGrp="1"/>
          </p:cNvSpPr>
          <p:nvPr>
            <p:ph type="body" sz="quarter" idx="10"/>
          </p:nvPr>
        </p:nvSpPr>
        <p:spPr>
          <a:xfrm>
            <a:off x="468483" y="4029862"/>
            <a:ext cx="2286373" cy="803496"/>
          </a:xfrm>
        </p:spPr>
        <p:txBody>
          <a:bodyPr>
            <a:normAutofit lnSpcReduction="10000"/>
          </a:bodyPr>
          <a:lstStyle/>
          <a:p>
            <a:pPr marL="55561" algn="ctr"/>
            <a:r>
              <a:rPr lang="en-US" sz="1800"/>
              <a:t>Develop alone, or together with others</a:t>
            </a:r>
          </a:p>
        </p:txBody>
      </p:sp>
      <p:sp>
        <p:nvSpPr>
          <p:cNvPr id="6" name="Title 5">
            <a:extLst>
              <a:ext uri="{FF2B5EF4-FFF2-40B4-BE49-F238E27FC236}">
                <a16:creationId xmlns:a16="http://schemas.microsoft.com/office/drawing/2014/main" id="{0BEFF5DC-2896-4036-BAC5-A5C26A5B7332}"/>
              </a:ext>
            </a:extLst>
          </p:cNvPr>
          <p:cNvSpPr>
            <a:spLocks noGrp="1"/>
          </p:cNvSpPr>
          <p:nvPr>
            <p:ph type="title"/>
          </p:nvPr>
        </p:nvSpPr>
        <p:spPr/>
        <p:txBody>
          <a:bodyPr/>
          <a:lstStyle/>
          <a:p>
            <a:r>
              <a:rPr lang="en-US"/>
              <a:t>The </a:t>
            </a:r>
            <a:r>
              <a:rPr lang="en-US">
                <a:solidFill>
                  <a:schemeClr val="accent1"/>
                </a:solidFill>
              </a:rPr>
              <a:t>concept</a:t>
            </a:r>
          </a:p>
        </p:txBody>
      </p:sp>
      <p:sp>
        <p:nvSpPr>
          <p:cNvPr id="8" name="Slide Number Placeholder 4">
            <a:extLst>
              <a:ext uri="{FF2B5EF4-FFF2-40B4-BE49-F238E27FC236}">
                <a16:creationId xmlns:a16="http://schemas.microsoft.com/office/drawing/2014/main" id="{E06DB838-0896-864E-AD46-A6744F3DF25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16</a:t>
            </a:fld>
            <a:endParaRPr lang="en-US"/>
          </a:p>
        </p:txBody>
      </p:sp>
      <p:sp>
        <p:nvSpPr>
          <p:cNvPr id="9" name="Footer Placeholder 1">
            <a:extLst>
              <a:ext uri="{FF2B5EF4-FFF2-40B4-BE49-F238E27FC236}">
                <a16:creationId xmlns:a16="http://schemas.microsoft.com/office/drawing/2014/main" id="{3F4DBB73-2F80-EB46-8F20-7CFE2F5E07A7}"/>
              </a:ext>
            </a:extLst>
          </p:cNvPr>
          <p:cNvSpPr txBox="1">
            <a:spLocks/>
          </p:cNvSpPr>
          <p:nvPr/>
        </p:nvSpPr>
        <p:spPr>
          <a:xfrm>
            <a:off x="0" y="6572734"/>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
        <p:nvSpPr>
          <p:cNvPr id="12" name="Content Placeholder 6">
            <a:extLst>
              <a:ext uri="{FF2B5EF4-FFF2-40B4-BE49-F238E27FC236}">
                <a16:creationId xmlns:a16="http://schemas.microsoft.com/office/drawing/2014/main" id="{7C1A7E8B-FAB8-9E4F-A22F-A60336594E38}"/>
              </a:ext>
            </a:extLst>
          </p:cNvPr>
          <p:cNvSpPr txBox="1">
            <a:spLocks/>
          </p:cNvSpPr>
          <p:nvPr/>
        </p:nvSpPr>
        <p:spPr>
          <a:xfrm>
            <a:off x="3381648" y="4029862"/>
            <a:ext cx="2461935" cy="556469"/>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Digital service</a:t>
            </a:r>
          </a:p>
        </p:txBody>
      </p:sp>
      <p:sp>
        <p:nvSpPr>
          <p:cNvPr id="13" name="Content Placeholder 6">
            <a:extLst>
              <a:ext uri="{FF2B5EF4-FFF2-40B4-BE49-F238E27FC236}">
                <a16:creationId xmlns:a16="http://schemas.microsoft.com/office/drawing/2014/main" id="{4AACFE52-87CE-5742-815E-EE831587CEC2}"/>
              </a:ext>
            </a:extLst>
          </p:cNvPr>
          <p:cNvSpPr txBox="1">
            <a:spLocks/>
          </p:cNvSpPr>
          <p:nvPr/>
        </p:nvSpPr>
        <p:spPr>
          <a:xfrm>
            <a:off x="6755474" y="4065171"/>
            <a:ext cx="1665514" cy="866637"/>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Deployed as a container</a:t>
            </a:r>
          </a:p>
        </p:txBody>
      </p:sp>
      <p:sp>
        <p:nvSpPr>
          <p:cNvPr id="14" name="Content Placeholder 6">
            <a:extLst>
              <a:ext uri="{FF2B5EF4-FFF2-40B4-BE49-F238E27FC236}">
                <a16:creationId xmlns:a16="http://schemas.microsoft.com/office/drawing/2014/main" id="{E11A10C7-2D94-D045-BF92-28E942624661}"/>
              </a:ext>
            </a:extLst>
          </p:cNvPr>
          <p:cNvSpPr txBox="1">
            <a:spLocks/>
          </p:cNvSpPr>
          <p:nvPr/>
        </p:nvSpPr>
        <p:spPr>
          <a:xfrm>
            <a:off x="9712698" y="4029862"/>
            <a:ext cx="1702299" cy="70425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To public cloud</a:t>
            </a:r>
          </a:p>
        </p:txBody>
      </p:sp>
      <p:pic>
        <p:nvPicPr>
          <p:cNvPr id="21" name="Graphic 20">
            <a:extLst>
              <a:ext uri="{FF2B5EF4-FFF2-40B4-BE49-F238E27FC236}">
                <a16:creationId xmlns:a16="http://schemas.microsoft.com/office/drawing/2014/main" id="{9718D861-8330-4C1F-ADF2-F91A877EF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985" y="2640630"/>
            <a:ext cx="1290997" cy="1290997"/>
          </a:xfrm>
          <a:prstGeom prst="rect">
            <a:avLst/>
          </a:prstGeom>
        </p:spPr>
      </p:pic>
      <p:pic>
        <p:nvPicPr>
          <p:cNvPr id="29" name="Graphic 28">
            <a:extLst>
              <a:ext uri="{FF2B5EF4-FFF2-40B4-BE49-F238E27FC236}">
                <a16:creationId xmlns:a16="http://schemas.microsoft.com/office/drawing/2014/main" id="{ABC26E16-A8D1-43C5-BDEC-8048DBE73F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7116" y="2640629"/>
            <a:ext cx="1290997" cy="1290997"/>
          </a:xfrm>
          <a:prstGeom prst="rect">
            <a:avLst/>
          </a:prstGeom>
        </p:spPr>
      </p:pic>
      <p:pic>
        <p:nvPicPr>
          <p:cNvPr id="4" name="Picture 3" descr="A picture containing meter, drawing, clock&#10;&#10;Description automatically generated">
            <a:extLst>
              <a:ext uri="{FF2B5EF4-FFF2-40B4-BE49-F238E27FC236}">
                <a16:creationId xmlns:a16="http://schemas.microsoft.com/office/drawing/2014/main" id="{69312131-2BF0-4494-A32A-57E0E1CCD84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54805" y="2607458"/>
            <a:ext cx="1457713" cy="1457713"/>
          </a:xfrm>
          <a:prstGeom prst="rect">
            <a:avLst/>
          </a:prstGeom>
        </p:spPr>
      </p:pic>
      <p:pic>
        <p:nvPicPr>
          <p:cNvPr id="3" name="Picture 2">
            <a:extLst>
              <a:ext uri="{FF2B5EF4-FFF2-40B4-BE49-F238E27FC236}">
                <a16:creationId xmlns:a16="http://schemas.microsoft.com/office/drawing/2014/main" id="{E7D17BFD-C59D-43B6-BFD0-1E1013115BE4}"/>
              </a:ext>
            </a:extLst>
          </p:cNvPr>
          <p:cNvPicPr>
            <a:picLocks noChangeAspect="1"/>
          </p:cNvPicPr>
          <p:nvPr/>
        </p:nvPicPr>
        <p:blipFill>
          <a:blip r:embed="rId8"/>
          <a:stretch>
            <a:fillRect/>
          </a:stretch>
        </p:blipFill>
        <p:spPr>
          <a:xfrm>
            <a:off x="6951144" y="2659679"/>
            <a:ext cx="1274173" cy="1274173"/>
          </a:xfrm>
          <a:prstGeom prst="rect">
            <a:avLst/>
          </a:prstGeom>
        </p:spPr>
      </p:pic>
    </p:spTree>
    <p:extLst>
      <p:ext uri="{BB962C8B-B14F-4D97-AF65-F5344CB8AC3E}">
        <p14:creationId xmlns:p14="http://schemas.microsoft.com/office/powerpoint/2010/main" val="109301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F32C34F-64B4-4947-A4A0-8BE66DBD70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7A9052CE-F88B-324B-A332-F87B3A8C8B64}"/>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2" name="Title 1">
            <a:extLst>
              <a:ext uri="{FF2B5EF4-FFF2-40B4-BE49-F238E27FC236}">
                <a16:creationId xmlns:a16="http://schemas.microsoft.com/office/drawing/2014/main" id="{CD5EC0E0-9F14-481C-9E01-F0242769AB7F}"/>
              </a:ext>
            </a:extLst>
          </p:cNvPr>
          <p:cNvSpPr>
            <a:spLocks noGrp="1"/>
          </p:cNvSpPr>
          <p:nvPr>
            <p:ph type="title" idx="4294967295"/>
          </p:nvPr>
        </p:nvSpPr>
        <p:spPr>
          <a:xfrm>
            <a:off x="542020" y="2650392"/>
            <a:ext cx="10134600" cy="1651000"/>
          </a:xfrm>
        </p:spPr>
        <p:txBody>
          <a:bodyPr>
            <a:noAutofit/>
          </a:bodyPr>
          <a:lstStyle/>
          <a:p>
            <a:r>
              <a:rPr lang="en-US" sz="8800">
                <a:solidFill>
                  <a:schemeClr val="bg1"/>
                </a:solidFill>
              </a:rPr>
              <a:t>Architecture</a:t>
            </a:r>
            <a:br>
              <a:rPr lang="en-US" sz="8800">
                <a:solidFill>
                  <a:schemeClr val="bg1"/>
                </a:solidFill>
              </a:rPr>
            </a:br>
            <a:r>
              <a:rPr lang="en-US" sz="8800">
                <a:solidFill>
                  <a:schemeClr val="bg1"/>
                </a:solidFill>
              </a:rPr>
              <a:t>principles</a:t>
            </a:r>
          </a:p>
        </p:txBody>
      </p:sp>
      <p:sp>
        <p:nvSpPr>
          <p:cNvPr id="7" name="Slide Number Placeholder 4">
            <a:extLst>
              <a:ext uri="{FF2B5EF4-FFF2-40B4-BE49-F238E27FC236}">
                <a16:creationId xmlns:a16="http://schemas.microsoft.com/office/drawing/2014/main" id="{CCA79C2A-D623-4949-9198-3A870B0978BD}"/>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17</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1DC08098-4B77-0B41-A299-3AB6B5484BD3}"/>
              </a:ext>
            </a:extLst>
          </p:cNvPr>
          <p:cNvSpPr txBox="1">
            <a:spLocks/>
          </p:cNvSpPr>
          <p:nvPr/>
        </p:nvSpPr>
        <p:spPr>
          <a:xfrm>
            <a:off x="128953" y="6549231"/>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40000"/>
                  </a:schemeClr>
                </a:solidFill>
              </a:rPr>
              <a:t>Building an open source government platform in the cloud</a:t>
            </a:r>
          </a:p>
        </p:txBody>
      </p:sp>
    </p:spTree>
    <p:extLst>
      <p:ext uri="{BB962C8B-B14F-4D97-AF65-F5344CB8AC3E}">
        <p14:creationId xmlns:p14="http://schemas.microsoft.com/office/powerpoint/2010/main" val="279664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50870B-E25C-104A-A212-7934F3F9B6B7}"/>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7466576" y="-1"/>
            <a:ext cx="4725424" cy="6858001"/>
          </a:xfrm>
          <a:prstGeom prst="rect">
            <a:avLst/>
          </a:prstGeom>
        </p:spPr>
      </p:pic>
      <p:sp>
        <p:nvSpPr>
          <p:cNvPr id="2" name="Content Placeholder 1">
            <a:extLst>
              <a:ext uri="{FF2B5EF4-FFF2-40B4-BE49-F238E27FC236}">
                <a16:creationId xmlns:a16="http://schemas.microsoft.com/office/drawing/2014/main" id="{5B3F2E15-0DEF-4950-9D80-1AE9C1829964}"/>
              </a:ext>
            </a:extLst>
          </p:cNvPr>
          <p:cNvSpPr>
            <a:spLocks noGrp="1"/>
          </p:cNvSpPr>
          <p:nvPr>
            <p:ph type="body" sz="quarter" idx="10"/>
          </p:nvPr>
        </p:nvSpPr>
        <p:spPr>
          <a:xfrm>
            <a:off x="381000" y="1538341"/>
            <a:ext cx="5943600" cy="5208815"/>
          </a:xfrm>
        </p:spPr>
        <p:txBody>
          <a:bodyPr>
            <a:normAutofit/>
          </a:bodyPr>
          <a:lstStyle/>
          <a:p>
            <a:r>
              <a:rPr lang="en-US" sz="1800" dirty="0">
                <a:solidFill>
                  <a:schemeClr val="tx1"/>
                </a:solidFill>
              </a:rPr>
              <a:t>Possibility to share the platform as Open Source. The possibility to create an Open Source community around the platform. No licensing cost</a:t>
            </a:r>
          </a:p>
          <a:p>
            <a:pPr>
              <a:spcBef>
                <a:spcPts val="0"/>
              </a:spcBef>
              <a:spcAft>
                <a:spcPts val="600"/>
              </a:spcAft>
            </a:pPr>
            <a:endParaRPr lang="en-US" sz="2000" b="0" dirty="0">
              <a:solidFill>
                <a:schemeClr val="tx1"/>
              </a:solidFill>
            </a:endParaRPr>
          </a:p>
          <a:p>
            <a:pPr marL="512761" indent="-457200">
              <a:buFont typeface="Arial" panose="020B0604020202020204" pitchFamily="34" charset="0"/>
              <a:buChar char="•"/>
            </a:pPr>
            <a:r>
              <a:rPr lang="en-US" sz="2000" b="0" dirty="0">
                <a:solidFill>
                  <a:schemeClr val="tx1"/>
                </a:solidFill>
              </a:rPr>
              <a:t>Code is shared on </a:t>
            </a:r>
            <a:r>
              <a:rPr lang="en-US" sz="2000" b="0" dirty="0" err="1">
                <a:solidFill>
                  <a:schemeClr val="tx1"/>
                </a:solidFill>
              </a:rPr>
              <a:t>Github</a:t>
            </a:r>
            <a:endParaRPr lang="en-US" sz="2000" b="0" dirty="0">
              <a:solidFill>
                <a:schemeClr val="tx1"/>
              </a:solidFill>
            </a:endParaRPr>
          </a:p>
          <a:p>
            <a:pPr marL="512761" indent="-457200">
              <a:buFont typeface="Arial" panose="020B0604020202020204" pitchFamily="34" charset="0"/>
              <a:buChar char="•"/>
            </a:pPr>
            <a:r>
              <a:rPr lang="en-US" sz="2000" b="0" dirty="0">
                <a:solidFill>
                  <a:schemeClr val="tx1"/>
                </a:solidFill>
              </a:rPr>
              <a:t>Backlog on </a:t>
            </a:r>
            <a:r>
              <a:rPr lang="en-US" sz="2000" b="0" dirty="0" err="1">
                <a:solidFill>
                  <a:schemeClr val="tx1"/>
                </a:solidFill>
              </a:rPr>
              <a:t>Github</a:t>
            </a:r>
            <a:endParaRPr lang="en-US" sz="2000" b="0" dirty="0">
              <a:solidFill>
                <a:schemeClr val="tx1"/>
              </a:solidFill>
            </a:endParaRPr>
          </a:p>
          <a:p>
            <a:pPr marL="512761" indent="-457200">
              <a:buFont typeface="Arial" panose="020B0604020202020204" pitchFamily="34" charset="0"/>
              <a:buChar char="•"/>
            </a:pPr>
            <a:r>
              <a:rPr lang="en-US" sz="2000" b="0" dirty="0">
                <a:solidFill>
                  <a:schemeClr val="tx1"/>
                </a:solidFill>
              </a:rPr>
              <a:t>No closed source products used</a:t>
            </a:r>
          </a:p>
          <a:p>
            <a:pPr marL="512761" indent="-457200">
              <a:buFont typeface="Arial" panose="020B0604020202020204" pitchFamily="34" charset="0"/>
              <a:buChar char="•"/>
            </a:pPr>
            <a:r>
              <a:rPr lang="en-US" sz="2000" b="0" dirty="0">
                <a:solidFill>
                  <a:schemeClr val="tx1"/>
                </a:solidFill>
              </a:rPr>
              <a:t>Others can reuse and modify      components &amp; solutions</a:t>
            </a:r>
          </a:p>
        </p:txBody>
      </p:sp>
      <p:sp>
        <p:nvSpPr>
          <p:cNvPr id="3" name="Title 2">
            <a:extLst>
              <a:ext uri="{FF2B5EF4-FFF2-40B4-BE49-F238E27FC236}">
                <a16:creationId xmlns:a16="http://schemas.microsoft.com/office/drawing/2014/main" id="{125AFBAF-68F3-4BEA-A376-E51A719BE023}"/>
              </a:ext>
            </a:extLst>
          </p:cNvPr>
          <p:cNvSpPr>
            <a:spLocks noGrp="1"/>
          </p:cNvSpPr>
          <p:nvPr>
            <p:ph type="title"/>
          </p:nvPr>
        </p:nvSpPr>
        <p:spPr>
          <a:xfrm>
            <a:off x="381000" y="381002"/>
            <a:ext cx="5181600" cy="979712"/>
          </a:xfrm>
        </p:spPr>
        <p:txBody>
          <a:bodyPr>
            <a:normAutofit/>
          </a:bodyPr>
          <a:lstStyle/>
          <a:p>
            <a:r>
              <a:rPr lang="en-US"/>
              <a:t>Free and </a:t>
            </a:r>
            <a:r>
              <a:rPr lang="en-US">
                <a:solidFill>
                  <a:schemeClr val="accent1"/>
                </a:solidFill>
              </a:rPr>
              <a:t>open-source</a:t>
            </a:r>
            <a:r>
              <a:rPr lang="en-US"/>
              <a:t> software</a:t>
            </a:r>
          </a:p>
        </p:txBody>
      </p:sp>
      <p:sp>
        <p:nvSpPr>
          <p:cNvPr id="6" name="Slide Number Placeholder 4">
            <a:extLst>
              <a:ext uri="{FF2B5EF4-FFF2-40B4-BE49-F238E27FC236}">
                <a16:creationId xmlns:a16="http://schemas.microsoft.com/office/drawing/2014/main" id="{9DFA6D08-170C-BE4C-8E3F-2E612B32287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18</a:t>
            </a:fld>
            <a:endParaRPr lang="en-US"/>
          </a:p>
        </p:txBody>
      </p:sp>
      <p:sp>
        <p:nvSpPr>
          <p:cNvPr id="7" name="Footer Placeholder 1">
            <a:extLst>
              <a:ext uri="{FF2B5EF4-FFF2-40B4-BE49-F238E27FC236}">
                <a16:creationId xmlns:a16="http://schemas.microsoft.com/office/drawing/2014/main" id="{5D1359AA-655E-4D40-BE33-DD5DF0E14522}"/>
              </a:ext>
            </a:extLst>
          </p:cNvPr>
          <p:cNvSpPr txBox="1">
            <a:spLocks/>
          </p:cNvSpPr>
          <p:nvPr/>
        </p:nvSpPr>
        <p:spPr>
          <a:xfrm>
            <a:off x="80913" y="6540781"/>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Tree>
    <p:extLst>
      <p:ext uri="{BB962C8B-B14F-4D97-AF65-F5344CB8AC3E}">
        <p14:creationId xmlns:p14="http://schemas.microsoft.com/office/powerpoint/2010/main" val="1551667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ADAA03-BBEA-4A17-B9D3-B95028D35CEF}"/>
              </a:ext>
            </a:extLst>
          </p:cNvPr>
          <p:cNvSpPr>
            <a:spLocks noGrp="1"/>
          </p:cNvSpPr>
          <p:nvPr>
            <p:ph type="body" sz="quarter" idx="10"/>
          </p:nvPr>
        </p:nvSpPr>
        <p:spPr>
          <a:xfrm>
            <a:off x="381000" y="956741"/>
            <a:ext cx="10058797" cy="4284279"/>
          </a:xfrm>
        </p:spPr>
        <p:txBody>
          <a:bodyPr>
            <a:normAutofit/>
          </a:bodyPr>
          <a:lstStyle/>
          <a:p>
            <a:r>
              <a:rPr lang="en-US" sz="1800">
                <a:solidFill>
                  <a:schemeClr val="tx1"/>
                </a:solidFill>
              </a:rPr>
              <a:t>We want people to love working on our platform and love to create apps on the platform</a:t>
            </a:r>
          </a:p>
        </p:txBody>
      </p:sp>
      <p:sp>
        <p:nvSpPr>
          <p:cNvPr id="3" name="Title 2">
            <a:extLst>
              <a:ext uri="{FF2B5EF4-FFF2-40B4-BE49-F238E27FC236}">
                <a16:creationId xmlns:a16="http://schemas.microsoft.com/office/drawing/2014/main" id="{125AFBAF-68F3-4BEA-A376-E51A719BE023}"/>
              </a:ext>
            </a:extLst>
          </p:cNvPr>
          <p:cNvSpPr>
            <a:spLocks noGrp="1"/>
          </p:cNvSpPr>
          <p:nvPr>
            <p:ph type="title"/>
          </p:nvPr>
        </p:nvSpPr>
        <p:spPr/>
        <p:txBody>
          <a:bodyPr/>
          <a:lstStyle/>
          <a:p>
            <a:r>
              <a:rPr lang="en-US"/>
              <a:t>Build with </a:t>
            </a:r>
            <a:r>
              <a:rPr lang="en-US">
                <a:solidFill>
                  <a:schemeClr val="accent1"/>
                </a:solidFill>
              </a:rPr>
              <a:t>modern</a:t>
            </a:r>
            <a:r>
              <a:rPr lang="en-US"/>
              <a:t> and </a:t>
            </a:r>
            <a:r>
              <a:rPr lang="en-US">
                <a:solidFill>
                  <a:schemeClr val="accent1"/>
                </a:solidFill>
              </a:rPr>
              <a:t>popular</a:t>
            </a:r>
            <a:r>
              <a:rPr lang="en-US"/>
              <a:t> frameworks</a:t>
            </a:r>
          </a:p>
        </p:txBody>
      </p:sp>
      <p:pic>
        <p:nvPicPr>
          <p:cNvPr id="8" name="Picture 7">
            <a:extLst>
              <a:ext uri="{FF2B5EF4-FFF2-40B4-BE49-F238E27FC236}">
                <a16:creationId xmlns:a16="http://schemas.microsoft.com/office/drawing/2014/main" id="{6953EED2-5A64-480B-929E-A3C73AAB1CAD}"/>
              </a:ext>
            </a:extLst>
          </p:cNvPr>
          <p:cNvPicPr>
            <a:picLocks noChangeAspect="1"/>
          </p:cNvPicPr>
          <p:nvPr/>
        </p:nvPicPr>
        <p:blipFill>
          <a:blip r:embed="rId3"/>
          <a:stretch>
            <a:fillRect/>
          </a:stretch>
        </p:blipFill>
        <p:spPr>
          <a:xfrm>
            <a:off x="381000" y="2031225"/>
            <a:ext cx="5253033" cy="1524839"/>
          </a:xfrm>
          <a:prstGeom prst="rect">
            <a:avLst/>
          </a:prstGeom>
        </p:spPr>
      </p:pic>
      <p:pic>
        <p:nvPicPr>
          <p:cNvPr id="9" name="Picture 8">
            <a:extLst>
              <a:ext uri="{FF2B5EF4-FFF2-40B4-BE49-F238E27FC236}">
                <a16:creationId xmlns:a16="http://schemas.microsoft.com/office/drawing/2014/main" id="{57BCCE56-6672-45AB-9C80-A18E8F1BD83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4468"/>
          <a:stretch/>
        </p:blipFill>
        <p:spPr>
          <a:xfrm>
            <a:off x="6334118" y="1943100"/>
            <a:ext cx="5857882" cy="2136503"/>
          </a:xfrm>
          <a:prstGeom prst="rect">
            <a:avLst/>
          </a:prstGeom>
        </p:spPr>
      </p:pic>
      <p:pic>
        <p:nvPicPr>
          <p:cNvPr id="10" name="Picture 9">
            <a:extLst>
              <a:ext uri="{FF2B5EF4-FFF2-40B4-BE49-F238E27FC236}">
                <a16:creationId xmlns:a16="http://schemas.microsoft.com/office/drawing/2014/main" id="{5E74D16E-CAC8-4B62-BFDA-48380BF11B11}"/>
              </a:ext>
            </a:extLst>
          </p:cNvPr>
          <p:cNvPicPr>
            <a:picLocks noChangeAspect="1"/>
          </p:cNvPicPr>
          <p:nvPr/>
        </p:nvPicPr>
        <p:blipFill>
          <a:blip r:embed="rId5"/>
          <a:stretch>
            <a:fillRect/>
          </a:stretch>
        </p:blipFill>
        <p:spPr>
          <a:xfrm>
            <a:off x="381000" y="4074494"/>
            <a:ext cx="6138847" cy="1624316"/>
          </a:xfrm>
          <a:prstGeom prst="rect">
            <a:avLst/>
          </a:prstGeom>
        </p:spPr>
      </p:pic>
      <p:pic>
        <p:nvPicPr>
          <p:cNvPr id="11" name="Picture 10">
            <a:extLst>
              <a:ext uri="{FF2B5EF4-FFF2-40B4-BE49-F238E27FC236}">
                <a16:creationId xmlns:a16="http://schemas.microsoft.com/office/drawing/2014/main" id="{F867DBDA-2279-4015-B328-06F37A278156}"/>
              </a:ext>
            </a:extLst>
          </p:cNvPr>
          <p:cNvPicPr>
            <a:picLocks noChangeAspect="1"/>
          </p:cNvPicPr>
          <p:nvPr/>
        </p:nvPicPr>
        <p:blipFill>
          <a:blip r:embed="rId6"/>
          <a:stretch>
            <a:fillRect/>
          </a:stretch>
        </p:blipFill>
        <p:spPr>
          <a:xfrm>
            <a:off x="6954948" y="4410801"/>
            <a:ext cx="5094170" cy="1358867"/>
          </a:xfrm>
          <a:prstGeom prst="rect">
            <a:avLst/>
          </a:prstGeom>
        </p:spPr>
      </p:pic>
      <p:sp>
        <p:nvSpPr>
          <p:cNvPr id="12" name="Rectangle 11">
            <a:extLst>
              <a:ext uri="{FF2B5EF4-FFF2-40B4-BE49-F238E27FC236}">
                <a16:creationId xmlns:a16="http://schemas.microsoft.com/office/drawing/2014/main" id="{0662B9FC-1071-43B1-A31F-B6F3F782E9A7}"/>
              </a:ext>
            </a:extLst>
          </p:cNvPr>
          <p:cNvSpPr/>
          <p:nvPr/>
        </p:nvSpPr>
        <p:spPr>
          <a:xfrm>
            <a:off x="1990321" y="2783078"/>
            <a:ext cx="3581990" cy="2712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12">
            <a:extLst>
              <a:ext uri="{FF2B5EF4-FFF2-40B4-BE49-F238E27FC236}">
                <a16:creationId xmlns:a16="http://schemas.microsoft.com/office/drawing/2014/main" id="{CB4C0A46-6BD6-4862-B583-43629F5BBC73}"/>
              </a:ext>
            </a:extLst>
          </p:cNvPr>
          <p:cNvSpPr/>
          <p:nvPr/>
        </p:nvSpPr>
        <p:spPr>
          <a:xfrm>
            <a:off x="8005161" y="2918688"/>
            <a:ext cx="3581990" cy="74928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4" name="Rectangle 13">
            <a:extLst>
              <a:ext uri="{FF2B5EF4-FFF2-40B4-BE49-F238E27FC236}">
                <a16:creationId xmlns:a16="http://schemas.microsoft.com/office/drawing/2014/main" id="{0B4D69F5-9D81-48AC-A29D-950DDE8B0440}"/>
              </a:ext>
            </a:extLst>
          </p:cNvPr>
          <p:cNvSpPr/>
          <p:nvPr/>
        </p:nvSpPr>
        <p:spPr>
          <a:xfrm>
            <a:off x="2113413" y="4954625"/>
            <a:ext cx="3581990" cy="2712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5" name="Rectangle 14">
            <a:extLst>
              <a:ext uri="{FF2B5EF4-FFF2-40B4-BE49-F238E27FC236}">
                <a16:creationId xmlns:a16="http://schemas.microsoft.com/office/drawing/2014/main" id="{0848AECB-82A4-490E-9A66-57F0A81FCF7A}"/>
              </a:ext>
            </a:extLst>
          </p:cNvPr>
          <p:cNvSpPr/>
          <p:nvPr/>
        </p:nvSpPr>
        <p:spPr>
          <a:xfrm>
            <a:off x="8005161" y="5124095"/>
            <a:ext cx="3581990" cy="23618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6" name="Slide Number Placeholder 4">
            <a:extLst>
              <a:ext uri="{FF2B5EF4-FFF2-40B4-BE49-F238E27FC236}">
                <a16:creationId xmlns:a16="http://schemas.microsoft.com/office/drawing/2014/main" id="{98B8097A-0C81-7544-BC3B-2CC6A1710D7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19</a:t>
            </a:fld>
            <a:endParaRPr lang="en-US"/>
          </a:p>
        </p:txBody>
      </p:sp>
      <p:sp>
        <p:nvSpPr>
          <p:cNvPr id="17" name="Footer Placeholder 1">
            <a:extLst>
              <a:ext uri="{FF2B5EF4-FFF2-40B4-BE49-F238E27FC236}">
                <a16:creationId xmlns:a16="http://schemas.microsoft.com/office/drawing/2014/main" id="{DFC585BC-8466-7647-8E89-AE61D360CB05}"/>
              </a:ext>
            </a:extLst>
          </p:cNvPr>
          <p:cNvSpPr txBox="1">
            <a:spLocks/>
          </p:cNvSpPr>
          <p:nvPr/>
        </p:nvSpPr>
        <p:spPr>
          <a:xfrm>
            <a:off x="0" y="6519008"/>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Tree>
    <p:extLst>
      <p:ext uri="{BB962C8B-B14F-4D97-AF65-F5344CB8AC3E}">
        <p14:creationId xmlns:p14="http://schemas.microsoft.com/office/powerpoint/2010/main" val="1733177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A19D0E-0D96-904F-AC0C-4695187E5DC6}"/>
              </a:ext>
            </a:extLst>
          </p:cNvPr>
          <p:cNvSpPr/>
          <p:nvPr/>
        </p:nvSpPr>
        <p:spPr>
          <a:xfrm>
            <a:off x="0" y="6395267"/>
            <a:ext cx="12192000" cy="462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249D6B4-86CE-9143-8C35-40AB533E2EC4}"/>
              </a:ext>
            </a:extLst>
          </p:cNvPr>
          <p:cNvSpPr/>
          <p:nvPr/>
        </p:nvSpPr>
        <p:spPr>
          <a:xfrm>
            <a:off x="0" y="0"/>
            <a:ext cx="12192000" cy="1290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Slide Number Placeholder 4">
            <a:extLst>
              <a:ext uri="{FF2B5EF4-FFF2-40B4-BE49-F238E27FC236}">
                <a16:creationId xmlns:a16="http://schemas.microsoft.com/office/drawing/2014/main" id="{A0E8D857-5B4D-F344-A62F-9F09F14D9239}"/>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a:t>
            </a:fld>
            <a:endParaRPr lang="en-US"/>
          </a:p>
        </p:txBody>
      </p:sp>
      <p:sp>
        <p:nvSpPr>
          <p:cNvPr id="20" name="Footer Placeholder 1">
            <a:extLst>
              <a:ext uri="{FF2B5EF4-FFF2-40B4-BE49-F238E27FC236}">
                <a16:creationId xmlns:a16="http://schemas.microsoft.com/office/drawing/2014/main" id="{2B363380-347E-A64D-ACF4-6770C7F3FD1C}"/>
              </a:ext>
            </a:extLst>
          </p:cNvPr>
          <p:cNvSpPr txBox="1">
            <a:spLocks/>
          </p:cNvSpPr>
          <p:nvPr/>
        </p:nvSpPr>
        <p:spPr>
          <a:xfrm>
            <a:off x="0" y="6529268"/>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
        <p:nvSpPr>
          <p:cNvPr id="21" name="Footer Placeholder 6">
            <a:extLst>
              <a:ext uri="{FF2B5EF4-FFF2-40B4-BE49-F238E27FC236}">
                <a16:creationId xmlns:a16="http://schemas.microsoft.com/office/drawing/2014/main" id="{22821EB3-633E-784B-972F-2347582A317C}"/>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Slide Number Placeholder 2">
            <a:extLst>
              <a:ext uri="{FF2B5EF4-FFF2-40B4-BE49-F238E27FC236}">
                <a16:creationId xmlns:a16="http://schemas.microsoft.com/office/drawing/2014/main" id="{5E1DE149-02A7-4221-BA65-EB3B8D178429}"/>
              </a:ext>
            </a:extLst>
          </p:cNvPr>
          <p:cNvSpPr>
            <a:spLocks noGrp="1"/>
          </p:cNvSpPr>
          <p:nvPr>
            <p:ph type="sldNum" sz="quarter" idx="17"/>
          </p:nvPr>
        </p:nvSpPr>
        <p:spPr/>
        <p:txBody>
          <a:bodyPr/>
          <a:lstStyle/>
          <a:p>
            <a:fld id="{4F9AC08D-23A9-440E-BCB9-AA1E9877CC38}" type="slidenum">
              <a:rPr lang="en-US" smtClean="0"/>
              <a:pPr/>
              <a:t>2</a:t>
            </a:fld>
            <a:endParaRPr lang="en-US"/>
          </a:p>
        </p:txBody>
      </p:sp>
      <p:sp>
        <p:nvSpPr>
          <p:cNvPr id="5" name="Title 4">
            <a:extLst>
              <a:ext uri="{FF2B5EF4-FFF2-40B4-BE49-F238E27FC236}">
                <a16:creationId xmlns:a16="http://schemas.microsoft.com/office/drawing/2014/main" id="{1D3B595B-F7E6-48B7-8F6F-AF3C56AEC1E1}"/>
              </a:ext>
            </a:extLst>
          </p:cNvPr>
          <p:cNvSpPr>
            <a:spLocks noGrp="1"/>
          </p:cNvSpPr>
          <p:nvPr>
            <p:ph type="title"/>
          </p:nvPr>
        </p:nvSpPr>
        <p:spPr/>
        <p:txBody>
          <a:bodyPr/>
          <a:lstStyle/>
          <a:p>
            <a:r>
              <a:rPr lang="en-US"/>
              <a:t>Who are we?</a:t>
            </a:r>
          </a:p>
        </p:txBody>
      </p:sp>
      <p:pic>
        <p:nvPicPr>
          <p:cNvPr id="10" name="Content Placeholder 9" descr="A person looking at the camera&#10;&#10;Description automatically generated">
            <a:extLst>
              <a:ext uri="{FF2B5EF4-FFF2-40B4-BE49-F238E27FC236}">
                <a16:creationId xmlns:a16="http://schemas.microsoft.com/office/drawing/2014/main" id="{D1E4D0DF-5132-4F61-A8EA-D55F6DD97A47}"/>
              </a:ext>
            </a:extLst>
          </p:cNvPr>
          <p:cNvPicPr>
            <a:picLocks noGrp="1" noChangeAspect="1"/>
          </p:cNvPicPr>
          <p:nvPr>
            <p:ph sz="quarter" idx="4294967295"/>
          </p:nvPr>
        </p:nvPicPr>
        <p:blipFill rotWithShape="1">
          <a:blip r:embed="rId3" cstate="screen">
            <a:grayscl/>
            <a:extLst>
              <a:ext uri="{28A0092B-C50C-407E-A947-70E740481C1C}">
                <a14:useLocalDpi xmlns:a14="http://schemas.microsoft.com/office/drawing/2010/main"/>
              </a:ext>
            </a:extLst>
          </a:blip>
          <a:srcRect/>
          <a:stretch/>
        </p:blipFill>
        <p:spPr>
          <a:xfrm>
            <a:off x="5097080" y="1958413"/>
            <a:ext cx="1951417" cy="1951417"/>
          </a:xfrm>
          <a:prstGeom prst="ellipse">
            <a:avLst/>
          </a:prstGeom>
        </p:spPr>
      </p:pic>
      <p:pic>
        <p:nvPicPr>
          <p:cNvPr id="8" name="Content Placeholder 7" descr="A person posing for the camera&#10;&#10;Description automatically generated">
            <a:extLst>
              <a:ext uri="{FF2B5EF4-FFF2-40B4-BE49-F238E27FC236}">
                <a16:creationId xmlns:a16="http://schemas.microsoft.com/office/drawing/2014/main" id="{6A9CE15D-D10D-4DDD-BC9B-05380E8AF663}"/>
              </a:ext>
            </a:extLst>
          </p:cNvPr>
          <p:cNvPicPr>
            <a:picLocks noGrp="1" noChangeAspect="1"/>
          </p:cNvPicPr>
          <p:nvPr>
            <p:ph sz="quarter" idx="4294967295"/>
          </p:nvPr>
        </p:nvPicPr>
        <p:blipFill rotWithShape="1">
          <a:blip r:embed="rId4"/>
          <a:srcRect/>
          <a:stretch/>
        </p:blipFill>
        <p:spPr>
          <a:xfrm>
            <a:off x="1739695" y="2002770"/>
            <a:ext cx="1952731" cy="1952731"/>
          </a:xfrm>
          <a:prstGeom prst="ellipse">
            <a:avLst/>
          </a:prstGeom>
        </p:spPr>
      </p:pic>
      <p:sp>
        <p:nvSpPr>
          <p:cNvPr id="11" name="TextBox 10">
            <a:extLst>
              <a:ext uri="{FF2B5EF4-FFF2-40B4-BE49-F238E27FC236}">
                <a16:creationId xmlns:a16="http://schemas.microsoft.com/office/drawing/2014/main" id="{82CB74E8-86D0-4B85-8B22-02D28CA02D02}"/>
              </a:ext>
            </a:extLst>
          </p:cNvPr>
          <p:cNvSpPr txBox="1"/>
          <p:nvPr/>
        </p:nvSpPr>
        <p:spPr>
          <a:xfrm>
            <a:off x="1881716" y="4235381"/>
            <a:ext cx="1684521" cy="323165"/>
          </a:xfrm>
          <a:prstGeom prst="rect">
            <a:avLst/>
          </a:prstGeom>
          <a:noFill/>
        </p:spPr>
        <p:txBody>
          <a:bodyPr wrap="square" lIns="0" tIns="0" rIns="0" bIns="45720" rtlCol="0" anchor="t">
            <a:spAutoFit/>
          </a:bodyPr>
          <a:lstStyle/>
          <a:p>
            <a:pPr algn="ctr"/>
            <a:r>
              <a:rPr lang="nb-NO" b="1">
                <a:solidFill>
                  <a:schemeClr val="accent1"/>
                </a:solidFill>
              </a:rPr>
              <a:t>Rune T. Larsen</a:t>
            </a:r>
          </a:p>
        </p:txBody>
      </p:sp>
      <p:sp>
        <p:nvSpPr>
          <p:cNvPr id="12" name="TextBox 11">
            <a:extLst>
              <a:ext uri="{FF2B5EF4-FFF2-40B4-BE49-F238E27FC236}">
                <a16:creationId xmlns:a16="http://schemas.microsoft.com/office/drawing/2014/main" id="{B89BE929-8DC6-4504-8A74-56F3855B6C60}"/>
              </a:ext>
            </a:extLst>
          </p:cNvPr>
          <p:cNvSpPr txBox="1"/>
          <p:nvPr/>
        </p:nvSpPr>
        <p:spPr>
          <a:xfrm>
            <a:off x="5324124" y="4235381"/>
            <a:ext cx="1494968" cy="323165"/>
          </a:xfrm>
          <a:prstGeom prst="rect">
            <a:avLst/>
          </a:prstGeom>
          <a:noFill/>
        </p:spPr>
        <p:txBody>
          <a:bodyPr wrap="square" lIns="0" tIns="0" rIns="0" bIns="45720" rtlCol="0" anchor="t">
            <a:spAutoFit/>
          </a:bodyPr>
          <a:lstStyle/>
          <a:p>
            <a:pPr algn="ctr"/>
            <a:r>
              <a:rPr lang="nb-NO" b="1">
                <a:solidFill>
                  <a:schemeClr val="accent1"/>
                </a:solidFill>
              </a:rPr>
              <a:t>Nina Kylstad</a:t>
            </a:r>
          </a:p>
        </p:txBody>
      </p:sp>
      <p:pic>
        <p:nvPicPr>
          <p:cNvPr id="14" name="Picture 4" descr="Stephanie Buadu">
            <a:extLst>
              <a:ext uri="{FF2B5EF4-FFF2-40B4-BE49-F238E27FC236}">
                <a16:creationId xmlns:a16="http://schemas.microsoft.com/office/drawing/2014/main" id="{1A34E211-7AB9-4437-9F93-6EB121D1F929}"/>
              </a:ext>
            </a:extLst>
          </p:cNvPr>
          <p:cNvPicPr>
            <a:picLocks noChangeAspect="1" noChangeArrowheads="1"/>
          </p:cNvPicPr>
          <p:nvPr/>
        </p:nvPicPr>
        <p:blipFill rotWithShape="1">
          <a:blip r:embed="rId5"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338888" y="1937253"/>
            <a:ext cx="1952553" cy="1952553"/>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598021A-6CE4-40A0-AC71-4B4E9B8F2345}"/>
              </a:ext>
            </a:extLst>
          </p:cNvPr>
          <p:cNvSpPr txBox="1"/>
          <p:nvPr/>
        </p:nvSpPr>
        <p:spPr>
          <a:xfrm>
            <a:off x="8350477" y="4235381"/>
            <a:ext cx="1952555" cy="323165"/>
          </a:xfrm>
          <a:prstGeom prst="rect">
            <a:avLst/>
          </a:prstGeom>
          <a:noFill/>
        </p:spPr>
        <p:txBody>
          <a:bodyPr wrap="square" lIns="0" tIns="0" rIns="0" bIns="45720" rtlCol="0" anchor="t">
            <a:spAutoFit/>
          </a:bodyPr>
          <a:lstStyle/>
          <a:p>
            <a:pPr algn="ctr"/>
            <a:r>
              <a:rPr lang="nb-NO" b="1">
                <a:solidFill>
                  <a:schemeClr val="accent1"/>
                </a:solidFill>
              </a:rPr>
              <a:t>Stephanie Buadu</a:t>
            </a:r>
            <a:endParaRPr lang="nb-NO">
              <a:solidFill>
                <a:schemeClr val="accent1"/>
              </a:solidFill>
            </a:endParaRPr>
          </a:p>
        </p:txBody>
      </p:sp>
      <p:pic>
        <p:nvPicPr>
          <p:cNvPr id="1026" name="Picture 2" descr="Accenture Technology Logo - LogoDix">
            <a:extLst>
              <a:ext uri="{FF2B5EF4-FFF2-40B4-BE49-F238E27FC236}">
                <a16:creationId xmlns:a16="http://schemas.microsoft.com/office/drawing/2014/main" id="{EB088E56-27A7-40E5-A00C-A8B40D705D8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20318" y="4665365"/>
            <a:ext cx="1827309" cy="6025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ccenture Technology Logo - LogoDix">
            <a:extLst>
              <a:ext uri="{FF2B5EF4-FFF2-40B4-BE49-F238E27FC236}">
                <a16:creationId xmlns:a16="http://schemas.microsoft.com/office/drawing/2014/main" id="{F6182C57-9967-4345-9095-08FBE5D465A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07049" y="4665712"/>
            <a:ext cx="1827309" cy="6025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siness Solutions, Digital &amp; Cloud Services - Avanade">
            <a:extLst>
              <a:ext uri="{FF2B5EF4-FFF2-40B4-BE49-F238E27FC236}">
                <a16:creationId xmlns:a16="http://schemas.microsoft.com/office/drawing/2014/main" id="{B0AF91B7-65C1-4617-9AEB-2EF41574C9F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831343" y="4816836"/>
            <a:ext cx="1217362" cy="30434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892E9820-73D2-864F-817C-2EDE482B0A8B}"/>
              </a:ext>
            </a:extLst>
          </p:cNvPr>
          <p:cNvCxnSpPr>
            <a:cxnSpLocks/>
          </p:cNvCxnSpPr>
          <p:nvPr/>
        </p:nvCxnSpPr>
        <p:spPr>
          <a:xfrm flipV="1">
            <a:off x="4415817" y="1937059"/>
            <a:ext cx="0" cy="403688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B227A5-9357-804A-A534-E98861C9CB9A}"/>
              </a:ext>
            </a:extLst>
          </p:cNvPr>
          <p:cNvCxnSpPr>
            <a:cxnSpLocks/>
          </p:cNvCxnSpPr>
          <p:nvPr/>
        </p:nvCxnSpPr>
        <p:spPr>
          <a:xfrm flipV="1">
            <a:off x="7692417" y="1937059"/>
            <a:ext cx="0" cy="403688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799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0728039-3C10-4B0C-90AC-E34B2AC5E3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7861" y="430457"/>
            <a:ext cx="10703169" cy="602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890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screen&#10;&#10;Description automatically generated">
            <a:extLst>
              <a:ext uri="{FF2B5EF4-FFF2-40B4-BE49-F238E27FC236}">
                <a16:creationId xmlns:a16="http://schemas.microsoft.com/office/drawing/2014/main" id="{A52DA12B-4A88-8E4E-8614-8391217ACA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66574" y="0"/>
            <a:ext cx="4725425" cy="6858000"/>
          </a:xfrm>
          <a:prstGeom prst="rect">
            <a:avLst/>
          </a:prstGeom>
        </p:spPr>
      </p:pic>
      <p:sp>
        <p:nvSpPr>
          <p:cNvPr id="5" name="Content Placeholder 4">
            <a:extLst>
              <a:ext uri="{FF2B5EF4-FFF2-40B4-BE49-F238E27FC236}">
                <a16:creationId xmlns:a16="http://schemas.microsoft.com/office/drawing/2014/main" id="{D1838B37-C325-4D15-A048-11FE5DD50F84}"/>
              </a:ext>
            </a:extLst>
          </p:cNvPr>
          <p:cNvSpPr>
            <a:spLocks noGrp="1"/>
          </p:cNvSpPr>
          <p:nvPr>
            <p:ph type="body" sz="quarter" idx="10"/>
          </p:nvPr>
        </p:nvSpPr>
        <p:spPr>
          <a:xfrm>
            <a:off x="381000" y="1213757"/>
            <a:ext cx="5366657" cy="4284279"/>
          </a:xfrm>
        </p:spPr>
        <p:txBody>
          <a:bodyPr>
            <a:normAutofit/>
          </a:bodyPr>
          <a:lstStyle/>
          <a:p>
            <a:r>
              <a:rPr lang="en-US" sz="1800">
                <a:solidFill>
                  <a:schemeClr val="tx1"/>
                </a:solidFill>
              </a:rPr>
              <a:t>We want to scale components/apps differently, deployed independently, separate teams, reduced deploy time. </a:t>
            </a:r>
          </a:p>
          <a:p>
            <a:pPr>
              <a:spcBef>
                <a:spcPts val="0"/>
              </a:spcBef>
              <a:spcAft>
                <a:spcPts val="0"/>
              </a:spcAft>
            </a:pPr>
            <a:endParaRPr lang="en-US" b="0">
              <a:solidFill>
                <a:schemeClr val="tx1"/>
              </a:solidFill>
            </a:endParaRPr>
          </a:p>
          <a:p>
            <a:pPr marL="512761" indent="-457200">
              <a:buFont typeface="Arial" panose="020B0604020202020204" pitchFamily="34" charset="0"/>
              <a:buChar char="•"/>
            </a:pPr>
            <a:r>
              <a:rPr lang="en-US" sz="2000" b="0">
                <a:solidFill>
                  <a:schemeClr val="tx1"/>
                </a:solidFill>
              </a:rPr>
              <a:t>Components are created and   deployed as microservices</a:t>
            </a:r>
          </a:p>
          <a:p>
            <a:pPr marL="512761" indent="-457200">
              <a:buFont typeface="Arial" panose="020B0604020202020204" pitchFamily="34" charset="0"/>
              <a:buChar char="•"/>
            </a:pPr>
            <a:r>
              <a:rPr lang="en-US" sz="2000" b="0">
                <a:solidFill>
                  <a:schemeClr val="tx1"/>
                </a:solidFill>
              </a:rPr>
              <a:t>Digital Services are created and deployed as microservices/apps</a:t>
            </a:r>
          </a:p>
        </p:txBody>
      </p:sp>
      <p:sp>
        <p:nvSpPr>
          <p:cNvPr id="4" name="Title 3">
            <a:extLst>
              <a:ext uri="{FF2B5EF4-FFF2-40B4-BE49-F238E27FC236}">
                <a16:creationId xmlns:a16="http://schemas.microsoft.com/office/drawing/2014/main" id="{5885F615-A3EF-48AB-AF31-A2BFC7F9DB3D}"/>
              </a:ext>
            </a:extLst>
          </p:cNvPr>
          <p:cNvSpPr>
            <a:spLocks noGrp="1"/>
          </p:cNvSpPr>
          <p:nvPr>
            <p:ph type="title"/>
          </p:nvPr>
        </p:nvSpPr>
        <p:spPr/>
        <p:txBody>
          <a:bodyPr/>
          <a:lstStyle/>
          <a:p>
            <a:r>
              <a:rPr lang="en-US"/>
              <a:t>Build as </a:t>
            </a:r>
            <a:r>
              <a:rPr lang="en-US">
                <a:solidFill>
                  <a:schemeClr val="accent1"/>
                </a:solidFill>
              </a:rPr>
              <a:t>microservices</a:t>
            </a:r>
          </a:p>
        </p:txBody>
      </p:sp>
      <p:sp>
        <p:nvSpPr>
          <p:cNvPr id="6" name="Slide Number Placeholder 4">
            <a:extLst>
              <a:ext uri="{FF2B5EF4-FFF2-40B4-BE49-F238E27FC236}">
                <a16:creationId xmlns:a16="http://schemas.microsoft.com/office/drawing/2014/main" id="{9EF65C43-53EC-334F-8B7E-BF16BE131E4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21</a:t>
            </a:fld>
            <a:endParaRPr lang="en-US"/>
          </a:p>
        </p:txBody>
      </p:sp>
      <p:sp>
        <p:nvSpPr>
          <p:cNvPr id="7" name="Footer Placeholder 1">
            <a:extLst>
              <a:ext uri="{FF2B5EF4-FFF2-40B4-BE49-F238E27FC236}">
                <a16:creationId xmlns:a16="http://schemas.microsoft.com/office/drawing/2014/main" id="{E195D3EF-F55C-1A45-AF2B-D1B81BC47C87}"/>
              </a:ext>
            </a:extLst>
          </p:cNvPr>
          <p:cNvSpPr txBox="1">
            <a:spLocks/>
          </p:cNvSpPr>
          <p:nvPr/>
        </p:nvSpPr>
        <p:spPr>
          <a:xfrm>
            <a:off x="181305"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Tree>
    <p:extLst>
      <p:ext uri="{BB962C8B-B14F-4D97-AF65-F5344CB8AC3E}">
        <p14:creationId xmlns:p14="http://schemas.microsoft.com/office/powerpoint/2010/main" val="276753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EB0282-2FBC-CF45-9827-64402CC1844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4"/>
          <a:stretch/>
        </p:blipFill>
        <p:spPr>
          <a:xfrm>
            <a:off x="7466575" y="0"/>
            <a:ext cx="4725424" cy="6859587"/>
          </a:xfrm>
          <a:prstGeom prst="rect">
            <a:avLst/>
          </a:prstGeom>
        </p:spPr>
      </p:pic>
      <p:sp>
        <p:nvSpPr>
          <p:cNvPr id="5" name="Content Placeholder 4">
            <a:extLst>
              <a:ext uri="{FF2B5EF4-FFF2-40B4-BE49-F238E27FC236}">
                <a16:creationId xmlns:a16="http://schemas.microsoft.com/office/drawing/2014/main" id="{54B338D2-3930-4C3B-807D-1B731AD02716}"/>
              </a:ext>
            </a:extLst>
          </p:cNvPr>
          <p:cNvSpPr>
            <a:spLocks noGrp="1"/>
          </p:cNvSpPr>
          <p:nvPr>
            <p:ph type="body" sz="quarter" idx="10"/>
          </p:nvPr>
        </p:nvSpPr>
        <p:spPr>
          <a:xfrm>
            <a:off x="381000" y="1213322"/>
            <a:ext cx="5210908" cy="4284279"/>
          </a:xfrm>
        </p:spPr>
        <p:txBody>
          <a:bodyPr>
            <a:noAutofit/>
          </a:bodyPr>
          <a:lstStyle/>
          <a:p>
            <a:r>
              <a:rPr lang="en-US" sz="1800" dirty="0">
                <a:solidFill>
                  <a:schemeClr val="tx1"/>
                </a:solidFill>
              </a:rPr>
              <a:t>We want to reduce cost and complexity with hosting the platform. </a:t>
            </a:r>
            <a:endParaRPr lang="en-US" b="0" dirty="0">
              <a:solidFill>
                <a:schemeClr val="tx1"/>
              </a:solidFill>
            </a:endParaRPr>
          </a:p>
          <a:p>
            <a:pPr marL="342900" indent="-342900">
              <a:buFont typeface="Arial" panose="020B0604020202020204" pitchFamily="34" charset="0"/>
              <a:buChar char="•"/>
            </a:pPr>
            <a:r>
              <a:rPr lang="nb-NO" sz="2000" b="0" dirty="0" err="1">
                <a:solidFill>
                  <a:schemeClr val="tx1"/>
                </a:solidFill>
              </a:rPr>
              <a:t>Use</a:t>
            </a:r>
            <a:r>
              <a:rPr lang="nb-NO" sz="2000" b="0" dirty="0">
                <a:solidFill>
                  <a:schemeClr val="tx1"/>
                </a:solidFill>
              </a:rPr>
              <a:t> </a:t>
            </a:r>
            <a:r>
              <a:rPr lang="nb-NO" sz="2000" b="0" dirty="0" err="1">
                <a:hlinkClick r:id="rId4">
                  <a:extLst>
                    <a:ext uri="{A12FA001-AC4F-418D-AE19-62706E023703}">
                      <ahyp:hlinkClr xmlns:ahyp="http://schemas.microsoft.com/office/drawing/2018/hyperlinkcolor" val="tx"/>
                    </a:ext>
                  </a:extLst>
                </a:hlinkClick>
              </a:rPr>
              <a:t>managed</a:t>
            </a:r>
            <a:r>
              <a:rPr lang="nb-NO" sz="2000" b="0" dirty="0">
                <a:hlinkClick r:id="rId4">
                  <a:extLst>
                    <a:ext uri="{A12FA001-AC4F-418D-AE19-62706E023703}">
                      <ahyp:hlinkClr xmlns:ahyp="http://schemas.microsoft.com/office/drawing/2018/hyperlinkcolor" val="tx"/>
                    </a:ext>
                  </a:extLst>
                </a:hlinkClick>
              </a:rPr>
              <a:t> </a:t>
            </a:r>
            <a:r>
              <a:rPr lang="nb-NO" sz="2000" b="0" dirty="0" err="1">
                <a:hlinkClick r:id="rId4">
                  <a:extLst>
                    <a:ext uri="{A12FA001-AC4F-418D-AE19-62706E023703}">
                      <ahyp:hlinkClr xmlns:ahyp="http://schemas.microsoft.com/office/drawing/2018/hyperlinkcolor" val="tx"/>
                    </a:ext>
                  </a:extLst>
                </a:hlinkClick>
              </a:rPr>
              <a:t>PostgreSQL</a:t>
            </a:r>
            <a:r>
              <a:rPr lang="nb-NO" sz="2000" b="0" dirty="0"/>
              <a:t> </a:t>
            </a:r>
            <a:r>
              <a:rPr lang="nb-NO" sz="2000" b="0" dirty="0">
                <a:solidFill>
                  <a:schemeClr val="tx1"/>
                </a:solidFill>
              </a:rPr>
              <a:t>in </a:t>
            </a:r>
            <a:r>
              <a:rPr lang="nb-NO" sz="2000" b="0" dirty="0" err="1">
                <a:solidFill>
                  <a:schemeClr val="tx1"/>
                </a:solidFill>
              </a:rPr>
              <a:t>Azure</a:t>
            </a:r>
            <a:r>
              <a:rPr lang="nb-NO" sz="2000" b="0" dirty="0">
                <a:solidFill>
                  <a:schemeClr val="tx1"/>
                </a:solidFill>
              </a:rPr>
              <a:t>     for </a:t>
            </a:r>
            <a:r>
              <a:rPr lang="nb-NO" sz="2000" b="0" dirty="0" err="1">
                <a:solidFill>
                  <a:schemeClr val="tx1"/>
                </a:solidFill>
              </a:rPr>
              <a:t>Gitea</a:t>
            </a:r>
            <a:endParaRPr lang="nb-NO" sz="2000" b="0" dirty="0">
              <a:solidFill>
                <a:schemeClr val="tx1"/>
              </a:solidFill>
            </a:endParaRPr>
          </a:p>
          <a:p>
            <a:pPr marL="342900" indent="-342900">
              <a:buFont typeface="Arial" panose="020B0604020202020204" pitchFamily="34" charset="0"/>
              <a:buChar char="•"/>
            </a:pPr>
            <a:r>
              <a:rPr lang="nb-NO" sz="2000" b="0" dirty="0" err="1">
                <a:solidFill>
                  <a:schemeClr val="tx1"/>
                </a:solidFill>
              </a:rPr>
              <a:t>Use</a:t>
            </a:r>
            <a:r>
              <a:rPr lang="nb-NO" sz="2000" b="0" dirty="0">
                <a:solidFill>
                  <a:schemeClr val="tx1"/>
                </a:solidFill>
              </a:rPr>
              <a:t> </a:t>
            </a:r>
            <a:r>
              <a:rPr lang="nb-NO" sz="2000" b="0" dirty="0" err="1">
                <a:hlinkClick r:id="rId5">
                  <a:extLst>
                    <a:ext uri="{A12FA001-AC4F-418D-AE19-62706E023703}">
                      <ahyp:hlinkClr xmlns:ahyp="http://schemas.microsoft.com/office/drawing/2018/hyperlinkcolor" val="tx"/>
                    </a:ext>
                  </a:extLst>
                </a:hlinkClick>
              </a:rPr>
              <a:t>managed</a:t>
            </a:r>
            <a:r>
              <a:rPr lang="nb-NO" sz="2000" b="0" dirty="0">
                <a:hlinkClick r:id="rId5">
                  <a:extLst>
                    <a:ext uri="{A12FA001-AC4F-418D-AE19-62706E023703}">
                      <ahyp:hlinkClr xmlns:ahyp="http://schemas.microsoft.com/office/drawing/2018/hyperlinkcolor" val="tx"/>
                    </a:ext>
                  </a:extLst>
                </a:hlinkClick>
              </a:rPr>
              <a:t> </a:t>
            </a:r>
            <a:r>
              <a:rPr lang="nb-NO" sz="2000" b="0" dirty="0" err="1">
                <a:hlinkClick r:id="rId5">
                  <a:extLst>
                    <a:ext uri="{A12FA001-AC4F-418D-AE19-62706E023703}">
                      <ahyp:hlinkClr xmlns:ahyp="http://schemas.microsoft.com/office/drawing/2018/hyperlinkcolor" val="tx"/>
                    </a:ext>
                  </a:extLst>
                </a:hlinkClick>
              </a:rPr>
              <a:t>CosmosDB</a:t>
            </a:r>
            <a:r>
              <a:rPr lang="nb-NO" sz="2000" b="0" dirty="0"/>
              <a:t> </a:t>
            </a:r>
            <a:r>
              <a:rPr lang="nb-NO" sz="2000" b="0" dirty="0">
                <a:solidFill>
                  <a:schemeClr val="tx1"/>
                </a:solidFill>
              </a:rPr>
              <a:t>as             </a:t>
            </a:r>
            <a:r>
              <a:rPr lang="nb-NO" sz="2000" b="0" dirty="0" err="1">
                <a:solidFill>
                  <a:schemeClr val="tx1"/>
                </a:solidFill>
              </a:rPr>
              <a:t>document</a:t>
            </a:r>
            <a:r>
              <a:rPr lang="nb-NO" sz="2000" b="0" dirty="0">
                <a:solidFill>
                  <a:schemeClr val="tx1"/>
                </a:solidFill>
              </a:rPr>
              <a:t> database</a:t>
            </a:r>
          </a:p>
          <a:p>
            <a:pPr marL="342900" indent="-342900">
              <a:buFont typeface="Arial" panose="020B0604020202020204" pitchFamily="34" charset="0"/>
              <a:buChar char="•"/>
            </a:pPr>
            <a:r>
              <a:rPr lang="nb-NO" sz="2000" b="0" dirty="0" err="1">
                <a:solidFill>
                  <a:schemeClr val="tx1"/>
                </a:solidFill>
              </a:rPr>
              <a:t>Use</a:t>
            </a:r>
            <a:r>
              <a:rPr lang="nb-NO" sz="2000" b="0" dirty="0">
                <a:solidFill>
                  <a:schemeClr val="tx1"/>
                </a:solidFill>
              </a:rPr>
              <a:t> </a:t>
            </a:r>
            <a:r>
              <a:rPr lang="nb-NO" sz="2000" b="0" dirty="0" err="1">
                <a:hlinkClick r:id="rId6">
                  <a:extLst>
                    <a:ext uri="{A12FA001-AC4F-418D-AE19-62706E023703}">
                      <ahyp:hlinkClr xmlns:ahyp="http://schemas.microsoft.com/office/drawing/2018/hyperlinkcolor" val="tx"/>
                    </a:ext>
                  </a:extLst>
                </a:hlinkClick>
              </a:rPr>
              <a:t>Azure</a:t>
            </a:r>
            <a:r>
              <a:rPr lang="nb-NO" sz="2000" b="0" dirty="0">
                <a:hlinkClick r:id="rId6">
                  <a:extLst>
                    <a:ext uri="{A12FA001-AC4F-418D-AE19-62706E023703}">
                      <ahyp:hlinkClr xmlns:ahyp="http://schemas.microsoft.com/office/drawing/2018/hyperlinkcolor" val="tx"/>
                    </a:ext>
                  </a:extLst>
                </a:hlinkClick>
              </a:rPr>
              <a:t> </a:t>
            </a:r>
            <a:r>
              <a:rPr lang="nb-NO" sz="2000" b="0" dirty="0" err="1">
                <a:hlinkClick r:id="rId6">
                  <a:extLst>
                    <a:ext uri="{A12FA001-AC4F-418D-AE19-62706E023703}">
                      <ahyp:hlinkClr xmlns:ahyp="http://schemas.microsoft.com/office/drawing/2018/hyperlinkcolor" val="tx"/>
                    </a:ext>
                  </a:extLst>
                </a:hlinkClick>
              </a:rPr>
              <a:t>blob</a:t>
            </a:r>
            <a:r>
              <a:rPr lang="nb-NO" sz="2000" b="0" dirty="0">
                <a:hlinkClick r:id="rId6">
                  <a:extLst>
                    <a:ext uri="{A12FA001-AC4F-418D-AE19-62706E023703}">
                      <ahyp:hlinkClr xmlns:ahyp="http://schemas.microsoft.com/office/drawing/2018/hyperlinkcolor" val="tx"/>
                    </a:ext>
                  </a:extLst>
                </a:hlinkClick>
              </a:rPr>
              <a:t> </a:t>
            </a:r>
            <a:r>
              <a:rPr lang="nb-NO" sz="2000" b="0" dirty="0" err="1">
                <a:hlinkClick r:id="rId6">
                  <a:extLst>
                    <a:ext uri="{A12FA001-AC4F-418D-AE19-62706E023703}">
                      <ahyp:hlinkClr xmlns:ahyp="http://schemas.microsoft.com/office/drawing/2018/hyperlinkcolor" val="tx"/>
                    </a:ext>
                  </a:extLst>
                </a:hlinkClick>
              </a:rPr>
              <a:t>storage</a:t>
            </a:r>
            <a:r>
              <a:rPr lang="nb-NO" sz="2000" b="0" dirty="0"/>
              <a:t> </a:t>
            </a:r>
            <a:r>
              <a:rPr lang="nb-NO" sz="2000" b="0" dirty="0">
                <a:solidFill>
                  <a:schemeClr val="tx1"/>
                </a:solidFill>
              </a:rPr>
              <a:t>for storing data</a:t>
            </a:r>
          </a:p>
          <a:p>
            <a:pPr marL="342900" indent="-342900">
              <a:buFont typeface="Arial" panose="020B0604020202020204" pitchFamily="34" charset="0"/>
              <a:buChar char="•"/>
            </a:pPr>
            <a:r>
              <a:rPr lang="nb-NO" sz="2000" b="0" dirty="0" err="1">
                <a:solidFill>
                  <a:schemeClr val="tx1"/>
                </a:solidFill>
              </a:rPr>
              <a:t>Use</a:t>
            </a:r>
            <a:r>
              <a:rPr lang="nb-NO" sz="2000" b="0" dirty="0">
                <a:solidFill>
                  <a:schemeClr val="tx1"/>
                </a:solidFill>
              </a:rPr>
              <a:t> </a:t>
            </a:r>
            <a:r>
              <a:rPr lang="nb-NO" sz="2000" b="0" dirty="0" err="1">
                <a:hlinkClick r:id="rId7">
                  <a:extLst>
                    <a:ext uri="{A12FA001-AC4F-418D-AE19-62706E023703}">
                      <ahyp:hlinkClr xmlns:ahyp="http://schemas.microsoft.com/office/drawing/2018/hyperlinkcolor" val="tx"/>
                    </a:ext>
                  </a:extLst>
                </a:hlinkClick>
              </a:rPr>
              <a:t>Azure</a:t>
            </a:r>
            <a:r>
              <a:rPr lang="nb-NO" sz="2000" b="0" dirty="0">
                <a:hlinkClick r:id="rId7">
                  <a:extLst>
                    <a:ext uri="{A12FA001-AC4F-418D-AE19-62706E023703}">
                      <ahyp:hlinkClr xmlns:ahyp="http://schemas.microsoft.com/office/drawing/2018/hyperlinkcolor" val="tx"/>
                    </a:ext>
                  </a:extLst>
                </a:hlinkClick>
              </a:rPr>
              <a:t> </a:t>
            </a:r>
            <a:r>
              <a:rPr lang="nb-NO" sz="2000" b="0" dirty="0" err="1">
                <a:hlinkClick r:id="rId7">
                  <a:extLst>
                    <a:ext uri="{A12FA001-AC4F-418D-AE19-62706E023703}">
                      <ahyp:hlinkClr xmlns:ahyp="http://schemas.microsoft.com/office/drawing/2018/hyperlinkcolor" val="tx"/>
                    </a:ext>
                  </a:extLst>
                </a:hlinkClick>
              </a:rPr>
              <a:t>Kubernets</a:t>
            </a:r>
            <a:r>
              <a:rPr lang="nb-NO" sz="2000" b="0" dirty="0">
                <a:hlinkClick r:id="rId7">
                  <a:extLst>
                    <a:ext uri="{A12FA001-AC4F-418D-AE19-62706E023703}">
                      <ahyp:hlinkClr xmlns:ahyp="http://schemas.microsoft.com/office/drawing/2018/hyperlinkcolor" val="tx"/>
                    </a:ext>
                  </a:extLst>
                </a:hlinkClick>
              </a:rPr>
              <a:t> Services</a:t>
            </a:r>
            <a:r>
              <a:rPr lang="nb-NO" sz="2000" b="0" dirty="0"/>
              <a:t> </a:t>
            </a:r>
            <a:r>
              <a:rPr lang="nb-NO" sz="2000" b="0" dirty="0">
                <a:solidFill>
                  <a:schemeClr val="tx1"/>
                </a:solidFill>
              </a:rPr>
              <a:t>to </a:t>
            </a:r>
            <a:r>
              <a:rPr lang="nb-NO" sz="2000" b="0" dirty="0" err="1">
                <a:solidFill>
                  <a:schemeClr val="tx1"/>
                </a:solidFill>
              </a:rPr>
              <a:t>manage</a:t>
            </a:r>
            <a:r>
              <a:rPr lang="nb-NO" sz="2000" b="0" dirty="0">
                <a:solidFill>
                  <a:schemeClr val="tx1"/>
                </a:solidFill>
              </a:rPr>
              <a:t> </a:t>
            </a:r>
            <a:r>
              <a:rPr lang="nb-NO" sz="2000" b="0" dirty="0" err="1">
                <a:solidFill>
                  <a:schemeClr val="tx1"/>
                </a:solidFill>
              </a:rPr>
              <a:t>the</a:t>
            </a:r>
            <a:r>
              <a:rPr lang="nb-NO" sz="2000" b="0" dirty="0">
                <a:solidFill>
                  <a:schemeClr val="tx1"/>
                </a:solidFill>
              </a:rPr>
              <a:t> </a:t>
            </a:r>
            <a:r>
              <a:rPr lang="nb-NO" sz="2000" b="0" dirty="0" err="1">
                <a:solidFill>
                  <a:schemeClr val="tx1"/>
                </a:solidFill>
              </a:rPr>
              <a:t>Kubernetes</a:t>
            </a:r>
            <a:r>
              <a:rPr lang="nb-NO" sz="2000" b="0" dirty="0">
                <a:solidFill>
                  <a:schemeClr val="tx1"/>
                </a:solidFill>
              </a:rPr>
              <a:t> Clusters</a:t>
            </a:r>
          </a:p>
          <a:p>
            <a:pPr marL="342900" indent="-342900">
              <a:buFont typeface="Arial" panose="020B0604020202020204" pitchFamily="34" charset="0"/>
              <a:buChar char="•"/>
            </a:pPr>
            <a:r>
              <a:rPr lang="nb-NO" sz="2000" b="0" dirty="0" err="1">
                <a:solidFill>
                  <a:schemeClr val="tx1"/>
                </a:solidFill>
              </a:rPr>
              <a:t>Use</a:t>
            </a:r>
            <a:r>
              <a:rPr lang="nb-NO" sz="2000" b="0" dirty="0">
                <a:solidFill>
                  <a:schemeClr val="tx1"/>
                </a:solidFill>
              </a:rPr>
              <a:t> </a:t>
            </a:r>
            <a:r>
              <a:rPr lang="nb-NO" sz="2000" b="0" dirty="0" err="1">
                <a:hlinkClick r:id="rId8">
                  <a:extLst>
                    <a:ext uri="{A12FA001-AC4F-418D-AE19-62706E023703}">
                      <ahyp:hlinkClr xmlns:ahyp="http://schemas.microsoft.com/office/drawing/2018/hyperlinkcolor" val="tx"/>
                    </a:ext>
                  </a:extLst>
                </a:hlinkClick>
              </a:rPr>
              <a:t>Azure</a:t>
            </a:r>
            <a:r>
              <a:rPr lang="nb-NO" sz="2000" b="0" dirty="0">
                <a:hlinkClick r:id="rId8">
                  <a:extLst>
                    <a:ext uri="{A12FA001-AC4F-418D-AE19-62706E023703}">
                      <ahyp:hlinkClr xmlns:ahyp="http://schemas.microsoft.com/office/drawing/2018/hyperlinkcolor" val="tx"/>
                    </a:ext>
                  </a:extLst>
                </a:hlinkClick>
              </a:rPr>
              <a:t> </a:t>
            </a:r>
            <a:r>
              <a:rPr lang="nb-NO" sz="2000" b="0" dirty="0" err="1">
                <a:hlinkClick r:id="rId8">
                  <a:extLst>
                    <a:ext uri="{A12FA001-AC4F-418D-AE19-62706E023703}">
                      <ahyp:hlinkClr xmlns:ahyp="http://schemas.microsoft.com/office/drawing/2018/hyperlinkcolor" val="tx"/>
                    </a:ext>
                  </a:extLst>
                </a:hlinkClick>
              </a:rPr>
              <a:t>Api</a:t>
            </a:r>
            <a:r>
              <a:rPr lang="nb-NO" sz="2000" b="0" dirty="0">
                <a:hlinkClick r:id="rId8">
                  <a:extLst>
                    <a:ext uri="{A12FA001-AC4F-418D-AE19-62706E023703}">
                      <ahyp:hlinkClr xmlns:ahyp="http://schemas.microsoft.com/office/drawing/2018/hyperlinkcolor" val="tx"/>
                    </a:ext>
                  </a:extLst>
                </a:hlinkClick>
              </a:rPr>
              <a:t> Management</a:t>
            </a:r>
            <a:r>
              <a:rPr lang="nb-NO" sz="2000" b="0" dirty="0"/>
              <a:t> </a:t>
            </a:r>
            <a:r>
              <a:rPr lang="nb-NO" sz="2000" b="0" dirty="0">
                <a:solidFill>
                  <a:schemeClr val="tx1"/>
                </a:solidFill>
              </a:rPr>
              <a:t>as API-management </a:t>
            </a:r>
            <a:r>
              <a:rPr lang="nb-NO" sz="2000" b="0" dirty="0" err="1">
                <a:solidFill>
                  <a:schemeClr val="tx1"/>
                </a:solidFill>
              </a:rPr>
              <a:t>platform</a:t>
            </a:r>
            <a:endParaRPr lang="nb-NO" sz="2000" b="0" dirty="0">
              <a:solidFill>
                <a:schemeClr val="tx1"/>
              </a:solidFill>
            </a:endParaRPr>
          </a:p>
          <a:p>
            <a:endParaRPr lang="en-US" b="0" dirty="0">
              <a:solidFill>
                <a:schemeClr val="tx1"/>
              </a:solidFill>
            </a:endParaRPr>
          </a:p>
        </p:txBody>
      </p:sp>
      <p:sp>
        <p:nvSpPr>
          <p:cNvPr id="4" name="Title 3">
            <a:extLst>
              <a:ext uri="{FF2B5EF4-FFF2-40B4-BE49-F238E27FC236}">
                <a16:creationId xmlns:a16="http://schemas.microsoft.com/office/drawing/2014/main" id="{497A2750-4D9E-4A08-9482-4E36C2721086}"/>
              </a:ext>
            </a:extLst>
          </p:cNvPr>
          <p:cNvSpPr>
            <a:spLocks noGrp="1"/>
          </p:cNvSpPr>
          <p:nvPr>
            <p:ph type="title"/>
          </p:nvPr>
        </p:nvSpPr>
        <p:spPr/>
        <p:txBody>
          <a:bodyPr>
            <a:normAutofit/>
          </a:bodyPr>
          <a:lstStyle/>
          <a:p>
            <a:r>
              <a:rPr lang="en-US"/>
              <a:t>Favor </a:t>
            </a:r>
            <a:r>
              <a:rPr lang="en-US">
                <a:solidFill>
                  <a:schemeClr val="accent1"/>
                </a:solidFill>
              </a:rPr>
              <a:t>managed services</a:t>
            </a:r>
            <a:br>
              <a:rPr lang="nb-NO">
                <a:solidFill>
                  <a:srgbClr val="0062BA"/>
                </a:solidFill>
              </a:rPr>
            </a:br>
            <a:endParaRPr lang="nb-NO">
              <a:solidFill>
                <a:srgbClr val="0062BA"/>
              </a:solidFill>
            </a:endParaRPr>
          </a:p>
        </p:txBody>
      </p:sp>
      <p:sp>
        <p:nvSpPr>
          <p:cNvPr id="7" name="Slide Number Placeholder 4">
            <a:extLst>
              <a:ext uri="{FF2B5EF4-FFF2-40B4-BE49-F238E27FC236}">
                <a16:creationId xmlns:a16="http://schemas.microsoft.com/office/drawing/2014/main" id="{CD23BEE1-A3BC-AD4C-AFBC-79D8A5C44349}"/>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22</a:t>
            </a:fld>
            <a:endParaRPr lang="en-US"/>
          </a:p>
        </p:txBody>
      </p:sp>
      <p:sp>
        <p:nvSpPr>
          <p:cNvPr id="8" name="Footer Placeholder 1">
            <a:extLst>
              <a:ext uri="{FF2B5EF4-FFF2-40B4-BE49-F238E27FC236}">
                <a16:creationId xmlns:a16="http://schemas.microsoft.com/office/drawing/2014/main" id="{E634DE3B-5168-AA43-8375-EE1D0B886705}"/>
              </a:ext>
            </a:extLst>
          </p:cNvPr>
          <p:cNvSpPr txBox="1">
            <a:spLocks/>
          </p:cNvSpPr>
          <p:nvPr/>
        </p:nvSpPr>
        <p:spPr>
          <a:xfrm>
            <a:off x="128754" y="6519008"/>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Tree>
    <p:extLst>
      <p:ext uri="{BB962C8B-B14F-4D97-AF65-F5344CB8AC3E}">
        <p14:creationId xmlns:p14="http://schemas.microsoft.com/office/powerpoint/2010/main" val="357399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sitting at a desk and using a computer&#10;&#10;Description automatically generated">
            <a:extLst>
              <a:ext uri="{FF2B5EF4-FFF2-40B4-BE49-F238E27FC236}">
                <a16:creationId xmlns:a16="http://schemas.microsoft.com/office/drawing/2014/main" id="{A4807A04-2348-8A40-B8AF-3F568D5CFC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66576" y="0"/>
            <a:ext cx="4725424" cy="6881750"/>
          </a:xfrm>
          <a:prstGeom prst="rect">
            <a:avLst/>
          </a:prstGeom>
        </p:spPr>
      </p:pic>
      <p:sp>
        <p:nvSpPr>
          <p:cNvPr id="2" name="Content Placeholder 1">
            <a:extLst>
              <a:ext uri="{FF2B5EF4-FFF2-40B4-BE49-F238E27FC236}">
                <a16:creationId xmlns:a16="http://schemas.microsoft.com/office/drawing/2014/main" id="{571C7BBB-F4FB-4EB3-B95E-2017C893A4E3}"/>
              </a:ext>
            </a:extLst>
          </p:cNvPr>
          <p:cNvSpPr>
            <a:spLocks noGrp="1"/>
          </p:cNvSpPr>
          <p:nvPr>
            <p:ph type="body" sz="quarter" idx="10"/>
          </p:nvPr>
        </p:nvSpPr>
        <p:spPr>
          <a:xfrm>
            <a:off x="381000" y="1696915"/>
            <a:ext cx="4999892" cy="4284279"/>
          </a:xfrm>
        </p:spPr>
        <p:txBody>
          <a:bodyPr vert="horz" lIns="0" tIns="0" rIns="0" bIns="0" rtlCol="0" anchor="t">
            <a:noAutofit/>
          </a:bodyPr>
          <a:lstStyle/>
          <a:p>
            <a:r>
              <a:rPr lang="en-US" sz="1800">
                <a:solidFill>
                  <a:schemeClr val="tx1"/>
                </a:solidFill>
              </a:rPr>
              <a:t>Reduce risk of operations issues or data loss between app owners</a:t>
            </a:r>
          </a:p>
          <a:p>
            <a:endParaRPr lang="en-US">
              <a:solidFill>
                <a:schemeClr val="tx1"/>
              </a:solidFill>
            </a:endParaRPr>
          </a:p>
          <a:p>
            <a:pPr marL="512445" indent="-457200">
              <a:buFont typeface="Arial" panose="020B0604020202020204" pitchFamily="34" charset="0"/>
              <a:buChar char="•"/>
            </a:pPr>
            <a:r>
              <a:rPr lang="en-US" sz="2000" b="0">
                <a:solidFill>
                  <a:schemeClr val="tx1"/>
                </a:solidFill>
              </a:rPr>
              <a:t>Separate Kubernetes Cluster per application owner</a:t>
            </a:r>
          </a:p>
          <a:p>
            <a:pPr marL="512445" indent="-457200">
              <a:buFont typeface="Arial" panose="020B0604020202020204" pitchFamily="34" charset="0"/>
              <a:buChar char="•"/>
            </a:pPr>
            <a:r>
              <a:rPr lang="en-US" sz="2000" b="0">
                <a:solidFill>
                  <a:schemeClr val="tx1"/>
                </a:solidFill>
              </a:rPr>
              <a:t>Separate blob storage for each application owner</a:t>
            </a:r>
          </a:p>
          <a:p>
            <a:endParaRPr lang="nb-NO">
              <a:solidFill>
                <a:schemeClr val="tx1"/>
              </a:solidFill>
            </a:endParaRPr>
          </a:p>
        </p:txBody>
      </p:sp>
      <p:sp>
        <p:nvSpPr>
          <p:cNvPr id="3" name="Title 2">
            <a:extLst>
              <a:ext uri="{FF2B5EF4-FFF2-40B4-BE49-F238E27FC236}">
                <a16:creationId xmlns:a16="http://schemas.microsoft.com/office/drawing/2014/main" id="{651D9752-A3C5-4997-9CE3-8BE10C96A94C}"/>
              </a:ext>
            </a:extLst>
          </p:cNvPr>
          <p:cNvSpPr>
            <a:spLocks noGrp="1"/>
          </p:cNvSpPr>
          <p:nvPr>
            <p:ph type="title"/>
          </p:nvPr>
        </p:nvSpPr>
        <p:spPr>
          <a:xfrm>
            <a:off x="381000" y="381002"/>
            <a:ext cx="6008077" cy="1107829"/>
          </a:xfrm>
        </p:spPr>
        <p:txBody>
          <a:bodyPr>
            <a:normAutofit/>
          </a:bodyPr>
          <a:lstStyle/>
          <a:p>
            <a:r>
              <a:rPr lang="en-US"/>
              <a:t>Isolation between </a:t>
            </a:r>
            <a:r>
              <a:rPr lang="en-US">
                <a:solidFill>
                  <a:schemeClr val="accent1"/>
                </a:solidFill>
              </a:rPr>
              <a:t>application owners</a:t>
            </a:r>
          </a:p>
        </p:txBody>
      </p:sp>
      <p:sp>
        <p:nvSpPr>
          <p:cNvPr id="5" name="Slide Number Placeholder 4">
            <a:extLst>
              <a:ext uri="{FF2B5EF4-FFF2-40B4-BE49-F238E27FC236}">
                <a16:creationId xmlns:a16="http://schemas.microsoft.com/office/drawing/2014/main" id="{C3158EB4-183A-C54C-B449-6B8710E74FC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23</a:t>
            </a:fld>
            <a:endParaRPr lang="en-US"/>
          </a:p>
        </p:txBody>
      </p:sp>
      <p:sp>
        <p:nvSpPr>
          <p:cNvPr id="6" name="Footer Placeholder 1">
            <a:extLst>
              <a:ext uri="{FF2B5EF4-FFF2-40B4-BE49-F238E27FC236}">
                <a16:creationId xmlns:a16="http://schemas.microsoft.com/office/drawing/2014/main" id="{20BE5D64-CAB3-9A45-BE27-4FB05BFFDD25}"/>
              </a:ext>
            </a:extLst>
          </p:cNvPr>
          <p:cNvSpPr txBox="1">
            <a:spLocks/>
          </p:cNvSpPr>
          <p:nvPr/>
        </p:nvSpPr>
        <p:spPr>
          <a:xfrm>
            <a:off x="86713" y="6511094"/>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Tree>
    <p:extLst>
      <p:ext uri="{BB962C8B-B14F-4D97-AF65-F5344CB8AC3E}">
        <p14:creationId xmlns:p14="http://schemas.microsoft.com/office/powerpoint/2010/main" val="2007068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35481F-44F8-AC4B-82A5-F18D858ECD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CE009CA4-9528-6146-9383-B9B1969C6BC0}"/>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2" name="Title 1">
            <a:extLst>
              <a:ext uri="{FF2B5EF4-FFF2-40B4-BE49-F238E27FC236}">
                <a16:creationId xmlns:a16="http://schemas.microsoft.com/office/drawing/2014/main" id="{CD5EC0E0-9F14-481C-9E01-F0242769AB7F}"/>
              </a:ext>
            </a:extLst>
          </p:cNvPr>
          <p:cNvSpPr>
            <a:spLocks noGrp="1"/>
          </p:cNvSpPr>
          <p:nvPr>
            <p:ph type="title" idx="4294967295"/>
          </p:nvPr>
        </p:nvSpPr>
        <p:spPr>
          <a:xfrm>
            <a:off x="542020" y="2659184"/>
            <a:ext cx="6773180" cy="2316369"/>
          </a:xfrm>
        </p:spPr>
        <p:txBody>
          <a:bodyPr>
            <a:noAutofit/>
          </a:bodyPr>
          <a:lstStyle/>
          <a:p>
            <a:r>
              <a:rPr lang="nb-NO" sz="8800">
                <a:solidFill>
                  <a:schemeClr val="bg1"/>
                </a:solidFill>
              </a:rPr>
              <a:t>The </a:t>
            </a:r>
            <a:r>
              <a:rPr lang="nb-NO" sz="8800" err="1">
                <a:solidFill>
                  <a:schemeClr val="bg1"/>
                </a:solidFill>
              </a:rPr>
              <a:t>solutions</a:t>
            </a:r>
            <a:endParaRPr lang="nb-NO" sz="8800">
              <a:solidFill>
                <a:schemeClr val="bg1"/>
              </a:solidFill>
            </a:endParaRPr>
          </a:p>
        </p:txBody>
      </p:sp>
      <p:sp>
        <p:nvSpPr>
          <p:cNvPr id="7" name="Slide Number Placeholder 4">
            <a:extLst>
              <a:ext uri="{FF2B5EF4-FFF2-40B4-BE49-F238E27FC236}">
                <a16:creationId xmlns:a16="http://schemas.microsoft.com/office/drawing/2014/main" id="{CFC4B87C-A357-8D4A-ADF3-64C59D2F4DA6}"/>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24</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34B68D85-7802-C445-B591-63EC357E4F3C}"/>
              </a:ext>
            </a:extLst>
          </p:cNvPr>
          <p:cNvSpPr txBox="1">
            <a:spLocks/>
          </p:cNvSpPr>
          <p:nvPr/>
        </p:nvSpPr>
        <p:spPr>
          <a:xfrm>
            <a:off x="128953" y="6511094"/>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40000"/>
                  </a:schemeClr>
                </a:solidFill>
              </a:rPr>
              <a:t>Building an open source government platform in the cloud</a:t>
            </a:r>
          </a:p>
        </p:txBody>
      </p:sp>
    </p:spTree>
    <p:extLst>
      <p:ext uri="{BB962C8B-B14F-4D97-AF65-F5344CB8AC3E}">
        <p14:creationId xmlns:p14="http://schemas.microsoft.com/office/powerpoint/2010/main" val="2378011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45C5-6440-4512-A581-0C29D6CF1622}"/>
              </a:ext>
            </a:extLst>
          </p:cNvPr>
          <p:cNvSpPr>
            <a:spLocks noGrp="1"/>
          </p:cNvSpPr>
          <p:nvPr>
            <p:ph type="title"/>
          </p:nvPr>
        </p:nvSpPr>
        <p:spPr/>
        <p:txBody>
          <a:bodyPr/>
          <a:lstStyle/>
          <a:p>
            <a:r>
              <a:rPr lang="en-US" err="1"/>
              <a:t>Altinn</a:t>
            </a:r>
            <a:r>
              <a:rPr lang="en-US"/>
              <a:t> 3 is made up of</a:t>
            </a:r>
            <a:br>
              <a:rPr lang="en-US"/>
            </a:br>
            <a:r>
              <a:rPr lang="en-US">
                <a:solidFill>
                  <a:schemeClr val="accent1"/>
                </a:solidFill>
              </a:rPr>
              <a:t>3 solutions</a:t>
            </a:r>
          </a:p>
        </p:txBody>
      </p:sp>
      <p:sp>
        <p:nvSpPr>
          <p:cNvPr id="5" name="Rectangle: Rounded Corners 4">
            <a:extLst>
              <a:ext uri="{FF2B5EF4-FFF2-40B4-BE49-F238E27FC236}">
                <a16:creationId xmlns:a16="http://schemas.microsoft.com/office/drawing/2014/main" id="{3F560509-40B0-4FCD-9FD4-16C056D8DB55}"/>
              </a:ext>
            </a:extLst>
          </p:cNvPr>
          <p:cNvSpPr/>
          <p:nvPr/>
        </p:nvSpPr>
        <p:spPr>
          <a:xfrm>
            <a:off x="228601" y="1745683"/>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Rounded Corners 11">
            <a:extLst>
              <a:ext uri="{FF2B5EF4-FFF2-40B4-BE49-F238E27FC236}">
                <a16:creationId xmlns:a16="http://schemas.microsoft.com/office/drawing/2014/main" id="{89BCC686-91F4-43EC-A16B-C75AD0D6200D}"/>
              </a:ext>
            </a:extLst>
          </p:cNvPr>
          <p:cNvSpPr/>
          <p:nvPr/>
        </p:nvSpPr>
        <p:spPr>
          <a:xfrm>
            <a:off x="4371974" y="1740159"/>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Rounded Corners 12">
            <a:extLst>
              <a:ext uri="{FF2B5EF4-FFF2-40B4-BE49-F238E27FC236}">
                <a16:creationId xmlns:a16="http://schemas.microsoft.com/office/drawing/2014/main" id="{7BC945B4-E981-4458-A3F3-9541ED85730D}"/>
              </a:ext>
            </a:extLst>
          </p:cNvPr>
          <p:cNvSpPr/>
          <p:nvPr/>
        </p:nvSpPr>
        <p:spPr>
          <a:xfrm>
            <a:off x="8467725" y="1740159"/>
            <a:ext cx="3495675" cy="364146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 name="TextBox 5">
            <a:extLst>
              <a:ext uri="{FF2B5EF4-FFF2-40B4-BE49-F238E27FC236}">
                <a16:creationId xmlns:a16="http://schemas.microsoft.com/office/drawing/2014/main" id="{9700F02D-09A3-462F-897F-7C7AE3909372}"/>
              </a:ext>
            </a:extLst>
          </p:cNvPr>
          <p:cNvSpPr txBox="1"/>
          <p:nvPr/>
        </p:nvSpPr>
        <p:spPr>
          <a:xfrm>
            <a:off x="828675" y="5112317"/>
            <a:ext cx="2295525" cy="538609"/>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APP DEVELOPMENT AND TESTING</a:t>
            </a:r>
          </a:p>
        </p:txBody>
      </p:sp>
      <p:sp>
        <p:nvSpPr>
          <p:cNvPr id="14" name="TextBox 13">
            <a:extLst>
              <a:ext uri="{FF2B5EF4-FFF2-40B4-BE49-F238E27FC236}">
                <a16:creationId xmlns:a16="http://schemas.microsoft.com/office/drawing/2014/main" id="{0F306ECE-F7E8-41E5-948C-0BF1B9973E47}"/>
              </a:ext>
            </a:extLst>
          </p:cNvPr>
          <p:cNvSpPr txBox="1"/>
          <p:nvPr/>
        </p:nvSpPr>
        <p:spPr>
          <a:xfrm>
            <a:off x="4948237" y="5235427"/>
            <a:ext cx="2295525" cy="292388"/>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APP HOSTING</a:t>
            </a:r>
          </a:p>
        </p:txBody>
      </p:sp>
      <p:sp>
        <p:nvSpPr>
          <p:cNvPr id="15" name="TextBox 14">
            <a:extLst>
              <a:ext uri="{FF2B5EF4-FFF2-40B4-BE49-F238E27FC236}">
                <a16:creationId xmlns:a16="http://schemas.microsoft.com/office/drawing/2014/main" id="{19055314-0B90-4568-A3D2-AAD77CE00727}"/>
              </a:ext>
            </a:extLst>
          </p:cNvPr>
          <p:cNvSpPr txBox="1"/>
          <p:nvPr/>
        </p:nvSpPr>
        <p:spPr>
          <a:xfrm>
            <a:off x="9067800" y="5112317"/>
            <a:ext cx="2295525" cy="538609"/>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SUPPORTING PLATFORM</a:t>
            </a:r>
          </a:p>
        </p:txBody>
      </p:sp>
      <p:pic>
        <p:nvPicPr>
          <p:cNvPr id="16" name="Graphic 15" descr="Pencil">
            <a:extLst>
              <a:ext uri="{FF2B5EF4-FFF2-40B4-BE49-F238E27FC236}">
                <a16:creationId xmlns:a16="http://schemas.microsoft.com/office/drawing/2014/main" id="{E400A33A-DD2A-4F1A-B46C-1DAE4F71A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079" y="2638424"/>
            <a:ext cx="914400" cy="914400"/>
          </a:xfrm>
          <a:prstGeom prst="rect">
            <a:avLst/>
          </a:prstGeom>
        </p:spPr>
      </p:pic>
      <p:pic>
        <p:nvPicPr>
          <p:cNvPr id="18" name="Graphic 17" descr="Eraser">
            <a:extLst>
              <a:ext uri="{FF2B5EF4-FFF2-40B4-BE49-F238E27FC236}">
                <a16:creationId xmlns:a16="http://schemas.microsoft.com/office/drawing/2014/main" id="{FA036C83-47C5-4D87-8BCD-19179960A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962" y="2638424"/>
            <a:ext cx="914400" cy="914400"/>
          </a:xfrm>
          <a:prstGeom prst="rect">
            <a:avLst/>
          </a:prstGeom>
        </p:spPr>
      </p:pic>
      <p:pic>
        <p:nvPicPr>
          <p:cNvPr id="20" name="Graphic 19" descr="Single gear">
            <a:extLst>
              <a:ext uri="{FF2B5EF4-FFF2-40B4-BE49-F238E27FC236}">
                <a16:creationId xmlns:a16="http://schemas.microsoft.com/office/drawing/2014/main" id="{20F3D562-BCE3-4806-9F59-7D27E86B5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814" y="2537068"/>
            <a:ext cx="1171576" cy="1171576"/>
          </a:xfrm>
          <a:prstGeom prst="rect">
            <a:avLst/>
          </a:prstGeom>
        </p:spPr>
      </p:pic>
      <p:pic>
        <p:nvPicPr>
          <p:cNvPr id="30" name="Picture 29">
            <a:extLst>
              <a:ext uri="{FF2B5EF4-FFF2-40B4-BE49-F238E27FC236}">
                <a16:creationId xmlns:a16="http://schemas.microsoft.com/office/drawing/2014/main" id="{D98FB32B-9D0E-41A4-8578-4543CC9CD64A}"/>
              </a:ext>
            </a:extLst>
          </p:cNvPr>
          <p:cNvPicPr>
            <a:picLocks noChangeAspect="1"/>
          </p:cNvPicPr>
          <p:nvPr/>
        </p:nvPicPr>
        <p:blipFill rotWithShape="1">
          <a:blip r:embed="rId9"/>
          <a:srcRect r="56668" b="-22166"/>
          <a:stretch/>
        </p:blipFill>
        <p:spPr>
          <a:xfrm>
            <a:off x="1038399" y="1975676"/>
            <a:ext cx="878558" cy="375291"/>
          </a:xfrm>
          <a:prstGeom prst="rect">
            <a:avLst/>
          </a:prstGeom>
        </p:spPr>
      </p:pic>
      <p:sp>
        <p:nvSpPr>
          <p:cNvPr id="31" name="TextBox 30">
            <a:extLst>
              <a:ext uri="{FF2B5EF4-FFF2-40B4-BE49-F238E27FC236}">
                <a16:creationId xmlns:a16="http://schemas.microsoft.com/office/drawing/2014/main" id="{180C77C8-8049-4FC0-97C3-2A269C938F48}"/>
              </a:ext>
            </a:extLst>
          </p:cNvPr>
          <p:cNvSpPr txBox="1"/>
          <p:nvPr/>
        </p:nvSpPr>
        <p:spPr>
          <a:xfrm>
            <a:off x="1942058" y="1999227"/>
            <a:ext cx="878558" cy="292388"/>
          </a:xfrm>
          <a:prstGeom prst="rect">
            <a:avLst/>
          </a:prstGeom>
          <a:noFill/>
        </p:spPr>
        <p:txBody>
          <a:bodyPr wrap="square" lIns="0" tIns="0" rIns="0" bIns="45720" rtlCol="0">
            <a:spAutoFit/>
          </a:bodyPr>
          <a:lstStyle/>
          <a:p>
            <a:r>
              <a:rPr lang="nb-NO" sz="1600" b="1">
                <a:solidFill>
                  <a:srgbClr val="0062BA"/>
                </a:solidFill>
              </a:rPr>
              <a:t>STUDIO</a:t>
            </a:r>
          </a:p>
        </p:txBody>
      </p:sp>
      <p:pic>
        <p:nvPicPr>
          <p:cNvPr id="33" name="Picture 32">
            <a:extLst>
              <a:ext uri="{FF2B5EF4-FFF2-40B4-BE49-F238E27FC236}">
                <a16:creationId xmlns:a16="http://schemas.microsoft.com/office/drawing/2014/main" id="{7D411CC9-DBAD-4A26-9B24-35D2AE892DAE}"/>
              </a:ext>
            </a:extLst>
          </p:cNvPr>
          <p:cNvPicPr>
            <a:picLocks noChangeAspect="1"/>
          </p:cNvPicPr>
          <p:nvPr/>
        </p:nvPicPr>
        <p:blipFill rotWithShape="1">
          <a:blip r:embed="rId9"/>
          <a:srcRect r="56668" b="-22166"/>
          <a:stretch/>
        </p:blipFill>
        <p:spPr>
          <a:xfrm>
            <a:off x="5334818" y="1975676"/>
            <a:ext cx="878558" cy="375291"/>
          </a:xfrm>
          <a:prstGeom prst="rect">
            <a:avLst/>
          </a:prstGeom>
        </p:spPr>
      </p:pic>
      <p:sp>
        <p:nvSpPr>
          <p:cNvPr id="34" name="TextBox 33">
            <a:extLst>
              <a:ext uri="{FF2B5EF4-FFF2-40B4-BE49-F238E27FC236}">
                <a16:creationId xmlns:a16="http://schemas.microsoft.com/office/drawing/2014/main" id="{6E6A9C5F-65DD-44F4-95FE-5389249AF6E9}"/>
              </a:ext>
            </a:extLst>
          </p:cNvPr>
          <p:cNvSpPr txBox="1"/>
          <p:nvPr/>
        </p:nvSpPr>
        <p:spPr>
          <a:xfrm>
            <a:off x="6238477" y="1999227"/>
            <a:ext cx="878558" cy="292388"/>
          </a:xfrm>
          <a:prstGeom prst="rect">
            <a:avLst/>
          </a:prstGeom>
          <a:noFill/>
        </p:spPr>
        <p:txBody>
          <a:bodyPr wrap="square" lIns="0" tIns="0" rIns="0" bIns="45720" rtlCol="0">
            <a:spAutoFit/>
          </a:bodyPr>
          <a:lstStyle/>
          <a:p>
            <a:r>
              <a:rPr lang="nb-NO" sz="1600" b="1">
                <a:solidFill>
                  <a:srgbClr val="0062BA"/>
                </a:solidFill>
              </a:rPr>
              <a:t>APPS</a:t>
            </a:r>
          </a:p>
        </p:txBody>
      </p:sp>
      <p:pic>
        <p:nvPicPr>
          <p:cNvPr id="35" name="Picture 34">
            <a:extLst>
              <a:ext uri="{FF2B5EF4-FFF2-40B4-BE49-F238E27FC236}">
                <a16:creationId xmlns:a16="http://schemas.microsoft.com/office/drawing/2014/main" id="{0CAB67FC-CFC5-40E9-A28A-8EF1B7E35109}"/>
              </a:ext>
            </a:extLst>
          </p:cNvPr>
          <p:cNvPicPr>
            <a:picLocks noChangeAspect="1"/>
          </p:cNvPicPr>
          <p:nvPr/>
        </p:nvPicPr>
        <p:blipFill rotWithShape="1">
          <a:blip r:embed="rId9"/>
          <a:srcRect r="56668" b="-22166"/>
          <a:stretch/>
        </p:blipFill>
        <p:spPr>
          <a:xfrm>
            <a:off x="9279608" y="1916324"/>
            <a:ext cx="878558" cy="375291"/>
          </a:xfrm>
          <a:prstGeom prst="rect">
            <a:avLst/>
          </a:prstGeom>
        </p:spPr>
      </p:pic>
      <p:sp>
        <p:nvSpPr>
          <p:cNvPr id="36" name="TextBox 35">
            <a:extLst>
              <a:ext uri="{FF2B5EF4-FFF2-40B4-BE49-F238E27FC236}">
                <a16:creationId xmlns:a16="http://schemas.microsoft.com/office/drawing/2014/main" id="{6FC21B52-A806-4301-A8D0-ADD707048EBC}"/>
              </a:ext>
            </a:extLst>
          </p:cNvPr>
          <p:cNvSpPr txBox="1"/>
          <p:nvPr/>
        </p:nvSpPr>
        <p:spPr>
          <a:xfrm>
            <a:off x="10183266" y="1939875"/>
            <a:ext cx="1180059" cy="292388"/>
          </a:xfrm>
          <a:prstGeom prst="rect">
            <a:avLst/>
          </a:prstGeom>
          <a:noFill/>
        </p:spPr>
        <p:txBody>
          <a:bodyPr wrap="square" lIns="0" tIns="0" rIns="0" bIns="45720" rtlCol="0">
            <a:spAutoFit/>
          </a:bodyPr>
          <a:lstStyle/>
          <a:p>
            <a:r>
              <a:rPr lang="nb-NO" sz="1600" b="1">
                <a:solidFill>
                  <a:srgbClr val="0062BA"/>
                </a:solidFill>
              </a:rPr>
              <a:t>PLATFORM</a:t>
            </a:r>
          </a:p>
        </p:txBody>
      </p:sp>
      <p:pic>
        <p:nvPicPr>
          <p:cNvPr id="37" name="Graphic 36" descr="Cloud">
            <a:extLst>
              <a:ext uri="{FF2B5EF4-FFF2-40B4-BE49-F238E27FC236}">
                <a16:creationId xmlns:a16="http://schemas.microsoft.com/office/drawing/2014/main" id="{D7461FC0-CFEE-459C-AA64-0BF6373D8A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1571" y="2452425"/>
            <a:ext cx="1072907" cy="1072907"/>
          </a:xfrm>
          <a:prstGeom prst="rect">
            <a:avLst/>
          </a:prstGeom>
        </p:spPr>
      </p:pic>
      <p:pic>
        <p:nvPicPr>
          <p:cNvPr id="1036" name="Picture 12" descr="Docker Logos and Photos | Docker">
            <a:extLst>
              <a:ext uri="{FF2B5EF4-FFF2-40B4-BE49-F238E27FC236}">
                <a16:creationId xmlns:a16="http://schemas.microsoft.com/office/drawing/2014/main" id="{745B52B1-F778-4BDC-AD39-0B4A698EF2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571" y="3883390"/>
            <a:ext cx="1072907" cy="9179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ubernetes – Logos Download">
            <a:extLst>
              <a:ext uri="{FF2B5EF4-FFF2-40B4-BE49-F238E27FC236}">
                <a16:creationId xmlns:a16="http://schemas.microsoft.com/office/drawing/2014/main" id="{E4B5AC49-CC7A-446F-81CA-52F26998D4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9811" y="3945559"/>
            <a:ext cx="1562100" cy="7942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09FF46E-BE9F-48BE-950F-9094C4D445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084" y="3795980"/>
            <a:ext cx="1219412" cy="509676"/>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Lock">
            <a:extLst>
              <a:ext uri="{FF2B5EF4-FFF2-40B4-BE49-F238E27FC236}">
                <a16:creationId xmlns:a16="http://schemas.microsoft.com/office/drawing/2014/main" id="{D2343D89-80E6-4151-82C0-3D20C4FD0A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06808" y="3838287"/>
            <a:ext cx="998677" cy="998677"/>
          </a:xfrm>
          <a:prstGeom prst="rect">
            <a:avLst/>
          </a:prstGeom>
        </p:spPr>
      </p:pic>
      <p:grpSp>
        <p:nvGrpSpPr>
          <p:cNvPr id="44" name="Group 43">
            <a:extLst>
              <a:ext uri="{FF2B5EF4-FFF2-40B4-BE49-F238E27FC236}">
                <a16:creationId xmlns:a16="http://schemas.microsoft.com/office/drawing/2014/main" id="{35E7DAB4-A802-4E42-8BBE-69AC291CB58D}"/>
              </a:ext>
            </a:extLst>
          </p:cNvPr>
          <p:cNvGrpSpPr/>
          <p:nvPr/>
        </p:nvGrpSpPr>
        <p:grpSpPr>
          <a:xfrm>
            <a:off x="10590692" y="3789113"/>
            <a:ext cx="998676" cy="998676"/>
            <a:chOff x="10659925" y="3705938"/>
            <a:chExt cx="998676" cy="998676"/>
          </a:xfrm>
        </p:grpSpPr>
        <p:pic>
          <p:nvPicPr>
            <p:cNvPr id="41" name="Graphic 40" descr="Paper">
              <a:extLst>
                <a:ext uri="{FF2B5EF4-FFF2-40B4-BE49-F238E27FC236}">
                  <a16:creationId xmlns:a16="http://schemas.microsoft.com/office/drawing/2014/main" id="{EC035942-5EB3-4032-B37D-60BEFB93E73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9925" y="3705938"/>
              <a:ext cx="998676" cy="998676"/>
            </a:xfrm>
            <a:prstGeom prst="rect">
              <a:avLst/>
            </a:prstGeom>
          </p:spPr>
        </p:pic>
        <p:sp>
          <p:nvSpPr>
            <p:cNvPr id="42" name="TextBox 41">
              <a:extLst>
                <a:ext uri="{FF2B5EF4-FFF2-40B4-BE49-F238E27FC236}">
                  <a16:creationId xmlns:a16="http://schemas.microsoft.com/office/drawing/2014/main" id="{1E6C954D-6505-4DF8-B88E-B05ECE6775F1}"/>
                </a:ext>
              </a:extLst>
            </p:cNvPr>
            <p:cNvSpPr txBox="1"/>
            <p:nvPr/>
          </p:nvSpPr>
          <p:spPr>
            <a:xfrm>
              <a:off x="11039517" y="4102673"/>
              <a:ext cx="546346" cy="319733"/>
            </a:xfrm>
            <a:prstGeom prst="roundRect">
              <a:avLst/>
            </a:prstGeom>
            <a:solidFill>
              <a:schemeClr val="bg1"/>
            </a:solidFill>
            <a:ln w="57150">
              <a:solidFill>
                <a:srgbClr val="0062BA"/>
              </a:solidFill>
            </a:ln>
          </p:spPr>
          <p:txBody>
            <a:bodyPr wrap="square" lIns="0" tIns="0" rIns="0" bIns="45720" rtlCol="0" anchor="ctr">
              <a:spAutoFit/>
            </a:bodyPr>
            <a:lstStyle/>
            <a:p>
              <a:pPr algn="ctr">
                <a:lnSpc>
                  <a:spcPct val="150000"/>
                </a:lnSpc>
              </a:pPr>
              <a:r>
                <a:rPr lang="nb-NO" sz="1200" b="1">
                  <a:solidFill>
                    <a:srgbClr val="0062BA"/>
                  </a:solidFill>
                </a:rPr>
                <a:t>PDF</a:t>
              </a:r>
            </a:p>
          </p:txBody>
        </p:sp>
      </p:grpSp>
      <p:pic>
        <p:nvPicPr>
          <p:cNvPr id="46" name="Graphic 45">
            <a:extLst>
              <a:ext uri="{FF2B5EF4-FFF2-40B4-BE49-F238E27FC236}">
                <a16:creationId xmlns:a16="http://schemas.microsoft.com/office/drawing/2014/main" id="{2FFDF5E3-2CDC-4E6F-B539-B2307F07019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36670" y="2557121"/>
            <a:ext cx="826655" cy="757767"/>
          </a:xfrm>
          <a:prstGeom prst="rect">
            <a:avLst/>
          </a:prstGeom>
        </p:spPr>
      </p:pic>
      <p:sp>
        <p:nvSpPr>
          <p:cNvPr id="47" name="TextBox 46">
            <a:extLst>
              <a:ext uri="{FF2B5EF4-FFF2-40B4-BE49-F238E27FC236}">
                <a16:creationId xmlns:a16="http://schemas.microsoft.com/office/drawing/2014/main" id="{20B93903-49D7-42B0-8AA3-B268D0443170}"/>
              </a:ext>
            </a:extLst>
          </p:cNvPr>
          <p:cNvSpPr txBox="1"/>
          <p:nvPr/>
        </p:nvSpPr>
        <p:spPr>
          <a:xfrm>
            <a:off x="9038021" y="3403283"/>
            <a:ext cx="1237968" cy="230832"/>
          </a:xfrm>
          <a:prstGeom prst="rect">
            <a:avLst/>
          </a:prstGeom>
          <a:noFill/>
        </p:spPr>
        <p:txBody>
          <a:bodyPr wrap="none" lIns="0" tIns="0" rIns="0" bIns="45720" rtlCol="0">
            <a:spAutoFit/>
          </a:bodyPr>
          <a:lstStyle/>
          <a:p>
            <a:r>
              <a:rPr lang="nb-NO" sz="1200" b="1">
                <a:solidFill>
                  <a:srgbClr val="0062BA"/>
                </a:solidFill>
              </a:rPr>
              <a:t>BLOB STORAGE</a:t>
            </a:r>
          </a:p>
        </p:txBody>
      </p:sp>
      <p:sp>
        <p:nvSpPr>
          <p:cNvPr id="54" name="TextBox 53">
            <a:extLst>
              <a:ext uri="{FF2B5EF4-FFF2-40B4-BE49-F238E27FC236}">
                <a16:creationId xmlns:a16="http://schemas.microsoft.com/office/drawing/2014/main" id="{B44BCD6C-ED1A-47AC-AE13-EE7CC0BA64E4}"/>
              </a:ext>
            </a:extLst>
          </p:cNvPr>
          <p:cNvSpPr txBox="1"/>
          <p:nvPr/>
        </p:nvSpPr>
        <p:spPr>
          <a:xfrm>
            <a:off x="10536670" y="3409916"/>
            <a:ext cx="948978" cy="230832"/>
          </a:xfrm>
          <a:prstGeom prst="rect">
            <a:avLst/>
          </a:prstGeom>
          <a:noFill/>
        </p:spPr>
        <p:txBody>
          <a:bodyPr wrap="none" lIns="0" tIns="0" rIns="0" bIns="45720" rtlCol="0">
            <a:spAutoFit/>
          </a:bodyPr>
          <a:lstStyle/>
          <a:p>
            <a:r>
              <a:rPr lang="nb-NO" sz="1200" b="1">
                <a:solidFill>
                  <a:srgbClr val="0062BA"/>
                </a:solidFill>
              </a:rPr>
              <a:t>COSMOS DB</a:t>
            </a:r>
          </a:p>
        </p:txBody>
      </p:sp>
      <p:pic>
        <p:nvPicPr>
          <p:cNvPr id="49" name="Graphic 48">
            <a:extLst>
              <a:ext uri="{FF2B5EF4-FFF2-40B4-BE49-F238E27FC236}">
                <a16:creationId xmlns:a16="http://schemas.microsoft.com/office/drawing/2014/main" id="{75A30D99-13AC-4D61-B86C-99307033EB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43677" y="2523562"/>
            <a:ext cx="826655" cy="826655"/>
          </a:xfrm>
          <a:prstGeom prst="rect">
            <a:avLst/>
          </a:prstGeom>
        </p:spPr>
      </p:pic>
      <p:pic>
        <p:nvPicPr>
          <p:cNvPr id="1044" name="Picture 20" descr="Brands RA - RZ | React">
            <a:extLst>
              <a:ext uri="{FF2B5EF4-FFF2-40B4-BE49-F238E27FC236}">
                <a16:creationId xmlns:a16="http://schemas.microsoft.com/office/drawing/2014/main" id="{AFC6DBE0-6FA2-45CA-B7AA-D79B234D8B9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9269" y="3466847"/>
            <a:ext cx="1236583" cy="4090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46A3733-F28C-43C1-882D-6772E54D1373}"/>
              </a:ext>
            </a:extLst>
          </p:cNvPr>
          <p:cNvSpPr txBox="1"/>
          <p:nvPr/>
        </p:nvSpPr>
        <p:spPr>
          <a:xfrm>
            <a:off x="3456390" y="3143429"/>
            <a:ext cx="1275181" cy="652551"/>
          </a:xfrm>
          <a:prstGeom prst="homePlate">
            <a:avLst/>
          </a:prstGeom>
          <a:solidFill>
            <a:schemeClr val="tx1"/>
          </a:solidFill>
          <a:ln w="28575">
            <a:solidFill>
              <a:schemeClr val="tx1"/>
            </a:solidFill>
          </a:ln>
        </p:spPr>
        <p:txBody>
          <a:bodyPr wrap="square" lIns="0" tIns="0" rIns="0" bIns="45720" rtlCol="0" anchor="ctr">
            <a:spAutoFit/>
          </a:bodyPr>
          <a:lstStyle/>
          <a:p>
            <a:pPr algn="ctr">
              <a:lnSpc>
                <a:spcPct val="150000"/>
              </a:lnSpc>
            </a:pPr>
            <a:r>
              <a:rPr lang="nb-NO" sz="1400">
                <a:solidFill>
                  <a:schemeClr val="bg1"/>
                </a:solidFill>
              </a:rPr>
              <a:t>DEPLOY APPS TO</a:t>
            </a:r>
          </a:p>
        </p:txBody>
      </p:sp>
      <p:sp>
        <p:nvSpPr>
          <p:cNvPr id="59" name="TextBox 58">
            <a:extLst>
              <a:ext uri="{FF2B5EF4-FFF2-40B4-BE49-F238E27FC236}">
                <a16:creationId xmlns:a16="http://schemas.microsoft.com/office/drawing/2014/main" id="{BF838A14-3FFF-42AD-AAF2-63A0EC8DF787}"/>
              </a:ext>
            </a:extLst>
          </p:cNvPr>
          <p:cNvSpPr txBox="1"/>
          <p:nvPr/>
        </p:nvSpPr>
        <p:spPr>
          <a:xfrm flipH="1">
            <a:off x="7515193" y="3145075"/>
            <a:ext cx="1275181" cy="652551"/>
          </a:xfrm>
          <a:prstGeom prst="homePlate">
            <a:avLst/>
          </a:prstGeom>
          <a:solidFill>
            <a:schemeClr val="tx1"/>
          </a:solidFill>
          <a:ln w="28575">
            <a:solidFill>
              <a:schemeClr val="tx1"/>
            </a:solidFill>
          </a:ln>
        </p:spPr>
        <p:txBody>
          <a:bodyPr wrap="square" lIns="0" tIns="0" rIns="0" bIns="45720" rtlCol="0" anchor="ctr">
            <a:spAutoFit/>
          </a:bodyPr>
          <a:lstStyle/>
          <a:p>
            <a:pPr algn="ctr">
              <a:lnSpc>
                <a:spcPct val="150000"/>
              </a:lnSpc>
            </a:pPr>
            <a:r>
              <a:rPr lang="nb-NO" sz="1400">
                <a:solidFill>
                  <a:schemeClr val="bg1"/>
                </a:solidFill>
              </a:rPr>
              <a:t>SUPPORT</a:t>
            </a:r>
          </a:p>
          <a:p>
            <a:pPr algn="ctr">
              <a:lnSpc>
                <a:spcPct val="150000"/>
              </a:lnSpc>
            </a:pPr>
            <a:r>
              <a:rPr lang="nb-NO" sz="1400">
                <a:solidFill>
                  <a:schemeClr val="bg1"/>
                </a:solidFill>
              </a:rPr>
              <a:t>APPS</a:t>
            </a:r>
          </a:p>
        </p:txBody>
      </p:sp>
      <p:pic>
        <p:nvPicPr>
          <p:cNvPr id="1034" name="Picture 10">
            <a:extLst>
              <a:ext uri="{FF2B5EF4-FFF2-40B4-BE49-F238E27FC236}">
                <a16:creationId xmlns:a16="http://schemas.microsoft.com/office/drawing/2014/main" id="{368DD776-4950-41AA-A332-23F7CEC54A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33481" y="2630845"/>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1353BF28-D51A-44F8-B168-6AE60B14276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2874" y="3842433"/>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Brands RA - RZ | React">
            <a:extLst>
              <a:ext uri="{FF2B5EF4-FFF2-40B4-BE49-F238E27FC236}">
                <a16:creationId xmlns:a16="http://schemas.microsoft.com/office/drawing/2014/main" id="{83D237D2-DE39-492A-9EFD-697C5DD17B7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1073" y="4544018"/>
            <a:ext cx="1236583" cy="4090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5BE887CD-F9BD-4289-958F-9E0884014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1521" y="3974143"/>
            <a:ext cx="975483" cy="975483"/>
          </a:xfrm>
          <a:prstGeom prst="rect">
            <a:avLst/>
          </a:prstGeom>
          <a:noFill/>
          <a:extLst>
            <a:ext uri="{909E8E84-426E-40DD-AFC4-6F175D3DCCD1}">
              <a14:hiddenFill xmlns:a14="http://schemas.microsoft.com/office/drawing/2010/main">
                <a:solidFill>
                  <a:srgbClr val="FFFFFF"/>
                </a:solidFill>
              </a14:hiddenFill>
            </a:ext>
          </a:extLst>
        </p:spPr>
      </p:pic>
      <p:sp>
        <p:nvSpPr>
          <p:cNvPr id="43" name="Slide Number Placeholder 4">
            <a:extLst>
              <a:ext uri="{FF2B5EF4-FFF2-40B4-BE49-F238E27FC236}">
                <a16:creationId xmlns:a16="http://schemas.microsoft.com/office/drawing/2014/main" id="{61236026-360C-2A4F-8A20-EBD19B388870}"/>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25</a:t>
            </a:fld>
            <a:endParaRPr lang="en-US"/>
          </a:p>
        </p:txBody>
      </p:sp>
      <p:sp>
        <p:nvSpPr>
          <p:cNvPr id="45" name="Footer Placeholder 1">
            <a:extLst>
              <a:ext uri="{FF2B5EF4-FFF2-40B4-BE49-F238E27FC236}">
                <a16:creationId xmlns:a16="http://schemas.microsoft.com/office/drawing/2014/main" id="{B354C868-8D8D-7045-B80E-4D4ADC98D937}"/>
              </a:ext>
            </a:extLst>
          </p:cNvPr>
          <p:cNvSpPr txBox="1">
            <a:spLocks/>
          </p:cNvSpPr>
          <p:nvPr/>
        </p:nvSpPr>
        <p:spPr>
          <a:xfrm>
            <a:off x="70978" y="6511094"/>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Tree>
    <p:extLst>
      <p:ext uri="{BB962C8B-B14F-4D97-AF65-F5344CB8AC3E}">
        <p14:creationId xmlns:p14="http://schemas.microsoft.com/office/powerpoint/2010/main" val="1007347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45C5-6440-4512-A581-0C29D6CF1622}"/>
              </a:ext>
            </a:extLst>
          </p:cNvPr>
          <p:cNvSpPr>
            <a:spLocks noGrp="1"/>
          </p:cNvSpPr>
          <p:nvPr>
            <p:ph type="title"/>
          </p:nvPr>
        </p:nvSpPr>
        <p:spPr/>
        <p:txBody>
          <a:bodyPr/>
          <a:lstStyle/>
          <a:p>
            <a:r>
              <a:rPr lang="en-US" err="1"/>
              <a:t>Altinn</a:t>
            </a:r>
            <a:r>
              <a:rPr lang="en-US"/>
              <a:t> 3 is made up of</a:t>
            </a:r>
            <a:br>
              <a:rPr lang="en-US"/>
            </a:br>
            <a:r>
              <a:rPr lang="en-US">
                <a:solidFill>
                  <a:schemeClr val="accent1"/>
                </a:solidFill>
              </a:rPr>
              <a:t>3 solutions</a:t>
            </a:r>
          </a:p>
        </p:txBody>
      </p:sp>
      <p:sp>
        <p:nvSpPr>
          <p:cNvPr id="5" name="Rectangle: Rounded Corners 4">
            <a:extLst>
              <a:ext uri="{FF2B5EF4-FFF2-40B4-BE49-F238E27FC236}">
                <a16:creationId xmlns:a16="http://schemas.microsoft.com/office/drawing/2014/main" id="{3F560509-40B0-4FCD-9FD4-16C056D8DB55}"/>
              </a:ext>
            </a:extLst>
          </p:cNvPr>
          <p:cNvSpPr/>
          <p:nvPr/>
        </p:nvSpPr>
        <p:spPr>
          <a:xfrm>
            <a:off x="228601" y="1745683"/>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Rounded Corners 11">
            <a:extLst>
              <a:ext uri="{FF2B5EF4-FFF2-40B4-BE49-F238E27FC236}">
                <a16:creationId xmlns:a16="http://schemas.microsoft.com/office/drawing/2014/main" id="{89BCC686-91F4-43EC-A16B-C75AD0D6200D}"/>
              </a:ext>
            </a:extLst>
          </p:cNvPr>
          <p:cNvSpPr/>
          <p:nvPr/>
        </p:nvSpPr>
        <p:spPr>
          <a:xfrm>
            <a:off x="4371974" y="1740159"/>
            <a:ext cx="3495675" cy="363594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Rounded Corners 12">
            <a:extLst>
              <a:ext uri="{FF2B5EF4-FFF2-40B4-BE49-F238E27FC236}">
                <a16:creationId xmlns:a16="http://schemas.microsoft.com/office/drawing/2014/main" id="{7BC945B4-E981-4458-A3F3-9541ED85730D}"/>
              </a:ext>
            </a:extLst>
          </p:cNvPr>
          <p:cNvSpPr/>
          <p:nvPr/>
        </p:nvSpPr>
        <p:spPr>
          <a:xfrm>
            <a:off x="8467725" y="1740159"/>
            <a:ext cx="3495675" cy="3641463"/>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 name="TextBox 5">
            <a:extLst>
              <a:ext uri="{FF2B5EF4-FFF2-40B4-BE49-F238E27FC236}">
                <a16:creationId xmlns:a16="http://schemas.microsoft.com/office/drawing/2014/main" id="{9700F02D-09A3-462F-897F-7C7AE3909372}"/>
              </a:ext>
            </a:extLst>
          </p:cNvPr>
          <p:cNvSpPr txBox="1"/>
          <p:nvPr/>
        </p:nvSpPr>
        <p:spPr>
          <a:xfrm>
            <a:off x="828675" y="5112317"/>
            <a:ext cx="2295525" cy="538609"/>
          </a:xfrm>
          <a:prstGeom prst="rect">
            <a:avLst/>
          </a:prstGeom>
          <a:solidFill>
            <a:schemeClr val="bg1"/>
          </a:solidFill>
        </p:spPr>
        <p:txBody>
          <a:bodyPr wrap="square" lIns="0" tIns="0" rIns="0" bIns="45720" rtlCol="0">
            <a:spAutoFit/>
          </a:bodyPr>
          <a:lstStyle/>
          <a:p>
            <a:pPr algn="ctr"/>
            <a:r>
              <a:rPr lang="nb-NO" sz="1600" b="1"/>
              <a:t>APP DEVELOPMENT AND TESTING</a:t>
            </a:r>
          </a:p>
        </p:txBody>
      </p:sp>
      <p:sp>
        <p:nvSpPr>
          <p:cNvPr id="14" name="TextBox 13">
            <a:extLst>
              <a:ext uri="{FF2B5EF4-FFF2-40B4-BE49-F238E27FC236}">
                <a16:creationId xmlns:a16="http://schemas.microsoft.com/office/drawing/2014/main" id="{0F306ECE-F7E8-41E5-948C-0BF1B9973E47}"/>
              </a:ext>
            </a:extLst>
          </p:cNvPr>
          <p:cNvSpPr txBox="1"/>
          <p:nvPr/>
        </p:nvSpPr>
        <p:spPr>
          <a:xfrm>
            <a:off x="4948237" y="5235427"/>
            <a:ext cx="2295525" cy="292388"/>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APP HOSTING</a:t>
            </a:r>
          </a:p>
        </p:txBody>
      </p:sp>
      <p:sp>
        <p:nvSpPr>
          <p:cNvPr id="15" name="TextBox 14">
            <a:extLst>
              <a:ext uri="{FF2B5EF4-FFF2-40B4-BE49-F238E27FC236}">
                <a16:creationId xmlns:a16="http://schemas.microsoft.com/office/drawing/2014/main" id="{19055314-0B90-4568-A3D2-AAD77CE00727}"/>
              </a:ext>
            </a:extLst>
          </p:cNvPr>
          <p:cNvSpPr txBox="1"/>
          <p:nvPr/>
        </p:nvSpPr>
        <p:spPr>
          <a:xfrm>
            <a:off x="9067800" y="5112317"/>
            <a:ext cx="2295525" cy="538609"/>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SUPPORTING PLATFORM</a:t>
            </a:r>
          </a:p>
        </p:txBody>
      </p:sp>
      <p:pic>
        <p:nvPicPr>
          <p:cNvPr id="16" name="Graphic 15" descr="Pencil">
            <a:extLst>
              <a:ext uri="{FF2B5EF4-FFF2-40B4-BE49-F238E27FC236}">
                <a16:creationId xmlns:a16="http://schemas.microsoft.com/office/drawing/2014/main" id="{E400A33A-DD2A-4F1A-B46C-1DAE4F71A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079" y="2638424"/>
            <a:ext cx="914400" cy="914400"/>
          </a:xfrm>
          <a:prstGeom prst="rect">
            <a:avLst/>
          </a:prstGeom>
        </p:spPr>
      </p:pic>
      <p:pic>
        <p:nvPicPr>
          <p:cNvPr id="18" name="Graphic 17" descr="Eraser">
            <a:extLst>
              <a:ext uri="{FF2B5EF4-FFF2-40B4-BE49-F238E27FC236}">
                <a16:creationId xmlns:a16="http://schemas.microsoft.com/office/drawing/2014/main" id="{FA036C83-47C5-4D87-8BCD-19179960A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962" y="2638424"/>
            <a:ext cx="914400" cy="914400"/>
          </a:xfrm>
          <a:prstGeom prst="rect">
            <a:avLst/>
          </a:prstGeom>
        </p:spPr>
      </p:pic>
      <p:pic>
        <p:nvPicPr>
          <p:cNvPr id="20" name="Graphic 19" descr="Single gear">
            <a:extLst>
              <a:ext uri="{FF2B5EF4-FFF2-40B4-BE49-F238E27FC236}">
                <a16:creationId xmlns:a16="http://schemas.microsoft.com/office/drawing/2014/main" id="{20F3D562-BCE3-4806-9F59-7D27E86B5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814" y="2537068"/>
            <a:ext cx="1171576" cy="1171576"/>
          </a:xfrm>
          <a:prstGeom prst="rect">
            <a:avLst/>
          </a:prstGeom>
        </p:spPr>
      </p:pic>
      <p:pic>
        <p:nvPicPr>
          <p:cNvPr id="30" name="Picture 29">
            <a:extLst>
              <a:ext uri="{FF2B5EF4-FFF2-40B4-BE49-F238E27FC236}">
                <a16:creationId xmlns:a16="http://schemas.microsoft.com/office/drawing/2014/main" id="{D98FB32B-9D0E-41A4-8578-4543CC9CD64A}"/>
              </a:ext>
            </a:extLst>
          </p:cNvPr>
          <p:cNvPicPr>
            <a:picLocks noChangeAspect="1"/>
          </p:cNvPicPr>
          <p:nvPr/>
        </p:nvPicPr>
        <p:blipFill rotWithShape="1">
          <a:blip r:embed="rId9"/>
          <a:srcRect r="56668" b="-22166"/>
          <a:stretch/>
        </p:blipFill>
        <p:spPr>
          <a:xfrm>
            <a:off x="1038399" y="1975676"/>
            <a:ext cx="878558" cy="375291"/>
          </a:xfrm>
          <a:prstGeom prst="rect">
            <a:avLst/>
          </a:prstGeom>
        </p:spPr>
      </p:pic>
      <p:sp>
        <p:nvSpPr>
          <p:cNvPr id="31" name="TextBox 30">
            <a:extLst>
              <a:ext uri="{FF2B5EF4-FFF2-40B4-BE49-F238E27FC236}">
                <a16:creationId xmlns:a16="http://schemas.microsoft.com/office/drawing/2014/main" id="{180C77C8-8049-4FC0-97C3-2A269C938F48}"/>
              </a:ext>
            </a:extLst>
          </p:cNvPr>
          <p:cNvSpPr txBox="1"/>
          <p:nvPr/>
        </p:nvSpPr>
        <p:spPr>
          <a:xfrm>
            <a:off x="1942058" y="1999227"/>
            <a:ext cx="878558" cy="292388"/>
          </a:xfrm>
          <a:prstGeom prst="rect">
            <a:avLst/>
          </a:prstGeom>
          <a:noFill/>
        </p:spPr>
        <p:txBody>
          <a:bodyPr wrap="square" lIns="0" tIns="0" rIns="0" bIns="45720" rtlCol="0">
            <a:spAutoFit/>
          </a:bodyPr>
          <a:lstStyle/>
          <a:p>
            <a:r>
              <a:rPr lang="nb-NO" sz="1600" b="1">
                <a:solidFill>
                  <a:srgbClr val="0062BA"/>
                </a:solidFill>
              </a:rPr>
              <a:t>STUDIO</a:t>
            </a:r>
          </a:p>
        </p:txBody>
      </p:sp>
      <p:pic>
        <p:nvPicPr>
          <p:cNvPr id="33" name="Picture 32">
            <a:extLst>
              <a:ext uri="{FF2B5EF4-FFF2-40B4-BE49-F238E27FC236}">
                <a16:creationId xmlns:a16="http://schemas.microsoft.com/office/drawing/2014/main" id="{7D411CC9-DBAD-4A26-9B24-35D2AE892DAE}"/>
              </a:ext>
            </a:extLst>
          </p:cNvPr>
          <p:cNvPicPr>
            <a:picLocks noChangeAspect="1"/>
          </p:cNvPicPr>
          <p:nvPr/>
        </p:nvPicPr>
        <p:blipFill rotWithShape="1">
          <a:blip r:embed="rId9"/>
          <a:srcRect r="56668" b="-22166"/>
          <a:stretch/>
        </p:blipFill>
        <p:spPr>
          <a:xfrm>
            <a:off x="5334818" y="1975676"/>
            <a:ext cx="878558" cy="375291"/>
          </a:xfrm>
          <a:prstGeom prst="rect">
            <a:avLst/>
          </a:prstGeom>
        </p:spPr>
      </p:pic>
      <p:sp>
        <p:nvSpPr>
          <p:cNvPr id="34" name="TextBox 33">
            <a:extLst>
              <a:ext uri="{FF2B5EF4-FFF2-40B4-BE49-F238E27FC236}">
                <a16:creationId xmlns:a16="http://schemas.microsoft.com/office/drawing/2014/main" id="{6E6A9C5F-65DD-44F4-95FE-5389249AF6E9}"/>
              </a:ext>
            </a:extLst>
          </p:cNvPr>
          <p:cNvSpPr txBox="1"/>
          <p:nvPr/>
        </p:nvSpPr>
        <p:spPr>
          <a:xfrm>
            <a:off x="6238477" y="1999227"/>
            <a:ext cx="878558" cy="292388"/>
          </a:xfrm>
          <a:prstGeom prst="rect">
            <a:avLst/>
          </a:prstGeom>
          <a:noFill/>
        </p:spPr>
        <p:txBody>
          <a:bodyPr wrap="square" lIns="0" tIns="0" rIns="0" bIns="45720" rtlCol="0">
            <a:spAutoFit/>
          </a:bodyPr>
          <a:lstStyle/>
          <a:p>
            <a:r>
              <a:rPr lang="nb-NO" sz="1600" b="1">
                <a:solidFill>
                  <a:srgbClr val="0062BA"/>
                </a:solidFill>
              </a:rPr>
              <a:t>APPS</a:t>
            </a:r>
          </a:p>
        </p:txBody>
      </p:sp>
      <p:pic>
        <p:nvPicPr>
          <p:cNvPr id="35" name="Picture 34">
            <a:extLst>
              <a:ext uri="{FF2B5EF4-FFF2-40B4-BE49-F238E27FC236}">
                <a16:creationId xmlns:a16="http://schemas.microsoft.com/office/drawing/2014/main" id="{0CAB67FC-CFC5-40E9-A28A-8EF1B7E35109}"/>
              </a:ext>
            </a:extLst>
          </p:cNvPr>
          <p:cNvPicPr>
            <a:picLocks noChangeAspect="1"/>
          </p:cNvPicPr>
          <p:nvPr/>
        </p:nvPicPr>
        <p:blipFill rotWithShape="1">
          <a:blip r:embed="rId9"/>
          <a:srcRect r="56668" b="-22166"/>
          <a:stretch/>
        </p:blipFill>
        <p:spPr>
          <a:xfrm>
            <a:off x="9279608" y="1916324"/>
            <a:ext cx="878558" cy="375291"/>
          </a:xfrm>
          <a:prstGeom prst="rect">
            <a:avLst/>
          </a:prstGeom>
        </p:spPr>
      </p:pic>
      <p:sp>
        <p:nvSpPr>
          <p:cNvPr id="36" name="TextBox 35">
            <a:extLst>
              <a:ext uri="{FF2B5EF4-FFF2-40B4-BE49-F238E27FC236}">
                <a16:creationId xmlns:a16="http://schemas.microsoft.com/office/drawing/2014/main" id="{6FC21B52-A806-4301-A8D0-ADD707048EBC}"/>
              </a:ext>
            </a:extLst>
          </p:cNvPr>
          <p:cNvSpPr txBox="1"/>
          <p:nvPr/>
        </p:nvSpPr>
        <p:spPr>
          <a:xfrm>
            <a:off x="10183266" y="1939875"/>
            <a:ext cx="1180059" cy="292388"/>
          </a:xfrm>
          <a:prstGeom prst="rect">
            <a:avLst/>
          </a:prstGeom>
          <a:noFill/>
        </p:spPr>
        <p:txBody>
          <a:bodyPr wrap="square" lIns="0" tIns="0" rIns="0" bIns="45720" rtlCol="0">
            <a:spAutoFit/>
          </a:bodyPr>
          <a:lstStyle/>
          <a:p>
            <a:r>
              <a:rPr lang="nb-NO" sz="1600" b="1">
                <a:solidFill>
                  <a:srgbClr val="0062BA"/>
                </a:solidFill>
              </a:rPr>
              <a:t>PLATFORM</a:t>
            </a:r>
          </a:p>
        </p:txBody>
      </p:sp>
      <p:pic>
        <p:nvPicPr>
          <p:cNvPr id="37" name="Graphic 36" descr="Cloud">
            <a:extLst>
              <a:ext uri="{FF2B5EF4-FFF2-40B4-BE49-F238E27FC236}">
                <a16:creationId xmlns:a16="http://schemas.microsoft.com/office/drawing/2014/main" id="{D7461FC0-CFEE-459C-AA64-0BF6373D8A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1571" y="2452425"/>
            <a:ext cx="1072907" cy="1072907"/>
          </a:xfrm>
          <a:prstGeom prst="rect">
            <a:avLst/>
          </a:prstGeom>
        </p:spPr>
      </p:pic>
      <p:pic>
        <p:nvPicPr>
          <p:cNvPr id="1036" name="Picture 12" descr="Docker Logos and Photos | Docker">
            <a:extLst>
              <a:ext uri="{FF2B5EF4-FFF2-40B4-BE49-F238E27FC236}">
                <a16:creationId xmlns:a16="http://schemas.microsoft.com/office/drawing/2014/main" id="{745B52B1-F778-4BDC-AD39-0B4A698EF2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571" y="3883390"/>
            <a:ext cx="1072907" cy="9179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ubernetes – Logos Download">
            <a:extLst>
              <a:ext uri="{FF2B5EF4-FFF2-40B4-BE49-F238E27FC236}">
                <a16:creationId xmlns:a16="http://schemas.microsoft.com/office/drawing/2014/main" id="{E4B5AC49-CC7A-446F-81CA-52F26998D4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9811" y="3945559"/>
            <a:ext cx="1562100" cy="7942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09FF46E-BE9F-48BE-950F-9094C4D445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084" y="3795980"/>
            <a:ext cx="1219412" cy="509676"/>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Lock">
            <a:extLst>
              <a:ext uri="{FF2B5EF4-FFF2-40B4-BE49-F238E27FC236}">
                <a16:creationId xmlns:a16="http://schemas.microsoft.com/office/drawing/2014/main" id="{D2343D89-80E6-4151-82C0-3D20C4FD0A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06808" y="3838287"/>
            <a:ext cx="998677" cy="998677"/>
          </a:xfrm>
          <a:prstGeom prst="rect">
            <a:avLst/>
          </a:prstGeom>
        </p:spPr>
      </p:pic>
      <p:grpSp>
        <p:nvGrpSpPr>
          <p:cNvPr id="44" name="Group 43">
            <a:extLst>
              <a:ext uri="{FF2B5EF4-FFF2-40B4-BE49-F238E27FC236}">
                <a16:creationId xmlns:a16="http://schemas.microsoft.com/office/drawing/2014/main" id="{35E7DAB4-A802-4E42-8BBE-69AC291CB58D}"/>
              </a:ext>
            </a:extLst>
          </p:cNvPr>
          <p:cNvGrpSpPr/>
          <p:nvPr/>
        </p:nvGrpSpPr>
        <p:grpSpPr>
          <a:xfrm>
            <a:off x="10590692" y="3789113"/>
            <a:ext cx="998676" cy="998676"/>
            <a:chOff x="10659925" y="3705938"/>
            <a:chExt cx="998676" cy="998676"/>
          </a:xfrm>
        </p:grpSpPr>
        <p:pic>
          <p:nvPicPr>
            <p:cNvPr id="41" name="Graphic 40" descr="Paper">
              <a:extLst>
                <a:ext uri="{FF2B5EF4-FFF2-40B4-BE49-F238E27FC236}">
                  <a16:creationId xmlns:a16="http://schemas.microsoft.com/office/drawing/2014/main" id="{EC035942-5EB3-4032-B37D-60BEFB93E73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9925" y="3705938"/>
              <a:ext cx="998676" cy="998676"/>
            </a:xfrm>
            <a:prstGeom prst="rect">
              <a:avLst/>
            </a:prstGeom>
          </p:spPr>
        </p:pic>
        <p:sp>
          <p:nvSpPr>
            <p:cNvPr id="42" name="TextBox 41">
              <a:extLst>
                <a:ext uri="{FF2B5EF4-FFF2-40B4-BE49-F238E27FC236}">
                  <a16:creationId xmlns:a16="http://schemas.microsoft.com/office/drawing/2014/main" id="{1E6C954D-6505-4DF8-B88E-B05ECE6775F1}"/>
                </a:ext>
              </a:extLst>
            </p:cNvPr>
            <p:cNvSpPr txBox="1"/>
            <p:nvPr/>
          </p:nvSpPr>
          <p:spPr>
            <a:xfrm>
              <a:off x="11039517" y="4102673"/>
              <a:ext cx="546346" cy="319733"/>
            </a:xfrm>
            <a:prstGeom prst="roundRect">
              <a:avLst/>
            </a:prstGeom>
            <a:solidFill>
              <a:schemeClr val="bg1"/>
            </a:solidFill>
            <a:ln w="57150">
              <a:solidFill>
                <a:srgbClr val="0062BA"/>
              </a:solidFill>
            </a:ln>
          </p:spPr>
          <p:txBody>
            <a:bodyPr wrap="square" lIns="0" tIns="0" rIns="0" bIns="45720" rtlCol="0" anchor="ctr">
              <a:spAutoFit/>
            </a:bodyPr>
            <a:lstStyle/>
            <a:p>
              <a:pPr algn="ctr">
                <a:lnSpc>
                  <a:spcPct val="150000"/>
                </a:lnSpc>
              </a:pPr>
              <a:r>
                <a:rPr lang="nb-NO" sz="1200" b="1">
                  <a:solidFill>
                    <a:srgbClr val="0062BA"/>
                  </a:solidFill>
                </a:rPr>
                <a:t>PDF</a:t>
              </a:r>
            </a:p>
          </p:txBody>
        </p:sp>
      </p:grpSp>
      <p:pic>
        <p:nvPicPr>
          <p:cNvPr id="46" name="Graphic 45">
            <a:extLst>
              <a:ext uri="{FF2B5EF4-FFF2-40B4-BE49-F238E27FC236}">
                <a16:creationId xmlns:a16="http://schemas.microsoft.com/office/drawing/2014/main" id="{2FFDF5E3-2CDC-4E6F-B539-B2307F07019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36670" y="2557121"/>
            <a:ext cx="826655" cy="757767"/>
          </a:xfrm>
          <a:prstGeom prst="rect">
            <a:avLst/>
          </a:prstGeom>
        </p:spPr>
      </p:pic>
      <p:sp>
        <p:nvSpPr>
          <p:cNvPr id="47" name="TextBox 46">
            <a:extLst>
              <a:ext uri="{FF2B5EF4-FFF2-40B4-BE49-F238E27FC236}">
                <a16:creationId xmlns:a16="http://schemas.microsoft.com/office/drawing/2014/main" id="{20B93903-49D7-42B0-8AA3-B268D0443170}"/>
              </a:ext>
            </a:extLst>
          </p:cNvPr>
          <p:cNvSpPr txBox="1"/>
          <p:nvPr/>
        </p:nvSpPr>
        <p:spPr>
          <a:xfrm>
            <a:off x="9038021" y="3403283"/>
            <a:ext cx="1237968" cy="230832"/>
          </a:xfrm>
          <a:prstGeom prst="rect">
            <a:avLst/>
          </a:prstGeom>
          <a:noFill/>
        </p:spPr>
        <p:txBody>
          <a:bodyPr wrap="none" lIns="0" tIns="0" rIns="0" bIns="45720" rtlCol="0">
            <a:spAutoFit/>
          </a:bodyPr>
          <a:lstStyle/>
          <a:p>
            <a:r>
              <a:rPr lang="nb-NO" sz="1200" b="1">
                <a:solidFill>
                  <a:srgbClr val="0062BA"/>
                </a:solidFill>
              </a:rPr>
              <a:t>BLOB STORAGE</a:t>
            </a:r>
          </a:p>
        </p:txBody>
      </p:sp>
      <p:sp>
        <p:nvSpPr>
          <p:cNvPr id="54" name="TextBox 53">
            <a:extLst>
              <a:ext uri="{FF2B5EF4-FFF2-40B4-BE49-F238E27FC236}">
                <a16:creationId xmlns:a16="http://schemas.microsoft.com/office/drawing/2014/main" id="{B44BCD6C-ED1A-47AC-AE13-EE7CC0BA64E4}"/>
              </a:ext>
            </a:extLst>
          </p:cNvPr>
          <p:cNvSpPr txBox="1"/>
          <p:nvPr/>
        </p:nvSpPr>
        <p:spPr>
          <a:xfrm>
            <a:off x="10536670" y="3409916"/>
            <a:ext cx="948978" cy="230832"/>
          </a:xfrm>
          <a:prstGeom prst="rect">
            <a:avLst/>
          </a:prstGeom>
          <a:noFill/>
        </p:spPr>
        <p:txBody>
          <a:bodyPr wrap="none" lIns="0" tIns="0" rIns="0" bIns="45720" rtlCol="0">
            <a:spAutoFit/>
          </a:bodyPr>
          <a:lstStyle/>
          <a:p>
            <a:r>
              <a:rPr lang="nb-NO" sz="1200" b="1">
                <a:solidFill>
                  <a:srgbClr val="0062BA"/>
                </a:solidFill>
              </a:rPr>
              <a:t>COSMOS DB</a:t>
            </a:r>
          </a:p>
        </p:txBody>
      </p:sp>
      <p:pic>
        <p:nvPicPr>
          <p:cNvPr id="49" name="Graphic 48">
            <a:extLst>
              <a:ext uri="{FF2B5EF4-FFF2-40B4-BE49-F238E27FC236}">
                <a16:creationId xmlns:a16="http://schemas.microsoft.com/office/drawing/2014/main" id="{75A30D99-13AC-4D61-B86C-99307033EB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43677" y="2523562"/>
            <a:ext cx="826655" cy="826655"/>
          </a:xfrm>
          <a:prstGeom prst="rect">
            <a:avLst/>
          </a:prstGeom>
        </p:spPr>
      </p:pic>
      <p:pic>
        <p:nvPicPr>
          <p:cNvPr id="1044" name="Picture 20" descr="Brands RA - RZ | React">
            <a:extLst>
              <a:ext uri="{FF2B5EF4-FFF2-40B4-BE49-F238E27FC236}">
                <a16:creationId xmlns:a16="http://schemas.microsoft.com/office/drawing/2014/main" id="{AFC6DBE0-6FA2-45CA-B7AA-D79B234D8B9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9269" y="3466847"/>
            <a:ext cx="1236583" cy="4090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46A3733-F28C-43C1-882D-6772E54D1373}"/>
              </a:ext>
            </a:extLst>
          </p:cNvPr>
          <p:cNvSpPr txBox="1"/>
          <p:nvPr/>
        </p:nvSpPr>
        <p:spPr>
          <a:xfrm>
            <a:off x="3456390" y="3143429"/>
            <a:ext cx="1275181" cy="652551"/>
          </a:xfrm>
          <a:prstGeom prst="homePlate">
            <a:avLst/>
          </a:prstGeom>
          <a:solidFill>
            <a:schemeClr val="tx1"/>
          </a:solidFill>
          <a:ln w="28575">
            <a:noFill/>
          </a:ln>
        </p:spPr>
        <p:txBody>
          <a:bodyPr wrap="square" lIns="0" tIns="0" rIns="0" bIns="45720" rtlCol="0" anchor="ctr">
            <a:spAutoFit/>
          </a:bodyPr>
          <a:lstStyle/>
          <a:p>
            <a:pPr algn="ctr">
              <a:lnSpc>
                <a:spcPct val="150000"/>
              </a:lnSpc>
            </a:pPr>
            <a:r>
              <a:rPr lang="nb-NO" sz="1400">
                <a:solidFill>
                  <a:schemeClr val="bg1"/>
                </a:solidFill>
              </a:rPr>
              <a:t>DEPLOY APPS TO</a:t>
            </a:r>
          </a:p>
        </p:txBody>
      </p:sp>
      <p:sp>
        <p:nvSpPr>
          <p:cNvPr id="59" name="TextBox 58">
            <a:extLst>
              <a:ext uri="{FF2B5EF4-FFF2-40B4-BE49-F238E27FC236}">
                <a16:creationId xmlns:a16="http://schemas.microsoft.com/office/drawing/2014/main" id="{BF838A14-3FFF-42AD-AAF2-63A0EC8DF787}"/>
              </a:ext>
            </a:extLst>
          </p:cNvPr>
          <p:cNvSpPr txBox="1"/>
          <p:nvPr/>
        </p:nvSpPr>
        <p:spPr>
          <a:xfrm flipH="1">
            <a:off x="7515193" y="3145075"/>
            <a:ext cx="1275181" cy="652551"/>
          </a:xfrm>
          <a:prstGeom prst="homePlate">
            <a:avLst/>
          </a:prstGeom>
          <a:solidFill>
            <a:schemeClr val="bg1">
              <a:lumMod val="65000"/>
            </a:schemeClr>
          </a:solidFill>
          <a:ln w="28575">
            <a:noFill/>
          </a:ln>
        </p:spPr>
        <p:txBody>
          <a:bodyPr wrap="square" lIns="0" tIns="0" rIns="0" bIns="45720" rtlCol="0" anchor="ctr">
            <a:spAutoFit/>
          </a:bodyPr>
          <a:lstStyle/>
          <a:p>
            <a:pPr algn="ctr">
              <a:lnSpc>
                <a:spcPct val="150000"/>
              </a:lnSpc>
            </a:pPr>
            <a:r>
              <a:rPr lang="nb-NO" sz="1400">
                <a:solidFill>
                  <a:schemeClr val="bg1"/>
                </a:solidFill>
              </a:rPr>
              <a:t>SUPPORT</a:t>
            </a:r>
          </a:p>
          <a:p>
            <a:pPr algn="ctr">
              <a:lnSpc>
                <a:spcPct val="150000"/>
              </a:lnSpc>
            </a:pPr>
            <a:r>
              <a:rPr lang="nb-NO" sz="1400">
                <a:solidFill>
                  <a:schemeClr val="bg1"/>
                </a:solidFill>
              </a:rPr>
              <a:t>APPS</a:t>
            </a:r>
          </a:p>
        </p:txBody>
      </p:sp>
      <p:pic>
        <p:nvPicPr>
          <p:cNvPr id="1034" name="Picture 10">
            <a:extLst>
              <a:ext uri="{FF2B5EF4-FFF2-40B4-BE49-F238E27FC236}">
                <a16:creationId xmlns:a16="http://schemas.microsoft.com/office/drawing/2014/main" id="{368DD776-4950-41AA-A332-23F7CEC54A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33481" y="2630845"/>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1353BF28-D51A-44F8-B168-6AE60B14276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2874" y="3842433"/>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Brands RA - RZ | React">
            <a:extLst>
              <a:ext uri="{FF2B5EF4-FFF2-40B4-BE49-F238E27FC236}">
                <a16:creationId xmlns:a16="http://schemas.microsoft.com/office/drawing/2014/main" id="{83D237D2-DE39-492A-9EFD-697C5DD17B7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1073" y="4544018"/>
            <a:ext cx="1236583" cy="4090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5BE887CD-F9BD-4289-958F-9E0884014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1521" y="3974143"/>
            <a:ext cx="975483" cy="9754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2E554AD-2535-4144-B61D-E40E2F5475AD}"/>
              </a:ext>
            </a:extLst>
          </p:cNvPr>
          <p:cNvGrpSpPr/>
          <p:nvPr/>
        </p:nvGrpSpPr>
        <p:grpSpPr>
          <a:xfrm>
            <a:off x="4658079" y="1975676"/>
            <a:ext cx="3023831" cy="2979715"/>
            <a:chOff x="4659647" y="2009293"/>
            <a:chExt cx="3321279" cy="2979715"/>
          </a:xfrm>
        </p:grpSpPr>
        <p:sp>
          <p:nvSpPr>
            <p:cNvPr id="8" name="Rectangle 7">
              <a:extLst>
                <a:ext uri="{FF2B5EF4-FFF2-40B4-BE49-F238E27FC236}">
                  <a16:creationId xmlns:a16="http://schemas.microsoft.com/office/drawing/2014/main" id="{3A1B4CCF-5D79-4727-BD78-6F8481C05CD5}"/>
                </a:ext>
              </a:extLst>
            </p:cNvPr>
            <p:cNvSpPr/>
            <p:nvPr/>
          </p:nvSpPr>
          <p:spPr>
            <a:xfrm>
              <a:off x="4734261" y="2009293"/>
              <a:ext cx="3035980"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52" name="Rectangle 51">
              <a:extLst>
                <a:ext uri="{FF2B5EF4-FFF2-40B4-BE49-F238E27FC236}">
                  <a16:creationId xmlns:a16="http://schemas.microsoft.com/office/drawing/2014/main" id="{93C56085-7B44-43A7-B04C-5040D6049D89}"/>
                </a:ext>
              </a:extLst>
            </p:cNvPr>
            <p:cNvSpPr/>
            <p:nvPr/>
          </p:nvSpPr>
          <p:spPr>
            <a:xfrm>
              <a:off x="4659647" y="4126631"/>
              <a:ext cx="3321279" cy="86237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sp>
        <p:nvSpPr>
          <p:cNvPr id="57" name="Slide Number Placeholder 4">
            <a:extLst>
              <a:ext uri="{FF2B5EF4-FFF2-40B4-BE49-F238E27FC236}">
                <a16:creationId xmlns:a16="http://schemas.microsoft.com/office/drawing/2014/main" id="{BBC313DB-2CFC-5D4F-81A5-AC113BCAC6DB}"/>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26</a:t>
            </a:fld>
            <a:endParaRPr lang="en-US"/>
          </a:p>
        </p:txBody>
      </p:sp>
      <p:sp>
        <p:nvSpPr>
          <p:cNvPr id="58" name="Footer Placeholder 1">
            <a:extLst>
              <a:ext uri="{FF2B5EF4-FFF2-40B4-BE49-F238E27FC236}">
                <a16:creationId xmlns:a16="http://schemas.microsoft.com/office/drawing/2014/main" id="{92E6EDF0-6A68-3340-A56A-8CB55AB0E45E}"/>
              </a:ext>
            </a:extLst>
          </p:cNvPr>
          <p:cNvSpPr txBox="1">
            <a:spLocks/>
          </p:cNvSpPr>
          <p:nvPr/>
        </p:nvSpPr>
        <p:spPr>
          <a:xfrm>
            <a:off x="116565" y="6531941"/>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grpSp>
        <p:nvGrpSpPr>
          <p:cNvPr id="48" name="Group 47">
            <a:extLst>
              <a:ext uri="{FF2B5EF4-FFF2-40B4-BE49-F238E27FC236}">
                <a16:creationId xmlns:a16="http://schemas.microsoft.com/office/drawing/2014/main" id="{106BDE47-7903-480B-BB17-9FD0B91CE3FD}"/>
              </a:ext>
            </a:extLst>
          </p:cNvPr>
          <p:cNvGrpSpPr/>
          <p:nvPr/>
        </p:nvGrpSpPr>
        <p:grpSpPr>
          <a:xfrm>
            <a:off x="8678860" y="1882534"/>
            <a:ext cx="3085044" cy="3206674"/>
            <a:chOff x="8639444" y="1862083"/>
            <a:chExt cx="3085044" cy="3206674"/>
          </a:xfrm>
        </p:grpSpPr>
        <p:sp>
          <p:nvSpPr>
            <p:cNvPr id="51" name="Rectangle 50">
              <a:extLst>
                <a:ext uri="{FF2B5EF4-FFF2-40B4-BE49-F238E27FC236}">
                  <a16:creationId xmlns:a16="http://schemas.microsoft.com/office/drawing/2014/main" id="{19960630-28C9-4B6B-AF5C-3ABEF6B88EC9}"/>
                </a:ext>
              </a:extLst>
            </p:cNvPr>
            <p:cNvSpPr/>
            <p:nvPr/>
          </p:nvSpPr>
          <p:spPr>
            <a:xfrm>
              <a:off x="8991066" y="1862083"/>
              <a:ext cx="2733422"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56" name="Rectangle 55">
              <a:extLst>
                <a:ext uri="{FF2B5EF4-FFF2-40B4-BE49-F238E27FC236}">
                  <a16:creationId xmlns:a16="http://schemas.microsoft.com/office/drawing/2014/main" id="{0C6A91BF-3727-4D61-8662-08493D9C2075}"/>
                </a:ext>
              </a:extLst>
            </p:cNvPr>
            <p:cNvSpPr/>
            <p:nvPr/>
          </p:nvSpPr>
          <p:spPr>
            <a:xfrm>
              <a:off x="8639444" y="3982252"/>
              <a:ext cx="3085044" cy="108650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spTree>
    <p:extLst>
      <p:ext uri="{BB962C8B-B14F-4D97-AF65-F5344CB8AC3E}">
        <p14:creationId xmlns:p14="http://schemas.microsoft.com/office/powerpoint/2010/main" val="158964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45C5-6440-4512-A581-0C29D6CF1622}"/>
              </a:ext>
            </a:extLst>
          </p:cNvPr>
          <p:cNvSpPr>
            <a:spLocks noGrp="1"/>
          </p:cNvSpPr>
          <p:nvPr>
            <p:ph type="title"/>
          </p:nvPr>
        </p:nvSpPr>
        <p:spPr/>
        <p:txBody>
          <a:bodyPr/>
          <a:lstStyle/>
          <a:p>
            <a:r>
              <a:rPr lang="en-US" err="1"/>
              <a:t>Altinn</a:t>
            </a:r>
            <a:r>
              <a:rPr lang="en-US"/>
              <a:t> 3 is made up of</a:t>
            </a:r>
            <a:br>
              <a:rPr lang="en-US"/>
            </a:br>
            <a:r>
              <a:rPr lang="en-US">
                <a:solidFill>
                  <a:schemeClr val="accent1"/>
                </a:solidFill>
              </a:rPr>
              <a:t>3 solutions</a:t>
            </a:r>
          </a:p>
        </p:txBody>
      </p:sp>
      <p:sp>
        <p:nvSpPr>
          <p:cNvPr id="5" name="Rectangle: Rounded Corners 4">
            <a:extLst>
              <a:ext uri="{FF2B5EF4-FFF2-40B4-BE49-F238E27FC236}">
                <a16:creationId xmlns:a16="http://schemas.microsoft.com/office/drawing/2014/main" id="{3F560509-40B0-4FCD-9FD4-16C056D8DB55}"/>
              </a:ext>
            </a:extLst>
          </p:cNvPr>
          <p:cNvSpPr/>
          <p:nvPr/>
        </p:nvSpPr>
        <p:spPr>
          <a:xfrm>
            <a:off x="228601" y="1745683"/>
            <a:ext cx="3495675" cy="363594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Rounded Corners 11">
            <a:extLst>
              <a:ext uri="{FF2B5EF4-FFF2-40B4-BE49-F238E27FC236}">
                <a16:creationId xmlns:a16="http://schemas.microsoft.com/office/drawing/2014/main" id="{89BCC686-91F4-43EC-A16B-C75AD0D6200D}"/>
              </a:ext>
            </a:extLst>
          </p:cNvPr>
          <p:cNvSpPr/>
          <p:nvPr/>
        </p:nvSpPr>
        <p:spPr>
          <a:xfrm>
            <a:off x="4371974" y="1740159"/>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Rounded Corners 12">
            <a:extLst>
              <a:ext uri="{FF2B5EF4-FFF2-40B4-BE49-F238E27FC236}">
                <a16:creationId xmlns:a16="http://schemas.microsoft.com/office/drawing/2014/main" id="{7BC945B4-E981-4458-A3F3-9541ED85730D}"/>
              </a:ext>
            </a:extLst>
          </p:cNvPr>
          <p:cNvSpPr/>
          <p:nvPr/>
        </p:nvSpPr>
        <p:spPr>
          <a:xfrm>
            <a:off x="8467725" y="1740159"/>
            <a:ext cx="3495675" cy="3641463"/>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 name="TextBox 5">
            <a:extLst>
              <a:ext uri="{FF2B5EF4-FFF2-40B4-BE49-F238E27FC236}">
                <a16:creationId xmlns:a16="http://schemas.microsoft.com/office/drawing/2014/main" id="{9700F02D-09A3-462F-897F-7C7AE3909372}"/>
              </a:ext>
            </a:extLst>
          </p:cNvPr>
          <p:cNvSpPr txBox="1"/>
          <p:nvPr/>
        </p:nvSpPr>
        <p:spPr>
          <a:xfrm>
            <a:off x="828675" y="5112317"/>
            <a:ext cx="2295525" cy="538609"/>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APP DEVELOPMENT AND TESTING</a:t>
            </a:r>
          </a:p>
        </p:txBody>
      </p:sp>
      <p:sp>
        <p:nvSpPr>
          <p:cNvPr id="14" name="TextBox 13">
            <a:extLst>
              <a:ext uri="{FF2B5EF4-FFF2-40B4-BE49-F238E27FC236}">
                <a16:creationId xmlns:a16="http://schemas.microsoft.com/office/drawing/2014/main" id="{0F306ECE-F7E8-41E5-948C-0BF1B9973E47}"/>
              </a:ext>
            </a:extLst>
          </p:cNvPr>
          <p:cNvSpPr txBox="1"/>
          <p:nvPr/>
        </p:nvSpPr>
        <p:spPr>
          <a:xfrm>
            <a:off x="4948237" y="5235427"/>
            <a:ext cx="2295525" cy="292388"/>
          </a:xfrm>
          <a:prstGeom prst="rect">
            <a:avLst/>
          </a:prstGeom>
          <a:solidFill>
            <a:schemeClr val="bg1"/>
          </a:solidFill>
        </p:spPr>
        <p:txBody>
          <a:bodyPr wrap="square" lIns="0" tIns="0" rIns="0" bIns="45720" rtlCol="0">
            <a:spAutoFit/>
          </a:bodyPr>
          <a:lstStyle/>
          <a:p>
            <a:pPr algn="ctr"/>
            <a:r>
              <a:rPr lang="nb-NO" sz="1600" b="1"/>
              <a:t>APP HOSTING</a:t>
            </a:r>
          </a:p>
        </p:txBody>
      </p:sp>
      <p:sp>
        <p:nvSpPr>
          <p:cNvPr id="15" name="TextBox 14">
            <a:extLst>
              <a:ext uri="{FF2B5EF4-FFF2-40B4-BE49-F238E27FC236}">
                <a16:creationId xmlns:a16="http://schemas.microsoft.com/office/drawing/2014/main" id="{19055314-0B90-4568-A3D2-AAD77CE00727}"/>
              </a:ext>
            </a:extLst>
          </p:cNvPr>
          <p:cNvSpPr txBox="1"/>
          <p:nvPr/>
        </p:nvSpPr>
        <p:spPr>
          <a:xfrm>
            <a:off x="9067800" y="5112317"/>
            <a:ext cx="2295525" cy="538609"/>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SUPPORTING PLATFORM</a:t>
            </a:r>
          </a:p>
        </p:txBody>
      </p:sp>
      <p:pic>
        <p:nvPicPr>
          <p:cNvPr id="16" name="Graphic 15" descr="Pencil">
            <a:extLst>
              <a:ext uri="{FF2B5EF4-FFF2-40B4-BE49-F238E27FC236}">
                <a16:creationId xmlns:a16="http://schemas.microsoft.com/office/drawing/2014/main" id="{E400A33A-DD2A-4F1A-B46C-1DAE4F71A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079" y="2638424"/>
            <a:ext cx="914400" cy="914400"/>
          </a:xfrm>
          <a:prstGeom prst="rect">
            <a:avLst/>
          </a:prstGeom>
        </p:spPr>
      </p:pic>
      <p:pic>
        <p:nvPicPr>
          <p:cNvPr id="18" name="Graphic 17" descr="Eraser">
            <a:extLst>
              <a:ext uri="{FF2B5EF4-FFF2-40B4-BE49-F238E27FC236}">
                <a16:creationId xmlns:a16="http://schemas.microsoft.com/office/drawing/2014/main" id="{FA036C83-47C5-4D87-8BCD-19179960A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962" y="2638424"/>
            <a:ext cx="914400" cy="914400"/>
          </a:xfrm>
          <a:prstGeom prst="rect">
            <a:avLst/>
          </a:prstGeom>
        </p:spPr>
      </p:pic>
      <p:pic>
        <p:nvPicPr>
          <p:cNvPr id="20" name="Graphic 19" descr="Single gear">
            <a:extLst>
              <a:ext uri="{FF2B5EF4-FFF2-40B4-BE49-F238E27FC236}">
                <a16:creationId xmlns:a16="http://schemas.microsoft.com/office/drawing/2014/main" id="{20F3D562-BCE3-4806-9F59-7D27E86B5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814" y="2537068"/>
            <a:ext cx="1171576" cy="1171576"/>
          </a:xfrm>
          <a:prstGeom prst="rect">
            <a:avLst/>
          </a:prstGeom>
        </p:spPr>
      </p:pic>
      <p:pic>
        <p:nvPicPr>
          <p:cNvPr id="30" name="Picture 29">
            <a:extLst>
              <a:ext uri="{FF2B5EF4-FFF2-40B4-BE49-F238E27FC236}">
                <a16:creationId xmlns:a16="http://schemas.microsoft.com/office/drawing/2014/main" id="{D98FB32B-9D0E-41A4-8578-4543CC9CD64A}"/>
              </a:ext>
            </a:extLst>
          </p:cNvPr>
          <p:cNvPicPr>
            <a:picLocks noChangeAspect="1"/>
          </p:cNvPicPr>
          <p:nvPr/>
        </p:nvPicPr>
        <p:blipFill rotWithShape="1">
          <a:blip r:embed="rId9"/>
          <a:srcRect r="56668" b="-22166"/>
          <a:stretch/>
        </p:blipFill>
        <p:spPr>
          <a:xfrm>
            <a:off x="1038399" y="1975676"/>
            <a:ext cx="878558" cy="375291"/>
          </a:xfrm>
          <a:prstGeom prst="rect">
            <a:avLst/>
          </a:prstGeom>
        </p:spPr>
      </p:pic>
      <p:sp>
        <p:nvSpPr>
          <p:cNvPr id="31" name="TextBox 30">
            <a:extLst>
              <a:ext uri="{FF2B5EF4-FFF2-40B4-BE49-F238E27FC236}">
                <a16:creationId xmlns:a16="http://schemas.microsoft.com/office/drawing/2014/main" id="{180C77C8-8049-4FC0-97C3-2A269C938F48}"/>
              </a:ext>
            </a:extLst>
          </p:cNvPr>
          <p:cNvSpPr txBox="1"/>
          <p:nvPr/>
        </p:nvSpPr>
        <p:spPr>
          <a:xfrm>
            <a:off x="1942058" y="1999227"/>
            <a:ext cx="878558" cy="292388"/>
          </a:xfrm>
          <a:prstGeom prst="rect">
            <a:avLst/>
          </a:prstGeom>
          <a:noFill/>
        </p:spPr>
        <p:txBody>
          <a:bodyPr wrap="square" lIns="0" tIns="0" rIns="0" bIns="45720" rtlCol="0">
            <a:spAutoFit/>
          </a:bodyPr>
          <a:lstStyle/>
          <a:p>
            <a:r>
              <a:rPr lang="nb-NO" sz="1600" b="1">
                <a:solidFill>
                  <a:srgbClr val="0062BA"/>
                </a:solidFill>
              </a:rPr>
              <a:t>STUDIO</a:t>
            </a:r>
          </a:p>
        </p:txBody>
      </p:sp>
      <p:pic>
        <p:nvPicPr>
          <p:cNvPr id="33" name="Picture 32">
            <a:extLst>
              <a:ext uri="{FF2B5EF4-FFF2-40B4-BE49-F238E27FC236}">
                <a16:creationId xmlns:a16="http://schemas.microsoft.com/office/drawing/2014/main" id="{7D411CC9-DBAD-4A26-9B24-35D2AE892DAE}"/>
              </a:ext>
            </a:extLst>
          </p:cNvPr>
          <p:cNvPicPr>
            <a:picLocks noChangeAspect="1"/>
          </p:cNvPicPr>
          <p:nvPr/>
        </p:nvPicPr>
        <p:blipFill rotWithShape="1">
          <a:blip r:embed="rId9"/>
          <a:srcRect r="56668" b="-22166"/>
          <a:stretch/>
        </p:blipFill>
        <p:spPr>
          <a:xfrm>
            <a:off x="5334818" y="1975676"/>
            <a:ext cx="878558" cy="375291"/>
          </a:xfrm>
          <a:prstGeom prst="rect">
            <a:avLst/>
          </a:prstGeom>
        </p:spPr>
      </p:pic>
      <p:sp>
        <p:nvSpPr>
          <p:cNvPr id="34" name="TextBox 33">
            <a:extLst>
              <a:ext uri="{FF2B5EF4-FFF2-40B4-BE49-F238E27FC236}">
                <a16:creationId xmlns:a16="http://schemas.microsoft.com/office/drawing/2014/main" id="{6E6A9C5F-65DD-44F4-95FE-5389249AF6E9}"/>
              </a:ext>
            </a:extLst>
          </p:cNvPr>
          <p:cNvSpPr txBox="1"/>
          <p:nvPr/>
        </p:nvSpPr>
        <p:spPr>
          <a:xfrm>
            <a:off x="6238477" y="1999227"/>
            <a:ext cx="878558" cy="292388"/>
          </a:xfrm>
          <a:prstGeom prst="rect">
            <a:avLst/>
          </a:prstGeom>
          <a:noFill/>
        </p:spPr>
        <p:txBody>
          <a:bodyPr wrap="square" lIns="0" tIns="0" rIns="0" bIns="45720" rtlCol="0">
            <a:spAutoFit/>
          </a:bodyPr>
          <a:lstStyle/>
          <a:p>
            <a:r>
              <a:rPr lang="nb-NO" sz="1600" b="1">
                <a:solidFill>
                  <a:srgbClr val="0062BA"/>
                </a:solidFill>
              </a:rPr>
              <a:t>APPS</a:t>
            </a:r>
          </a:p>
        </p:txBody>
      </p:sp>
      <p:pic>
        <p:nvPicPr>
          <p:cNvPr id="35" name="Picture 34">
            <a:extLst>
              <a:ext uri="{FF2B5EF4-FFF2-40B4-BE49-F238E27FC236}">
                <a16:creationId xmlns:a16="http://schemas.microsoft.com/office/drawing/2014/main" id="{0CAB67FC-CFC5-40E9-A28A-8EF1B7E35109}"/>
              </a:ext>
            </a:extLst>
          </p:cNvPr>
          <p:cNvPicPr>
            <a:picLocks noChangeAspect="1"/>
          </p:cNvPicPr>
          <p:nvPr/>
        </p:nvPicPr>
        <p:blipFill rotWithShape="1">
          <a:blip r:embed="rId9"/>
          <a:srcRect r="56668" b="-22166"/>
          <a:stretch/>
        </p:blipFill>
        <p:spPr>
          <a:xfrm>
            <a:off x="9279608" y="1916324"/>
            <a:ext cx="878558" cy="375291"/>
          </a:xfrm>
          <a:prstGeom prst="rect">
            <a:avLst/>
          </a:prstGeom>
        </p:spPr>
      </p:pic>
      <p:sp>
        <p:nvSpPr>
          <p:cNvPr id="36" name="TextBox 35">
            <a:extLst>
              <a:ext uri="{FF2B5EF4-FFF2-40B4-BE49-F238E27FC236}">
                <a16:creationId xmlns:a16="http://schemas.microsoft.com/office/drawing/2014/main" id="{6FC21B52-A806-4301-A8D0-ADD707048EBC}"/>
              </a:ext>
            </a:extLst>
          </p:cNvPr>
          <p:cNvSpPr txBox="1"/>
          <p:nvPr/>
        </p:nvSpPr>
        <p:spPr>
          <a:xfrm>
            <a:off x="10183266" y="1939875"/>
            <a:ext cx="1180059" cy="292388"/>
          </a:xfrm>
          <a:prstGeom prst="rect">
            <a:avLst/>
          </a:prstGeom>
          <a:noFill/>
        </p:spPr>
        <p:txBody>
          <a:bodyPr wrap="square" lIns="0" tIns="0" rIns="0" bIns="45720" rtlCol="0">
            <a:spAutoFit/>
          </a:bodyPr>
          <a:lstStyle/>
          <a:p>
            <a:r>
              <a:rPr lang="nb-NO" sz="1600" b="1">
                <a:solidFill>
                  <a:srgbClr val="0062BA"/>
                </a:solidFill>
              </a:rPr>
              <a:t>PLATFORM</a:t>
            </a:r>
          </a:p>
        </p:txBody>
      </p:sp>
      <p:pic>
        <p:nvPicPr>
          <p:cNvPr id="37" name="Graphic 36" descr="Cloud">
            <a:extLst>
              <a:ext uri="{FF2B5EF4-FFF2-40B4-BE49-F238E27FC236}">
                <a16:creationId xmlns:a16="http://schemas.microsoft.com/office/drawing/2014/main" id="{D7461FC0-CFEE-459C-AA64-0BF6373D8A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1571" y="2452425"/>
            <a:ext cx="1072907" cy="1072907"/>
          </a:xfrm>
          <a:prstGeom prst="rect">
            <a:avLst/>
          </a:prstGeom>
        </p:spPr>
      </p:pic>
      <p:pic>
        <p:nvPicPr>
          <p:cNvPr id="1036" name="Picture 12" descr="Docker Logos and Photos | Docker">
            <a:extLst>
              <a:ext uri="{FF2B5EF4-FFF2-40B4-BE49-F238E27FC236}">
                <a16:creationId xmlns:a16="http://schemas.microsoft.com/office/drawing/2014/main" id="{745B52B1-F778-4BDC-AD39-0B4A698EF2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571" y="3883390"/>
            <a:ext cx="1072907" cy="9179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ubernetes – Logos Download">
            <a:extLst>
              <a:ext uri="{FF2B5EF4-FFF2-40B4-BE49-F238E27FC236}">
                <a16:creationId xmlns:a16="http://schemas.microsoft.com/office/drawing/2014/main" id="{E4B5AC49-CC7A-446F-81CA-52F26998D4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9811" y="3945559"/>
            <a:ext cx="1562100" cy="7942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09FF46E-BE9F-48BE-950F-9094C4D445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084" y="3795980"/>
            <a:ext cx="1219412" cy="509676"/>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Lock">
            <a:extLst>
              <a:ext uri="{FF2B5EF4-FFF2-40B4-BE49-F238E27FC236}">
                <a16:creationId xmlns:a16="http://schemas.microsoft.com/office/drawing/2014/main" id="{D2343D89-80E6-4151-82C0-3D20C4FD0A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06808" y="3838287"/>
            <a:ext cx="998677" cy="998677"/>
          </a:xfrm>
          <a:prstGeom prst="rect">
            <a:avLst/>
          </a:prstGeom>
        </p:spPr>
      </p:pic>
      <p:grpSp>
        <p:nvGrpSpPr>
          <p:cNvPr id="44" name="Group 43">
            <a:extLst>
              <a:ext uri="{FF2B5EF4-FFF2-40B4-BE49-F238E27FC236}">
                <a16:creationId xmlns:a16="http://schemas.microsoft.com/office/drawing/2014/main" id="{35E7DAB4-A802-4E42-8BBE-69AC291CB58D}"/>
              </a:ext>
            </a:extLst>
          </p:cNvPr>
          <p:cNvGrpSpPr/>
          <p:nvPr/>
        </p:nvGrpSpPr>
        <p:grpSpPr>
          <a:xfrm>
            <a:off x="10590692" y="3789113"/>
            <a:ext cx="998676" cy="998676"/>
            <a:chOff x="10659925" y="3705938"/>
            <a:chExt cx="998676" cy="998676"/>
          </a:xfrm>
        </p:grpSpPr>
        <p:pic>
          <p:nvPicPr>
            <p:cNvPr id="41" name="Graphic 40" descr="Paper">
              <a:extLst>
                <a:ext uri="{FF2B5EF4-FFF2-40B4-BE49-F238E27FC236}">
                  <a16:creationId xmlns:a16="http://schemas.microsoft.com/office/drawing/2014/main" id="{EC035942-5EB3-4032-B37D-60BEFB93E73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9925" y="3705938"/>
              <a:ext cx="998676" cy="998676"/>
            </a:xfrm>
            <a:prstGeom prst="rect">
              <a:avLst/>
            </a:prstGeom>
          </p:spPr>
        </p:pic>
        <p:sp>
          <p:nvSpPr>
            <p:cNvPr id="42" name="TextBox 41">
              <a:extLst>
                <a:ext uri="{FF2B5EF4-FFF2-40B4-BE49-F238E27FC236}">
                  <a16:creationId xmlns:a16="http://schemas.microsoft.com/office/drawing/2014/main" id="{1E6C954D-6505-4DF8-B88E-B05ECE6775F1}"/>
                </a:ext>
              </a:extLst>
            </p:cNvPr>
            <p:cNvSpPr txBox="1"/>
            <p:nvPr/>
          </p:nvSpPr>
          <p:spPr>
            <a:xfrm>
              <a:off x="11039517" y="4102673"/>
              <a:ext cx="546346" cy="319733"/>
            </a:xfrm>
            <a:prstGeom prst="roundRect">
              <a:avLst/>
            </a:prstGeom>
            <a:solidFill>
              <a:schemeClr val="bg1"/>
            </a:solidFill>
            <a:ln w="57150">
              <a:solidFill>
                <a:srgbClr val="0062BA"/>
              </a:solidFill>
            </a:ln>
          </p:spPr>
          <p:txBody>
            <a:bodyPr wrap="square" lIns="0" tIns="0" rIns="0" bIns="45720" rtlCol="0" anchor="ctr">
              <a:spAutoFit/>
            </a:bodyPr>
            <a:lstStyle/>
            <a:p>
              <a:pPr algn="ctr">
                <a:lnSpc>
                  <a:spcPct val="150000"/>
                </a:lnSpc>
              </a:pPr>
              <a:r>
                <a:rPr lang="nb-NO" sz="1200" b="1">
                  <a:solidFill>
                    <a:srgbClr val="0062BA"/>
                  </a:solidFill>
                </a:rPr>
                <a:t>PDF</a:t>
              </a:r>
            </a:p>
          </p:txBody>
        </p:sp>
      </p:grpSp>
      <p:pic>
        <p:nvPicPr>
          <p:cNvPr id="46" name="Graphic 45">
            <a:extLst>
              <a:ext uri="{FF2B5EF4-FFF2-40B4-BE49-F238E27FC236}">
                <a16:creationId xmlns:a16="http://schemas.microsoft.com/office/drawing/2014/main" id="{2FFDF5E3-2CDC-4E6F-B539-B2307F07019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36670" y="2557121"/>
            <a:ext cx="826655" cy="757767"/>
          </a:xfrm>
          <a:prstGeom prst="rect">
            <a:avLst/>
          </a:prstGeom>
        </p:spPr>
      </p:pic>
      <p:sp>
        <p:nvSpPr>
          <p:cNvPr id="47" name="TextBox 46">
            <a:extLst>
              <a:ext uri="{FF2B5EF4-FFF2-40B4-BE49-F238E27FC236}">
                <a16:creationId xmlns:a16="http://schemas.microsoft.com/office/drawing/2014/main" id="{20B93903-49D7-42B0-8AA3-B268D0443170}"/>
              </a:ext>
            </a:extLst>
          </p:cNvPr>
          <p:cNvSpPr txBox="1"/>
          <p:nvPr/>
        </p:nvSpPr>
        <p:spPr>
          <a:xfrm>
            <a:off x="9038021" y="3403283"/>
            <a:ext cx="1237968" cy="230832"/>
          </a:xfrm>
          <a:prstGeom prst="rect">
            <a:avLst/>
          </a:prstGeom>
          <a:noFill/>
        </p:spPr>
        <p:txBody>
          <a:bodyPr wrap="none" lIns="0" tIns="0" rIns="0" bIns="45720" rtlCol="0">
            <a:spAutoFit/>
          </a:bodyPr>
          <a:lstStyle/>
          <a:p>
            <a:r>
              <a:rPr lang="nb-NO" sz="1200" b="1">
                <a:solidFill>
                  <a:srgbClr val="0062BA"/>
                </a:solidFill>
              </a:rPr>
              <a:t>BLOB STORAGE</a:t>
            </a:r>
          </a:p>
        </p:txBody>
      </p:sp>
      <p:sp>
        <p:nvSpPr>
          <p:cNvPr id="54" name="TextBox 53">
            <a:extLst>
              <a:ext uri="{FF2B5EF4-FFF2-40B4-BE49-F238E27FC236}">
                <a16:creationId xmlns:a16="http://schemas.microsoft.com/office/drawing/2014/main" id="{B44BCD6C-ED1A-47AC-AE13-EE7CC0BA64E4}"/>
              </a:ext>
            </a:extLst>
          </p:cNvPr>
          <p:cNvSpPr txBox="1"/>
          <p:nvPr/>
        </p:nvSpPr>
        <p:spPr>
          <a:xfrm>
            <a:off x="10536670" y="3409916"/>
            <a:ext cx="948978" cy="230832"/>
          </a:xfrm>
          <a:prstGeom prst="rect">
            <a:avLst/>
          </a:prstGeom>
          <a:noFill/>
        </p:spPr>
        <p:txBody>
          <a:bodyPr wrap="none" lIns="0" tIns="0" rIns="0" bIns="45720" rtlCol="0">
            <a:spAutoFit/>
          </a:bodyPr>
          <a:lstStyle/>
          <a:p>
            <a:r>
              <a:rPr lang="nb-NO" sz="1200" b="1">
                <a:solidFill>
                  <a:srgbClr val="0062BA"/>
                </a:solidFill>
              </a:rPr>
              <a:t>COSMOS DB</a:t>
            </a:r>
          </a:p>
        </p:txBody>
      </p:sp>
      <p:pic>
        <p:nvPicPr>
          <p:cNvPr id="49" name="Graphic 48">
            <a:extLst>
              <a:ext uri="{FF2B5EF4-FFF2-40B4-BE49-F238E27FC236}">
                <a16:creationId xmlns:a16="http://schemas.microsoft.com/office/drawing/2014/main" id="{75A30D99-13AC-4D61-B86C-99307033EB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43677" y="2523562"/>
            <a:ext cx="826655" cy="826655"/>
          </a:xfrm>
          <a:prstGeom prst="rect">
            <a:avLst/>
          </a:prstGeom>
        </p:spPr>
      </p:pic>
      <p:pic>
        <p:nvPicPr>
          <p:cNvPr id="1044" name="Picture 20" descr="Brands RA - RZ | React">
            <a:extLst>
              <a:ext uri="{FF2B5EF4-FFF2-40B4-BE49-F238E27FC236}">
                <a16:creationId xmlns:a16="http://schemas.microsoft.com/office/drawing/2014/main" id="{AFC6DBE0-6FA2-45CA-B7AA-D79B234D8B9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9269" y="3466847"/>
            <a:ext cx="1236583" cy="4090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46A3733-F28C-43C1-882D-6772E54D1373}"/>
              </a:ext>
            </a:extLst>
          </p:cNvPr>
          <p:cNvSpPr txBox="1"/>
          <p:nvPr/>
        </p:nvSpPr>
        <p:spPr>
          <a:xfrm>
            <a:off x="3456390" y="3143429"/>
            <a:ext cx="1275181" cy="652551"/>
          </a:xfrm>
          <a:prstGeom prst="homePlate">
            <a:avLst/>
          </a:prstGeom>
          <a:solidFill>
            <a:schemeClr val="bg1">
              <a:lumMod val="65000"/>
            </a:schemeClr>
          </a:solidFill>
          <a:ln w="28575">
            <a:noFill/>
          </a:ln>
        </p:spPr>
        <p:txBody>
          <a:bodyPr wrap="square" lIns="0" tIns="0" rIns="0" bIns="45720" rtlCol="0" anchor="ctr">
            <a:spAutoFit/>
          </a:bodyPr>
          <a:lstStyle/>
          <a:p>
            <a:pPr algn="ctr">
              <a:lnSpc>
                <a:spcPct val="150000"/>
              </a:lnSpc>
            </a:pPr>
            <a:r>
              <a:rPr lang="nb-NO" sz="1400">
                <a:solidFill>
                  <a:schemeClr val="bg1"/>
                </a:solidFill>
              </a:rPr>
              <a:t>DEPLOY APPS TO</a:t>
            </a:r>
          </a:p>
        </p:txBody>
      </p:sp>
      <p:sp>
        <p:nvSpPr>
          <p:cNvPr id="59" name="TextBox 58">
            <a:extLst>
              <a:ext uri="{FF2B5EF4-FFF2-40B4-BE49-F238E27FC236}">
                <a16:creationId xmlns:a16="http://schemas.microsoft.com/office/drawing/2014/main" id="{BF838A14-3FFF-42AD-AAF2-63A0EC8DF787}"/>
              </a:ext>
            </a:extLst>
          </p:cNvPr>
          <p:cNvSpPr txBox="1"/>
          <p:nvPr/>
        </p:nvSpPr>
        <p:spPr>
          <a:xfrm flipH="1">
            <a:off x="7515193" y="3145075"/>
            <a:ext cx="1275181" cy="652551"/>
          </a:xfrm>
          <a:prstGeom prst="homePlate">
            <a:avLst/>
          </a:prstGeom>
          <a:solidFill>
            <a:schemeClr val="bg1">
              <a:lumMod val="65000"/>
            </a:schemeClr>
          </a:solidFill>
          <a:ln w="28575">
            <a:noFill/>
          </a:ln>
        </p:spPr>
        <p:txBody>
          <a:bodyPr wrap="square" lIns="0" tIns="0" rIns="0" bIns="45720" rtlCol="0" anchor="ctr">
            <a:spAutoFit/>
          </a:bodyPr>
          <a:lstStyle/>
          <a:p>
            <a:pPr algn="ctr">
              <a:lnSpc>
                <a:spcPct val="150000"/>
              </a:lnSpc>
            </a:pPr>
            <a:r>
              <a:rPr lang="nb-NO" sz="1400">
                <a:solidFill>
                  <a:schemeClr val="bg1"/>
                </a:solidFill>
              </a:rPr>
              <a:t>SUPPORT</a:t>
            </a:r>
          </a:p>
          <a:p>
            <a:pPr algn="ctr">
              <a:lnSpc>
                <a:spcPct val="150000"/>
              </a:lnSpc>
            </a:pPr>
            <a:r>
              <a:rPr lang="nb-NO" sz="1400">
                <a:solidFill>
                  <a:schemeClr val="bg1"/>
                </a:solidFill>
              </a:rPr>
              <a:t>APPS</a:t>
            </a:r>
          </a:p>
        </p:txBody>
      </p:sp>
      <p:pic>
        <p:nvPicPr>
          <p:cNvPr id="1034" name="Picture 10">
            <a:extLst>
              <a:ext uri="{FF2B5EF4-FFF2-40B4-BE49-F238E27FC236}">
                <a16:creationId xmlns:a16="http://schemas.microsoft.com/office/drawing/2014/main" id="{368DD776-4950-41AA-A332-23F7CEC54A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33481" y="2630845"/>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1353BF28-D51A-44F8-B168-6AE60B14276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2874" y="3842433"/>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Brands RA - RZ | React">
            <a:extLst>
              <a:ext uri="{FF2B5EF4-FFF2-40B4-BE49-F238E27FC236}">
                <a16:creationId xmlns:a16="http://schemas.microsoft.com/office/drawing/2014/main" id="{83D237D2-DE39-492A-9EFD-697C5DD17B7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1073" y="4544018"/>
            <a:ext cx="1236583" cy="4090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5BE887CD-F9BD-4289-958F-9E0884014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1521" y="3974143"/>
            <a:ext cx="975483" cy="97548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8B43AF4-3578-4202-B83F-0A1FDF227090}"/>
              </a:ext>
            </a:extLst>
          </p:cNvPr>
          <p:cNvGrpSpPr/>
          <p:nvPr/>
        </p:nvGrpSpPr>
        <p:grpSpPr>
          <a:xfrm>
            <a:off x="480670" y="1872672"/>
            <a:ext cx="3107455" cy="3096052"/>
            <a:chOff x="480670" y="1872672"/>
            <a:chExt cx="3107455" cy="3096052"/>
          </a:xfrm>
        </p:grpSpPr>
        <p:sp>
          <p:nvSpPr>
            <p:cNvPr id="43" name="Rectangle 42">
              <a:extLst>
                <a:ext uri="{FF2B5EF4-FFF2-40B4-BE49-F238E27FC236}">
                  <a16:creationId xmlns:a16="http://schemas.microsoft.com/office/drawing/2014/main" id="{EBF4E2CC-66EC-482B-B441-8298551FE77D}"/>
                </a:ext>
              </a:extLst>
            </p:cNvPr>
            <p:cNvSpPr/>
            <p:nvPr/>
          </p:nvSpPr>
          <p:spPr>
            <a:xfrm>
              <a:off x="577694" y="1872672"/>
              <a:ext cx="2733422"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45" name="Rectangle 44">
              <a:extLst>
                <a:ext uri="{FF2B5EF4-FFF2-40B4-BE49-F238E27FC236}">
                  <a16:creationId xmlns:a16="http://schemas.microsoft.com/office/drawing/2014/main" id="{281AF863-8B45-4B66-990F-2733A1103E2A}"/>
                </a:ext>
              </a:extLst>
            </p:cNvPr>
            <p:cNvSpPr/>
            <p:nvPr/>
          </p:nvSpPr>
          <p:spPr>
            <a:xfrm>
              <a:off x="480670" y="3983900"/>
              <a:ext cx="3107455" cy="9848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sp>
        <p:nvSpPr>
          <p:cNvPr id="52" name="Slide Number Placeholder 4">
            <a:extLst>
              <a:ext uri="{FF2B5EF4-FFF2-40B4-BE49-F238E27FC236}">
                <a16:creationId xmlns:a16="http://schemas.microsoft.com/office/drawing/2014/main" id="{E024C99E-6747-F24D-AB7A-56541F7CD213}"/>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27</a:t>
            </a:fld>
            <a:endParaRPr lang="en-US"/>
          </a:p>
        </p:txBody>
      </p:sp>
      <p:sp>
        <p:nvSpPr>
          <p:cNvPr id="53" name="Footer Placeholder 1">
            <a:extLst>
              <a:ext uri="{FF2B5EF4-FFF2-40B4-BE49-F238E27FC236}">
                <a16:creationId xmlns:a16="http://schemas.microsoft.com/office/drawing/2014/main" id="{E41C3746-480E-6D44-957F-D9C4FF323417}"/>
              </a:ext>
            </a:extLst>
          </p:cNvPr>
          <p:cNvSpPr txBox="1">
            <a:spLocks/>
          </p:cNvSpPr>
          <p:nvPr/>
        </p:nvSpPr>
        <p:spPr>
          <a:xfrm>
            <a:off x="70978" y="6469113"/>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grpSp>
        <p:nvGrpSpPr>
          <p:cNvPr id="57" name="Group 56">
            <a:extLst>
              <a:ext uri="{FF2B5EF4-FFF2-40B4-BE49-F238E27FC236}">
                <a16:creationId xmlns:a16="http://schemas.microsoft.com/office/drawing/2014/main" id="{B92E270A-9154-4B1A-A328-F98BB2ABC4F6}"/>
              </a:ext>
            </a:extLst>
          </p:cNvPr>
          <p:cNvGrpSpPr/>
          <p:nvPr/>
        </p:nvGrpSpPr>
        <p:grpSpPr>
          <a:xfrm>
            <a:off x="8581252" y="1832704"/>
            <a:ext cx="3107455" cy="3201059"/>
            <a:chOff x="8642105" y="1862083"/>
            <a:chExt cx="3107455" cy="3201059"/>
          </a:xfrm>
        </p:grpSpPr>
        <p:sp>
          <p:nvSpPr>
            <p:cNvPr id="58" name="Rectangle 57">
              <a:extLst>
                <a:ext uri="{FF2B5EF4-FFF2-40B4-BE49-F238E27FC236}">
                  <a16:creationId xmlns:a16="http://schemas.microsoft.com/office/drawing/2014/main" id="{5219E63E-768E-4ECC-8AB1-0C3082A9F36F}"/>
                </a:ext>
              </a:extLst>
            </p:cNvPr>
            <p:cNvSpPr/>
            <p:nvPr/>
          </p:nvSpPr>
          <p:spPr>
            <a:xfrm>
              <a:off x="8991066" y="1862083"/>
              <a:ext cx="2733422"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3" name="Rectangle 62">
              <a:extLst>
                <a:ext uri="{FF2B5EF4-FFF2-40B4-BE49-F238E27FC236}">
                  <a16:creationId xmlns:a16="http://schemas.microsoft.com/office/drawing/2014/main" id="{9C18A69C-2321-4B7C-A0CA-B4D42A52675E}"/>
                </a:ext>
              </a:extLst>
            </p:cNvPr>
            <p:cNvSpPr/>
            <p:nvPr/>
          </p:nvSpPr>
          <p:spPr>
            <a:xfrm>
              <a:off x="8642105" y="3972447"/>
              <a:ext cx="3107455" cy="109069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spTree>
    <p:extLst>
      <p:ext uri="{BB962C8B-B14F-4D97-AF65-F5344CB8AC3E}">
        <p14:creationId xmlns:p14="http://schemas.microsoft.com/office/powerpoint/2010/main" val="1141032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45C5-6440-4512-A581-0C29D6CF1622}"/>
              </a:ext>
            </a:extLst>
          </p:cNvPr>
          <p:cNvSpPr>
            <a:spLocks noGrp="1"/>
          </p:cNvSpPr>
          <p:nvPr>
            <p:ph type="title"/>
          </p:nvPr>
        </p:nvSpPr>
        <p:spPr/>
        <p:txBody>
          <a:bodyPr/>
          <a:lstStyle/>
          <a:p>
            <a:r>
              <a:rPr lang="en-US" err="1"/>
              <a:t>Altinn</a:t>
            </a:r>
            <a:r>
              <a:rPr lang="en-US"/>
              <a:t> 3 is made up of</a:t>
            </a:r>
            <a:br>
              <a:rPr lang="en-US"/>
            </a:br>
            <a:r>
              <a:rPr lang="en-US">
                <a:solidFill>
                  <a:schemeClr val="accent1"/>
                </a:solidFill>
              </a:rPr>
              <a:t>3 solutions</a:t>
            </a:r>
          </a:p>
        </p:txBody>
      </p:sp>
      <p:sp>
        <p:nvSpPr>
          <p:cNvPr id="5" name="Rectangle: Rounded Corners 4">
            <a:extLst>
              <a:ext uri="{FF2B5EF4-FFF2-40B4-BE49-F238E27FC236}">
                <a16:creationId xmlns:a16="http://schemas.microsoft.com/office/drawing/2014/main" id="{3F560509-40B0-4FCD-9FD4-16C056D8DB55}"/>
              </a:ext>
            </a:extLst>
          </p:cNvPr>
          <p:cNvSpPr/>
          <p:nvPr/>
        </p:nvSpPr>
        <p:spPr>
          <a:xfrm>
            <a:off x="228601" y="1745683"/>
            <a:ext cx="3495675" cy="363594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Rounded Corners 11">
            <a:extLst>
              <a:ext uri="{FF2B5EF4-FFF2-40B4-BE49-F238E27FC236}">
                <a16:creationId xmlns:a16="http://schemas.microsoft.com/office/drawing/2014/main" id="{89BCC686-91F4-43EC-A16B-C75AD0D6200D}"/>
              </a:ext>
            </a:extLst>
          </p:cNvPr>
          <p:cNvSpPr/>
          <p:nvPr/>
        </p:nvSpPr>
        <p:spPr>
          <a:xfrm>
            <a:off x="4371974" y="1740159"/>
            <a:ext cx="3495675" cy="363594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Rounded Corners 12">
            <a:extLst>
              <a:ext uri="{FF2B5EF4-FFF2-40B4-BE49-F238E27FC236}">
                <a16:creationId xmlns:a16="http://schemas.microsoft.com/office/drawing/2014/main" id="{7BC945B4-E981-4458-A3F3-9541ED85730D}"/>
              </a:ext>
            </a:extLst>
          </p:cNvPr>
          <p:cNvSpPr/>
          <p:nvPr/>
        </p:nvSpPr>
        <p:spPr>
          <a:xfrm>
            <a:off x="8467725" y="1740159"/>
            <a:ext cx="3495675" cy="364146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 name="TextBox 5">
            <a:extLst>
              <a:ext uri="{FF2B5EF4-FFF2-40B4-BE49-F238E27FC236}">
                <a16:creationId xmlns:a16="http://schemas.microsoft.com/office/drawing/2014/main" id="{9700F02D-09A3-462F-897F-7C7AE3909372}"/>
              </a:ext>
            </a:extLst>
          </p:cNvPr>
          <p:cNvSpPr txBox="1"/>
          <p:nvPr/>
        </p:nvSpPr>
        <p:spPr>
          <a:xfrm>
            <a:off x="828675" y="5112317"/>
            <a:ext cx="2295525" cy="538609"/>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APP DEVELOPMENT AND TESTING</a:t>
            </a:r>
          </a:p>
        </p:txBody>
      </p:sp>
      <p:sp>
        <p:nvSpPr>
          <p:cNvPr id="14" name="TextBox 13">
            <a:extLst>
              <a:ext uri="{FF2B5EF4-FFF2-40B4-BE49-F238E27FC236}">
                <a16:creationId xmlns:a16="http://schemas.microsoft.com/office/drawing/2014/main" id="{0F306ECE-F7E8-41E5-948C-0BF1B9973E47}"/>
              </a:ext>
            </a:extLst>
          </p:cNvPr>
          <p:cNvSpPr txBox="1"/>
          <p:nvPr/>
        </p:nvSpPr>
        <p:spPr>
          <a:xfrm>
            <a:off x="4948237" y="5235427"/>
            <a:ext cx="2295525" cy="292388"/>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APP HOSTING</a:t>
            </a:r>
          </a:p>
        </p:txBody>
      </p:sp>
      <p:sp>
        <p:nvSpPr>
          <p:cNvPr id="15" name="TextBox 14">
            <a:extLst>
              <a:ext uri="{FF2B5EF4-FFF2-40B4-BE49-F238E27FC236}">
                <a16:creationId xmlns:a16="http://schemas.microsoft.com/office/drawing/2014/main" id="{19055314-0B90-4568-A3D2-AAD77CE00727}"/>
              </a:ext>
            </a:extLst>
          </p:cNvPr>
          <p:cNvSpPr txBox="1"/>
          <p:nvPr/>
        </p:nvSpPr>
        <p:spPr>
          <a:xfrm>
            <a:off x="9067800" y="5112317"/>
            <a:ext cx="2295525" cy="538609"/>
          </a:xfrm>
          <a:prstGeom prst="rect">
            <a:avLst/>
          </a:prstGeom>
          <a:solidFill>
            <a:schemeClr val="bg1"/>
          </a:solidFill>
        </p:spPr>
        <p:txBody>
          <a:bodyPr wrap="square" lIns="0" tIns="0" rIns="0" bIns="45720" rtlCol="0">
            <a:spAutoFit/>
          </a:bodyPr>
          <a:lstStyle/>
          <a:p>
            <a:pPr algn="ctr"/>
            <a:r>
              <a:rPr lang="nb-NO" sz="1600" b="1"/>
              <a:t>SUPPORTING PLATFORM</a:t>
            </a:r>
          </a:p>
        </p:txBody>
      </p:sp>
      <p:pic>
        <p:nvPicPr>
          <p:cNvPr id="16" name="Graphic 15" descr="Pencil">
            <a:extLst>
              <a:ext uri="{FF2B5EF4-FFF2-40B4-BE49-F238E27FC236}">
                <a16:creationId xmlns:a16="http://schemas.microsoft.com/office/drawing/2014/main" id="{E400A33A-DD2A-4F1A-B46C-1DAE4F71A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079" y="2638424"/>
            <a:ext cx="914400" cy="914400"/>
          </a:xfrm>
          <a:prstGeom prst="rect">
            <a:avLst/>
          </a:prstGeom>
        </p:spPr>
      </p:pic>
      <p:pic>
        <p:nvPicPr>
          <p:cNvPr id="18" name="Graphic 17" descr="Eraser">
            <a:extLst>
              <a:ext uri="{FF2B5EF4-FFF2-40B4-BE49-F238E27FC236}">
                <a16:creationId xmlns:a16="http://schemas.microsoft.com/office/drawing/2014/main" id="{FA036C83-47C5-4D87-8BCD-19179960A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962" y="2638424"/>
            <a:ext cx="914400" cy="914400"/>
          </a:xfrm>
          <a:prstGeom prst="rect">
            <a:avLst/>
          </a:prstGeom>
        </p:spPr>
      </p:pic>
      <p:pic>
        <p:nvPicPr>
          <p:cNvPr id="20" name="Graphic 19" descr="Single gear">
            <a:extLst>
              <a:ext uri="{FF2B5EF4-FFF2-40B4-BE49-F238E27FC236}">
                <a16:creationId xmlns:a16="http://schemas.microsoft.com/office/drawing/2014/main" id="{20F3D562-BCE3-4806-9F59-7D27E86B5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814" y="2537068"/>
            <a:ext cx="1171576" cy="1171576"/>
          </a:xfrm>
          <a:prstGeom prst="rect">
            <a:avLst/>
          </a:prstGeom>
        </p:spPr>
      </p:pic>
      <p:pic>
        <p:nvPicPr>
          <p:cNvPr id="30" name="Picture 29">
            <a:extLst>
              <a:ext uri="{FF2B5EF4-FFF2-40B4-BE49-F238E27FC236}">
                <a16:creationId xmlns:a16="http://schemas.microsoft.com/office/drawing/2014/main" id="{D98FB32B-9D0E-41A4-8578-4543CC9CD64A}"/>
              </a:ext>
            </a:extLst>
          </p:cNvPr>
          <p:cNvPicPr>
            <a:picLocks noChangeAspect="1"/>
          </p:cNvPicPr>
          <p:nvPr/>
        </p:nvPicPr>
        <p:blipFill rotWithShape="1">
          <a:blip r:embed="rId9"/>
          <a:srcRect r="56668" b="-22166"/>
          <a:stretch/>
        </p:blipFill>
        <p:spPr>
          <a:xfrm>
            <a:off x="1038399" y="1975676"/>
            <a:ext cx="878558" cy="375291"/>
          </a:xfrm>
          <a:prstGeom prst="rect">
            <a:avLst/>
          </a:prstGeom>
        </p:spPr>
      </p:pic>
      <p:sp>
        <p:nvSpPr>
          <p:cNvPr id="31" name="TextBox 30">
            <a:extLst>
              <a:ext uri="{FF2B5EF4-FFF2-40B4-BE49-F238E27FC236}">
                <a16:creationId xmlns:a16="http://schemas.microsoft.com/office/drawing/2014/main" id="{180C77C8-8049-4FC0-97C3-2A269C938F48}"/>
              </a:ext>
            </a:extLst>
          </p:cNvPr>
          <p:cNvSpPr txBox="1"/>
          <p:nvPr/>
        </p:nvSpPr>
        <p:spPr>
          <a:xfrm>
            <a:off x="1942058" y="1999227"/>
            <a:ext cx="878558" cy="292388"/>
          </a:xfrm>
          <a:prstGeom prst="rect">
            <a:avLst/>
          </a:prstGeom>
          <a:noFill/>
        </p:spPr>
        <p:txBody>
          <a:bodyPr wrap="square" lIns="0" tIns="0" rIns="0" bIns="45720" rtlCol="0">
            <a:spAutoFit/>
          </a:bodyPr>
          <a:lstStyle/>
          <a:p>
            <a:r>
              <a:rPr lang="nb-NO" sz="1600" b="1">
                <a:solidFill>
                  <a:srgbClr val="0062BA"/>
                </a:solidFill>
              </a:rPr>
              <a:t>STUDIO</a:t>
            </a:r>
          </a:p>
        </p:txBody>
      </p:sp>
      <p:pic>
        <p:nvPicPr>
          <p:cNvPr id="33" name="Picture 32">
            <a:extLst>
              <a:ext uri="{FF2B5EF4-FFF2-40B4-BE49-F238E27FC236}">
                <a16:creationId xmlns:a16="http://schemas.microsoft.com/office/drawing/2014/main" id="{7D411CC9-DBAD-4A26-9B24-35D2AE892DAE}"/>
              </a:ext>
            </a:extLst>
          </p:cNvPr>
          <p:cNvPicPr>
            <a:picLocks noChangeAspect="1"/>
          </p:cNvPicPr>
          <p:nvPr/>
        </p:nvPicPr>
        <p:blipFill rotWithShape="1">
          <a:blip r:embed="rId9"/>
          <a:srcRect r="56668" b="-22166"/>
          <a:stretch/>
        </p:blipFill>
        <p:spPr>
          <a:xfrm>
            <a:off x="5334818" y="1975676"/>
            <a:ext cx="878558" cy="375291"/>
          </a:xfrm>
          <a:prstGeom prst="rect">
            <a:avLst/>
          </a:prstGeom>
        </p:spPr>
      </p:pic>
      <p:sp>
        <p:nvSpPr>
          <p:cNvPr id="34" name="TextBox 33">
            <a:extLst>
              <a:ext uri="{FF2B5EF4-FFF2-40B4-BE49-F238E27FC236}">
                <a16:creationId xmlns:a16="http://schemas.microsoft.com/office/drawing/2014/main" id="{6E6A9C5F-65DD-44F4-95FE-5389249AF6E9}"/>
              </a:ext>
            </a:extLst>
          </p:cNvPr>
          <p:cNvSpPr txBox="1"/>
          <p:nvPr/>
        </p:nvSpPr>
        <p:spPr>
          <a:xfrm>
            <a:off x="6238477" y="1999227"/>
            <a:ext cx="878558" cy="292388"/>
          </a:xfrm>
          <a:prstGeom prst="rect">
            <a:avLst/>
          </a:prstGeom>
          <a:noFill/>
        </p:spPr>
        <p:txBody>
          <a:bodyPr wrap="square" lIns="0" tIns="0" rIns="0" bIns="45720" rtlCol="0">
            <a:spAutoFit/>
          </a:bodyPr>
          <a:lstStyle/>
          <a:p>
            <a:r>
              <a:rPr lang="nb-NO" sz="1600" b="1">
                <a:solidFill>
                  <a:srgbClr val="0062BA"/>
                </a:solidFill>
              </a:rPr>
              <a:t>APPS</a:t>
            </a:r>
          </a:p>
        </p:txBody>
      </p:sp>
      <p:pic>
        <p:nvPicPr>
          <p:cNvPr id="35" name="Picture 34">
            <a:extLst>
              <a:ext uri="{FF2B5EF4-FFF2-40B4-BE49-F238E27FC236}">
                <a16:creationId xmlns:a16="http://schemas.microsoft.com/office/drawing/2014/main" id="{0CAB67FC-CFC5-40E9-A28A-8EF1B7E35109}"/>
              </a:ext>
            </a:extLst>
          </p:cNvPr>
          <p:cNvPicPr>
            <a:picLocks noChangeAspect="1"/>
          </p:cNvPicPr>
          <p:nvPr/>
        </p:nvPicPr>
        <p:blipFill rotWithShape="1">
          <a:blip r:embed="rId9"/>
          <a:srcRect r="56668" b="-22166"/>
          <a:stretch/>
        </p:blipFill>
        <p:spPr>
          <a:xfrm>
            <a:off x="9279608" y="1916324"/>
            <a:ext cx="878558" cy="375291"/>
          </a:xfrm>
          <a:prstGeom prst="rect">
            <a:avLst/>
          </a:prstGeom>
        </p:spPr>
      </p:pic>
      <p:sp>
        <p:nvSpPr>
          <p:cNvPr id="36" name="TextBox 35">
            <a:extLst>
              <a:ext uri="{FF2B5EF4-FFF2-40B4-BE49-F238E27FC236}">
                <a16:creationId xmlns:a16="http://schemas.microsoft.com/office/drawing/2014/main" id="{6FC21B52-A806-4301-A8D0-ADD707048EBC}"/>
              </a:ext>
            </a:extLst>
          </p:cNvPr>
          <p:cNvSpPr txBox="1"/>
          <p:nvPr/>
        </p:nvSpPr>
        <p:spPr>
          <a:xfrm>
            <a:off x="10183266" y="1939875"/>
            <a:ext cx="1180059" cy="292388"/>
          </a:xfrm>
          <a:prstGeom prst="rect">
            <a:avLst/>
          </a:prstGeom>
          <a:noFill/>
        </p:spPr>
        <p:txBody>
          <a:bodyPr wrap="square" lIns="0" tIns="0" rIns="0" bIns="45720" rtlCol="0">
            <a:spAutoFit/>
          </a:bodyPr>
          <a:lstStyle/>
          <a:p>
            <a:r>
              <a:rPr lang="nb-NO" sz="1600" b="1">
                <a:solidFill>
                  <a:srgbClr val="0062BA"/>
                </a:solidFill>
              </a:rPr>
              <a:t>PLATFORM</a:t>
            </a:r>
          </a:p>
        </p:txBody>
      </p:sp>
      <p:pic>
        <p:nvPicPr>
          <p:cNvPr id="37" name="Graphic 36" descr="Cloud">
            <a:extLst>
              <a:ext uri="{FF2B5EF4-FFF2-40B4-BE49-F238E27FC236}">
                <a16:creationId xmlns:a16="http://schemas.microsoft.com/office/drawing/2014/main" id="{D7461FC0-CFEE-459C-AA64-0BF6373D8A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1571" y="2452425"/>
            <a:ext cx="1072907" cy="1072907"/>
          </a:xfrm>
          <a:prstGeom prst="rect">
            <a:avLst/>
          </a:prstGeom>
        </p:spPr>
      </p:pic>
      <p:pic>
        <p:nvPicPr>
          <p:cNvPr id="1036" name="Picture 12" descr="Docker Logos and Photos | Docker">
            <a:extLst>
              <a:ext uri="{FF2B5EF4-FFF2-40B4-BE49-F238E27FC236}">
                <a16:creationId xmlns:a16="http://schemas.microsoft.com/office/drawing/2014/main" id="{745B52B1-F778-4BDC-AD39-0B4A698EF2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571" y="3883390"/>
            <a:ext cx="1072907" cy="9179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ubernetes – Logos Download">
            <a:extLst>
              <a:ext uri="{FF2B5EF4-FFF2-40B4-BE49-F238E27FC236}">
                <a16:creationId xmlns:a16="http://schemas.microsoft.com/office/drawing/2014/main" id="{E4B5AC49-CC7A-446F-81CA-52F26998D4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9811" y="3945559"/>
            <a:ext cx="1562100" cy="7942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09FF46E-BE9F-48BE-950F-9094C4D445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084" y="3795980"/>
            <a:ext cx="1219412" cy="509676"/>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Lock">
            <a:extLst>
              <a:ext uri="{FF2B5EF4-FFF2-40B4-BE49-F238E27FC236}">
                <a16:creationId xmlns:a16="http://schemas.microsoft.com/office/drawing/2014/main" id="{D2343D89-80E6-4151-82C0-3D20C4FD0A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06808" y="3838287"/>
            <a:ext cx="998677" cy="998677"/>
          </a:xfrm>
          <a:prstGeom prst="rect">
            <a:avLst/>
          </a:prstGeom>
        </p:spPr>
      </p:pic>
      <p:grpSp>
        <p:nvGrpSpPr>
          <p:cNvPr id="44" name="Group 43">
            <a:extLst>
              <a:ext uri="{FF2B5EF4-FFF2-40B4-BE49-F238E27FC236}">
                <a16:creationId xmlns:a16="http://schemas.microsoft.com/office/drawing/2014/main" id="{35E7DAB4-A802-4E42-8BBE-69AC291CB58D}"/>
              </a:ext>
            </a:extLst>
          </p:cNvPr>
          <p:cNvGrpSpPr/>
          <p:nvPr/>
        </p:nvGrpSpPr>
        <p:grpSpPr>
          <a:xfrm>
            <a:off x="10590692" y="3789113"/>
            <a:ext cx="998676" cy="998676"/>
            <a:chOff x="10659925" y="3705938"/>
            <a:chExt cx="998676" cy="998676"/>
          </a:xfrm>
        </p:grpSpPr>
        <p:pic>
          <p:nvPicPr>
            <p:cNvPr id="41" name="Graphic 40" descr="Paper">
              <a:extLst>
                <a:ext uri="{FF2B5EF4-FFF2-40B4-BE49-F238E27FC236}">
                  <a16:creationId xmlns:a16="http://schemas.microsoft.com/office/drawing/2014/main" id="{EC035942-5EB3-4032-B37D-60BEFB93E73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9925" y="3705938"/>
              <a:ext cx="998676" cy="998676"/>
            </a:xfrm>
            <a:prstGeom prst="rect">
              <a:avLst/>
            </a:prstGeom>
          </p:spPr>
        </p:pic>
        <p:sp>
          <p:nvSpPr>
            <p:cNvPr id="42" name="TextBox 41">
              <a:extLst>
                <a:ext uri="{FF2B5EF4-FFF2-40B4-BE49-F238E27FC236}">
                  <a16:creationId xmlns:a16="http://schemas.microsoft.com/office/drawing/2014/main" id="{1E6C954D-6505-4DF8-B88E-B05ECE6775F1}"/>
                </a:ext>
              </a:extLst>
            </p:cNvPr>
            <p:cNvSpPr txBox="1"/>
            <p:nvPr/>
          </p:nvSpPr>
          <p:spPr>
            <a:xfrm>
              <a:off x="11039517" y="4102673"/>
              <a:ext cx="546346" cy="319733"/>
            </a:xfrm>
            <a:prstGeom prst="roundRect">
              <a:avLst/>
            </a:prstGeom>
            <a:solidFill>
              <a:schemeClr val="bg1"/>
            </a:solidFill>
            <a:ln w="57150">
              <a:solidFill>
                <a:srgbClr val="0062BA"/>
              </a:solidFill>
            </a:ln>
          </p:spPr>
          <p:txBody>
            <a:bodyPr wrap="square" lIns="0" tIns="0" rIns="0" bIns="45720" rtlCol="0" anchor="ctr">
              <a:spAutoFit/>
            </a:bodyPr>
            <a:lstStyle/>
            <a:p>
              <a:pPr algn="ctr">
                <a:lnSpc>
                  <a:spcPct val="150000"/>
                </a:lnSpc>
              </a:pPr>
              <a:r>
                <a:rPr lang="nb-NO" sz="1200" b="1">
                  <a:solidFill>
                    <a:srgbClr val="0062BA"/>
                  </a:solidFill>
                </a:rPr>
                <a:t>PDF</a:t>
              </a:r>
            </a:p>
          </p:txBody>
        </p:sp>
      </p:grpSp>
      <p:pic>
        <p:nvPicPr>
          <p:cNvPr id="46" name="Graphic 45">
            <a:extLst>
              <a:ext uri="{FF2B5EF4-FFF2-40B4-BE49-F238E27FC236}">
                <a16:creationId xmlns:a16="http://schemas.microsoft.com/office/drawing/2014/main" id="{2FFDF5E3-2CDC-4E6F-B539-B2307F07019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36670" y="2557121"/>
            <a:ext cx="826655" cy="757767"/>
          </a:xfrm>
          <a:prstGeom prst="rect">
            <a:avLst/>
          </a:prstGeom>
        </p:spPr>
      </p:pic>
      <p:sp>
        <p:nvSpPr>
          <p:cNvPr id="47" name="TextBox 46">
            <a:extLst>
              <a:ext uri="{FF2B5EF4-FFF2-40B4-BE49-F238E27FC236}">
                <a16:creationId xmlns:a16="http://schemas.microsoft.com/office/drawing/2014/main" id="{20B93903-49D7-42B0-8AA3-B268D0443170}"/>
              </a:ext>
            </a:extLst>
          </p:cNvPr>
          <p:cNvSpPr txBox="1"/>
          <p:nvPr/>
        </p:nvSpPr>
        <p:spPr>
          <a:xfrm>
            <a:off x="9038021" y="3403283"/>
            <a:ext cx="1237968" cy="230832"/>
          </a:xfrm>
          <a:prstGeom prst="rect">
            <a:avLst/>
          </a:prstGeom>
          <a:noFill/>
        </p:spPr>
        <p:txBody>
          <a:bodyPr wrap="none" lIns="0" tIns="0" rIns="0" bIns="45720" rtlCol="0">
            <a:spAutoFit/>
          </a:bodyPr>
          <a:lstStyle/>
          <a:p>
            <a:r>
              <a:rPr lang="nb-NO" sz="1200" b="1">
                <a:solidFill>
                  <a:srgbClr val="0062BA"/>
                </a:solidFill>
              </a:rPr>
              <a:t>BLOB STORAGE</a:t>
            </a:r>
          </a:p>
        </p:txBody>
      </p:sp>
      <p:sp>
        <p:nvSpPr>
          <p:cNvPr id="54" name="TextBox 53">
            <a:extLst>
              <a:ext uri="{FF2B5EF4-FFF2-40B4-BE49-F238E27FC236}">
                <a16:creationId xmlns:a16="http://schemas.microsoft.com/office/drawing/2014/main" id="{B44BCD6C-ED1A-47AC-AE13-EE7CC0BA64E4}"/>
              </a:ext>
            </a:extLst>
          </p:cNvPr>
          <p:cNvSpPr txBox="1"/>
          <p:nvPr/>
        </p:nvSpPr>
        <p:spPr>
          <a:xfrm>
            <a:off x="10536670" y="3409916"/>
            <a:ext cx="948978" cy="230832"/>
          </a:xfrm>
          <a:prstGeom prst="rect">
            <a:avLst/>
          </a:prstGeom>
          <a:noFill/>
        </p:spPr>
        <p:txBody>
          <a:bodyPr wrap="none" lIns="0" tIns="0" rIns="0" bIns="45720" rtlCol="0">
            <a:spAutoFit/>
          </a:bodyPr>
          <a:lstStyle/>
          <a:p>
            <a:r>
              <a:rPr lang="nb-NO" sz="1200" b="1">
                <a:solidFill>
                  <a:srgbClr val="0062BA"/>
                </a:solidFill>
              </a:rPr>
              <a:t>COSMOS DB</a:t>
            </a:r>
          </a:p>
        </p:txBody>
      </p:sp>
      <p:pic>
        <p:nvPicPr>
          <p:cNvPr id="49" name="Graphic 48">
            <a:extLst>
              <a:ext uri="{FF2B5EF4-FFF2-40B4-BE49-F238E27FC236}">
                <a16:creationId xmlns:a16="http://schemas.microsoft.com/office/drawing/2014/main" id="{75A30D99-13AC-4D61-B86C-99307033EB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43677" y="2523562"/>
            <a:ext cx="826655" cy="826655"/>
          </a:xfrm>
          <a:prstGeom prst="rect">
            <a:avLst/>
          </a:prstGeom>
        </p:spPr>
      </p:pic>
      <p:pic>
        <p:nvPicPr>
          <p:cNvPr id="1044" name="Picture 20" descr="Brands RA - RZ | React">
            <a:extLst>
              <a:ext uri="{FF2B5EF4-FFF2-40B4-BE49-F238E27FC236}">
                <a16:creationId xmlns:a16="http://schemas.microsoft.com/office/drawing/2014/main" id="{AFC6DBE0-6FA2-45CA-B7AA-D79B234D8B9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9269" y="3466847"/>
            <a:ext cx="1236583" cy="4090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46A3733-F28C-43C1-882D-6772E54D1373}"/>
              </a:ext>
            </a:extLst>
          </p:cNvPr>
          <p:cNvSpPr txBox="1"/>
          <p:nvPr/>
        </p:nvSpPr>
        <p:spPr>
          <a:xfrm>
            <a:off x="3456390" y="3143429"/>
            <a:ext cx="1275181" cy="652551"/>
          </a:xfrm>
          <a:prstGeom prst="homePlate">
            <a:avLst/>
          </a:prstGeom>
          <a:solidFill>
            <a:schemeClr val="bg1">
              <a:lumMod val="65000"/>
            </a:schemeClr>
          </a:solidFill>
          <a:ln w="28575">
            <a:noFill/>
          </a:ln>
        </p:spPr>
        <p:txBody>
          <a:bodyPr wrap="square" lIns="0" tIns="0" rIns="0" bIns="45720" rtlCol="0" anchor="ctr">
            <a:spAutoFit/>
          </a:bodyPr>
          <a:lstStyle/>
          <a:p>
            <a:pPr algn="ctr">
              <a:lnSpc>
                <a:spcPct val="150000"/>
              </a:lnSpc>
            </a:pPr>
            <a:r>
              <a:rPr lang="nb-NO" sz="1400">
                <a:solidFill>
                  <a:schemeClr val="bg1"/>
                </a:solidFill>
              </a:rPr>
              <a:t>DEPLOY APPS TO</a:t>
            </a:r>
          </a:p>
        </p:txBody>
      </p:sp>
      <p:sp>
        <p:nvSpPr>
          <p:cNvPr id="59" name="TextBox 58">
            <a:extLst>
              <a:ext uri="{FF2B5EF4-FFF2-40B4-BE49-F238E27FC236}">
                <a16:creationId xmlns:a16="http://schemas.microsoft.com/office/drawing/2014/main" id="{BF838A14-3FFF-42AD-AAF2-63A0EC8DF787}"/>
              </a:ext>
            </a:extLst>
          </p:cNvPr>
          <p:cNvSpPr txBox="1"/>
          <p:nvPr/>
        </p:nvSpPr>
        <p:spPr>
          <a:xfrm flipH="1">
            <a:off x="7515193" y="3145075"/>
            <a:ext cx="1275181" cy="652551"/>
          </a:xfrm>
          <a:prstGeom prst="homePlate">
            <a:avLst/>
          </a:prstGeom>
          <a:solidFill>
            <a:schemeClr val="tx1"/>
          </a:solidFill>
          <a:ln w="28575">
            <a:noFill/>
          </a:ln>
        </p:spPr>
        <p:txBody>
          <a:bodyPr wrap="square" lIns="0" tIns="0" rIns="0" bIns="45720" rtlCol="0" anchor="ctr">
            <a:spAutoFit/>
          </a:bodyPr>
          <a:lstStyle/>
          <a:p>
            <a:pPr algn="ctr">
              <a:lnSpc>
                <a:spcPct val="150000"/>
              </a:lnSpc>
            </a:pPr>
            <a:r>
              <a:rPr lang="nb-NO" sz="1400">
                <a:solidFill>
                  <a:schemeClr val="bg1"/>
                </a:solidFill>
              </a:rPr>
              <a:t>SUPPORT</a:t>
            </a:r>
          </a:p>
          <a:p>
            <a:pPr algn="ctr">
              <a:lnSpc>
                <a:spcPct val="150000"/>
              </a:lnSpc>
            </a:pPr>
            <a:r>
              <a:rPr lang="nb-NO" sz="1400">
                <a:solidFill>
                  <a:schemeClr val="bg1"/>
                </a:solidFill>
              </a:rPr>
              <a:t>APPS</a:t>
            </a:r>
          </a:p>
        </p:txBody>
      </p:sp>
      <p:pic>
        <p:nvPicPr>
          <p:cNvPr id="1034" name="Picture 10">
            <a:extLst>
              <a:ext uri="{FF2B5EF4-FFF2-40B4-BE49-F238E27FC236}">
                <a16:creationId xmlns:a16="http://schemas.microsoft.com/office/drawing/2014/main" id="{368DD776-4950-41AA-A332-23F7CEC54A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33481" y="2630845"/>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1353BF28-D51A-44F8-B168-6AE60B14276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2874" y="3842433"/>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Brands RA - RZ | React">
            <a:extLst>
              <a:ext uri="{FF2B5EF4-FFF2-40B4-BE49-F238E27FC236}">
                <a16:creationId xmlns:a16="http://schemas.microsoft.com/office/drawing/2014/main" id="{83D237D2-DE39-492A-9EFD-697C5DD17B7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1073" y="4544018"/>
            <a:ext cx="1236583" cy="4090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5BE887CD-F9BD-4289-958F-9E0884014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1521" y="3974143"/>
            <a:ext cx="975483" cy="97548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09DE7D2-B5DF-4E4E-80C9-73B2E410BA2A}"/>
              </a:ext>
            </a:extLst>
          </p:cNvPr>
          <p:cNvGrpSpPr/>
          <p:nvPr/>
        </p:nvGrpSpPr>
        <p:grpSpPr>
          <a:xfrm>
            <a:off x="4659648" y="1975676"/>
            <a:ext cx="3107455" cy="2982072"/>
            <a:chOff x="4659648" y="1975676"/>
            <a:chExt cx="3107455" cy="2982072"/>
          </a:xfrm>
        </p:grpSpPr>
        <p:sp>
          <p:nvSpPr>
            <p:cNvPr id="43" name="Rectangle 42">
              <a:extLst>
                <a:ext uri="{FF2B5EF4-FFF2-40B4-BE49-F238E27FC236}">
                  <a16:creationId xmlns:a16="http://schemas.microsoft.com/office/drawing/2014/main" id="{58317DD3-3786-4F28-BB7E-6A4B995D8009}"/>
                </a:ext>
              </a:extLst>
            </p:cNvPr>
            <p:cNvSpPr/>
            <p:nvPr/>
          </p:nvSpPr>
          <p:spPr>
            <a:xfrm>
              <a:off x="4756672" y="1975676"/>
              <a:ext cx="2733422"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45" name="Rectangle 44">
              <a:extLst>
                <a:ext uri="{FF2B5EF4-FFF2-40B4-BE49-F238E27FC236}">
                  <a16:creationId xmlns:a16="http://schemas.microsoft.com/office/drawing/2014/main" id="{7AE86CFF-EEB6-4672-828A-9866DC8BD6C5}"/>
                </a:ext>
              </a:extLst>
            </p:cNvPr>
            <p:cNvSpPr/>
            <p:nvPr/>
          </p:nvSpPr>
          <p:spPr>
            <a:xfrm>
              <a:off x="4659648" y="4095371"/>
              <a:ext cx="3107455" cy="86237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grpSp>
        <p:nvGrpSpPr>
          <p:cNvPr id="7" name="Group 6">
            <a:extLst>
              <a:ext uri="{FF2B5EF4-FFF2-40B4-BE49-F238E27FC236}">
                <a16:creationId xmlns:a16="http://schemas.microsoft.com/office/drawing/2014/main" id="{6689BEB2-1CAA-4AB8-B7E1-878B912D49CD}"/>
              </a:ext>
            </a:extLst>
          </p:cNvPr>
          <p:cNvGrpSpPr/>
          <p:nvPr/>
        </p:nvGrpSpPr>
        <p:grpSpPr>
          <a:xfrm>
            <a:off x="480670" y="1872672"/>
            <a:ext cx="3107455" cy="3104519"/>
            <a:chOff x="480670" y="1872672"/>
            <a:chExt cx="3107455" cy="3104519"/>
          </a:xfrm>
        </p:grpSpPr>
        <p:sp>
          <p:nvSpPr>
            <p:cNvPr id="48" name="Rectangle 47">
              <a:extLst>
                <a:ext uri="{FF2B5EF4-FFF2-40B4-BE49-F238E27FC236}">
                  <a16:creationId xmlns:a16="http://schemas.microsoft.com/office/drawing/2014/main" id="{DF269FD8-2D5F-4AC4-8DEF-042FA7EBB547}"/>
                </a:ext>
              </a:extLst>
            </p:cNvPr>
            <p:cNvSpPr/>
            <p:nvPr/>
          </p:nvSpPr>
          <p:spPr>
            <a:xfrm>
              <a:off x="577694" y="1872672"/>
              <a:ext cx="2733422"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51" name="Rectangle 50">
              <a:extLst>
                <a:ext uri="{FF2B5EF4-FFF2-40B4-BE49-F238E27FC236}">
                  <a16:creationId xmlns:a16="http://schemas.microsoft.com/office/drawing/2014/main" id="{D95F9C79-04F0-43FE-9469-E1FBAB8313F5}"/>
                </a:ext>
              </a:extLst>
            </p:cNvPr>
            <p:cNvSpPr/>
            <p:nvPr/>
          </p:nvSpPr>
          <p:spPr>
            <a:xfrm>
              <a:off x="480670" y="3989514"/>
              <a:ext cx="3107455" cy="98767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sp>
        <p:nvSpPr>
          <p:cNvPr id="52" name="Slide Number Placeholder 4">
            <a:extLst>
              <a:ext uri="{FF2B5EF4-FFF2-40B4-BE49-F238E27FC236}">
                <a16:creationId xmlns:a16="http://schemas.microsoft.com/office/drawing/2014/main" id="{85D64B29-5FE3-7147-A6F1-7CF01B8A1602}"/>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28</a:t>
            </a:fld>
            <a:endParaRPr lang="en-US"/>
          </a:p>
        </p:txBody>
      </p:sp>
      <p:sp>
        <p:nvSpPr>
          <p:cNvPr id="53" name="Footer Placeholder 1">
            <a:extLst>
              <a:ext uri="{FF2B5EF4-FFF2-40B4-BE49-F238E27FC236}">
                <a16:creationId xmlns:a16="http://schemas.microsoft.com/office/drawing/2014/main" id="{DC6FF21B-9A79-9944-A508-097ECB043A45}"/>
              </a:ext>
            </a:extLst>
          </p:cNvPr>
          <p:cNvSpPr txBox="1">
            <a:spLocks/>
          </p:cNvSpPr>
          <p:nvPr/>
        </p:nvSpPr>
        <p:spPr>
          <a:xfrm>
            <a:off x="282472"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Tree>
    <p:extLst>
      <p:ext uri="{BB962C8B-B14F-4D97-AF65-F5344CB8AC3E}">
        <p14:creationId xmlns:p14="http://schemas.microsoft.com/office/powerpoint/2010/main" val="502406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45C5-6440-4512-A581-0C29D6CF1622}"/>
              </a:ext>
            </a:extLst>
          </p:cNvPr>
          <p:cNvSpPr>
            <a:spLocks noGrp="1"/>
          </p:cNvSpPr>
          <p:nvPr>
            <p:ph type="title"/>
          </p:nvPr>
        </p:nvSpPr>
        <p:spPr/>
        <p:txBody>
          <a:bodyPr/>
          <a:lstStyle/>
          <a:p>
            <a:r>
              <a:rPr lang="en-US" err="1"/>
              <a:t>Altinn</a:t>
            </a:r>
            <a:r>
              <a:rPr lang="en-US"/>
              <a:t> 3 is made up of</a:t>
            </a:r>
            <a:br>
              <a:rPr lang="en-US"/>
            </a:br>
            <a:r>
              <a:rPr lang="en-US">
                <a:solidFill>
                  <a:schemeClr val="accent1"/>
                </a:solidFill>
              </a:rPr>
              <a:t>3 solutions</a:t>
            </a:r>
          </a:p>
        </p:txBody>
      </p:sp>
      <p:sp>
        <p:nvSpPr>
          <p:cNvPr id="5" name="Rectangle: Rounded Corners 4">
            <a:extLst>
              <a:ext uri="{FF2B5EF4-FFF2-40B4-BE49-F238E27FC236}">
                <a16:creationId xmlns:a16="http://schemas.microsoft.com/office/drawing/2014/main" id="{3F560509-40B0-4FCD-9FD4-16C056D8DB55}"/>
              </a:ext>
            </a:extLst>
          </p:cNvPr>
          <p:cNvSpPr/>
          <p:nvPr/>
        </p:nvSpPr>
        <p:spPr>
          <a:xfrm>
            <a:off x="228601" y="1745683"/>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Rounded Corners 11">
            <a:extLst>
              <a:ext uri="{FF2B5EF4-FFF2-40B4-BE49-F238E27FC236}">
                <a16:creationId xmlns:a16="http://schemas.microsoft.com/office/drawing/2014/main" id="{89BCC686-91F4-43EC-A16B-C75AD0D6200D}"/>
              </a:ext>
            </a:extLst>
          </p:cNvPr>
          <p:cNvSpPr/>
          <p:nvPr/>
        </p:nvSpPr>
        <p:spPr>
          <a:xfrm>
            <a:off x="4371974" y="1740159"/>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Rounded Corners 12">
            <a:extLst>
              <a:ext uri="{FF2B5EF4-FFF2-40B4-BE49-F238E27FC236}">
                <a16:creationId xmlns:a16="http://schemas.microsoft.com/office/drawing/2014/main" id="{7BC945B4-E981-4458-A3F3-9541ED85730D}"/>
              </a:ext>
            </a:extLst>
          </p:cNvPr>
          <p:cNvSpPr/>
          <p:nvPr/>
        </p:nvSpPr>
        <p:spPr>
          <a:xfrm>
            <a:off x="8467725" y="1740159"/>
            <a:ext cx="3495675" cy="364146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 name="TextBox 5">
            <a:extLst>
              <a:ext uri="{FF2B5EF4-FFF2-40B4-BE49-F238E27FC236}">
                <a16:creationId xmlns:a16="http://schemas.microsoft.com/office/drawing/2014/main" id="{9700F02D-09A3-462F-897F-7C7AE3909372}"/>
              </a:ext>
            </a:extLst>
          </p:cNvPr>
          <p:cNvSpPr txBox="1"/>
          <p:nvPr/>
        </p:nvSpPr>
        <p:spPr>
          <a:xfrm>
            <a:off x="828675" y="5112317"/>
            <a:ext cx="2295525" cy="538609"/>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APP DEVELOPMENT AND TESTING</a:t>
            </a:r>
          </a:p>
        </p:txBody>
      </p:sp>
      <p:sp>
        <p:nvSpPr>
          <p:cNvPr id="14" name="TextBox 13">
            <a:extLst>
              <a:ext uri="{FF2B5EF4-FFF2-40B4-BE49-F238E27FC236}">
                <a16:creationId xmlns:a16="http://schemas.microsoft.com/office/drawing/2014/main" id="{0F306ECE-F7E8-41E5-948C-0BF1B9973E47}"/>
              </a:ext>
            </a:extLst>
          </p:cNvPr>
          <p:cNvSpPr txBox="1"/>
          <p:nvPr/>
        </p:nvSpPr>
        <p:spPr>
          <a:xfrm>
            <a:off x="4948237" y="5235427"/>
            <a:ext cx="2295525" cy="292388"/>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APP HOSTING</a:t>
            </a:r>
          </a:p>
        </p:txBody>
      </p:sp>
      <p:sp>
        <p:nvSpPr>
          <p:cNvPr id="15" name="TextBox 14">
            <a:extLst>
              <a:ext uri="{FF2B5EF4-FFF2-40B4-BE49-F238E27FC236}">
                <a16:creationId xmlns:a16="http://schemas.microsoft.com/office/drawing/2014/main" id="{19055314-0B90-4568-A3D2-AAD77CE00727}"/>
              </a:ext>
            </a:extLst>
          </p:cNvPr>
          <p:cNvSpPr txBox="1"/>
          <p:nvPr/>
        </p:nvSpPr>
        <p:spPr>
          <a:xfrm>
            <a:off x="9067800" y="5112317"/>
            <a:ext cx="2295525" cy="538609"/>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SUPPORTING PLATFORM</a:t>
            </a:r>
          </a:p>
        </p:txBody>
      </p:sp>
      <p:pic>
        <p:nvPicPr>
          <p:cNvPr id="16" name="Graphic 15" descr="Pencil">
            <a:extLst>
              <a:ext uri="{FF2B5EF4-FFF2-40B4-BE49-F238E27FC236}">
                <a16:creationId xmlns:a16="http://schemas.microsoft.com/office/drawing/2014/main" id="{E400A33A-DD2A-4F1A-B46C-1DAE4F71A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079" y="2638424"/>
            <a:ext cx="914400" cy="914400"/>
          </a:xfrm>
          <a:prstGeom prst="rect">
            <a:avLst/>
          </a:prstGeom>
        </p:spPr>
      </p:pic>
      <p:pic>
        <p:nvPicPr>
          <p:cNvPr id="18" name="Graphic 17" descr="Eraser">
            <a:extLst>
              <a:ext uri="{FF2B5EF4-FFF2-40B4-BE49-F238E27FC236}">
                <a16:creationId xmlns:a16="http://schemas.microsoft.com/office/drawing/2014/main" id="{FA036C83-47C5-4D87-8BCD-19179960A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962" y="2638424"/>
            <a:ext cx="914400" cy="914400"/>
          </a:xfrm>
          <a:prstGeom prst="rect">
            <a:avLst/>
          </a:prstGeom>
        </p:spPr>
      </p:pic>
      <p:pic>
        <p:nvPicPr>
          <p:cNvPr id="20" name="Graphic 19" descr="Single gear">
            <a:extLst>
              <a:ext uri="{FF2B5EF4-FFF2-40B4-BE49-F238E27FC236}">
                <a16:creationId xmlns:a16="http://schemas.microsoft.com/office/drawing/2014/main" id="{20F3D562-BCE3-4806-9F59-7D27E86B5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814" y="2537068"/>
            <a:ext cx="1171576" cy="1171576"/>
          </a:xfrm>
          <a:prstGeom prst="rect">
            <a:avLst/>
          </a:prstGeom>
        </p:spPr>
      </p:pic>
      <p:pic>
        <p:nvPicPr>
          <p:cNvPr id="30" name="Picture 29">
            <a:extLst>
              <a:ext uri="{FF2B5EF4-FFF2-40B4-BE49-F238E27FC236}">
                <a16:creationId xmlns:a16="http://schemas.microsoft.com/office/drawing/2014/main" id="{D98FB32B-9D0E-41A4-8578-4543CC9CD64A}"/>
              </a:ext>
            </a:extLst>
          </p:cNvPr>
          <p:cNvPicPr>
            <a:picLocks noChangeAspect="1"/>
          </p:cNvPicPr>
          <p:nvPr/>
        </p:nvPicPr>
        <p:blipFill rotWithShape="1">
          <a:blip r:embed="rId9"/>
          <a:srcRect r="56668" b="-22166"/>
          <a:stretch/>
        </p:blipFill>
        <p:spPr>
          <a:xfrm>
            <a:off x="1038399" y="1975676"/>
            <a:ext cx="878558" cy="375291"/>
          </a:xfrm>
          <a:prstGeom prst="rect">
            <a:avLst/>
          </a:prstGeom>
        </p:spPr>
      </p:pic>
      <p:sp>
        <p:nvSpPr>
          <p:cNvPr id="31" name="TextBox 30">
            <a:extLst>
              <a:ext uri="{FF2B5EF4-FFF2-40B4-BE49-F238E27FC236}">
                <a16:creationId xmlns:a16="http://schemas.microsoft.com/office/drawing/2014/main" id="{180C77C8-8049-4FC0-97C3-2A269C938F48}"/>
              </a:ext>
            </a:extLst>
          </p:cNvPr>
          <p:cNvSpPr txBox="1"/>
          <p:nvPr/>
        </p:nvSpPr>
        <p:spPr>
          <a:xfrm>
            <a:off x="1942058" y="1999227"/>
            <a:ext cx="878558" cy="292388"/>
          </a:xfrm>
          <a:prstGeom prst="rect">
            <a:avLst/>
          </a:prstGeom>
          <a:noFill/>
        </p:spPr>
        <p:txBody>
          <a:bodyPr wrap="square" lIns="0" tIns="0" rIns="0" bIns="45720" rtlCol="0">
            <a:spAutoFit/>
          </a:bodyPr>
          <a:lstStyle/>
          <a:p>
            <a:r>
              <a:rPr lang="nb-NO" sz="1600" b="1">
                <a:solidFill>
                  <a:srgbClr val="0062BA"/>
                </a:solidFill>
              </a:rPr>
              <a:t>STUDIO</a:t>
            </a:r>
          </a:p>
        </p:txBody>
      </p:sp>
      <p:pic>
        <p:nvPicPr>
          <p:cNvPr id="33" name="Picture 32">
            <a:extLst>
              <a:ext uri="{FF2B5EF4-FFF2-40B4-BE49-F238E27FC236}">
                <a16:creationId xmlns:a16="http://schemas.microsoft.com/office/drawing/2014/main" id="{7D411CC9-DBAD-4A26-9B24-35D2AE892DAE}"/>
              </a:ext>
            </a:extLst>
          </p:cNvPr>
          <p:cNvPicPr>
            <a:picLocks noChangeAspect="1"/>
          </p:cNvPicPr>
          <p:nvPr/>
        </p:nvPicPr>
        <p:blipFill rotWithShape="1">
          <a:blip r:embed="rId9"/>
          <a:srcRect r="56668" b="-22166"/>
          <a:stretch/>
        </p:blipFill>
        <p:spPr>
          <a:xfrm>
            <a:off x="5334818" y="1975676"/>
            <a:ext cx="878558" cy="375291"/>
          </a:xfrm>
          <a:prstGeom prst="rect">
            <a:avLst/>
          </a:prstGeom>
        </p:spPr>
      </p:pic>
      <p:sp>
        <p:nvSpPr>
          <p:cNvPr id="34" name="TextBox 33">
            <a:extLst>
              <a:ext uri="{FF2B5EF4-FFF2-40B4-BE49-F238E27FC236}">
                <a16:creationId xmlns:a16="http://schemas.microsoft.com/office/drawing/2014/main" id="{6E6A9C5F-65DD-44F4-95FE-5389249AF6E9}"/>
              </a:ext>
            </a:extLst>
          </p:cNvPr>
          <p:cNvSpPr txBox="1"/>
          <p:nvPr/>
        </p:nvSpPr>
        <p:spPr>
          <a:xfrm>
            <a:off x="6238477" y="1999227"/>
            <a:ext cx="878558" cy="292388"/>
          </a:xfrm>
          <a:prstGeom prst="rect">
            <a:avLst/>
          </a:prstGeom>
          <a:noFill/>
        </p:spPr>
        <p:txBody>
          <a:bodyPr wrap="square" lIns="0" tIns="0" rIns="0" bIns="45720" rtlCol="0">
            <a:spAutoFit/>
          </a:bodyPr>
          <a:lstStyle/>
          <a:p>
            <a:r>
              <a:rPr lang="nb-NO" sz="1600" b="1">
                <a:solidFill>
                  <a:srgbClr val="0062BA"/>
                </a:solidFill>
              </a:rPr>
              <a:t>APPS</a:t>
            </a:r>
          </a:p>
        </p:txBody>
      </p:sp>
      <p:pic>
        <p:nvPicPr>
          <p:cNvPr id="35" name="Picture 34">
            <a:extLst>
              <a:ext uri="{FF2B5EF4-FFF2-40B4-BE49-F238E27FC236}">
                <a16:creationId xmlns:a16="http://schemas.microsoft.com/office/drawing/2014/main" id="{0CAB67FC-CFC5-40E9-A28A-8EF1B7E35109}"/>
              </a:ext>
            </a:extLst>
          </p:cNvPr>
          <p:cNvPicPr>
            <a:picLocks noChangeAspect="1"/>
          </p:cNvPicPr>
          <p:nvPr/>
        </p:nvPicPr>
        <p:blipFill rotWithShape="1">
          <a:blip r:embed="rId9"/>
          <a:srcRect r="56668" b="-22166"/>
          <a:stretch/>
        </p:blipFill>
        <p:spPr>
          <a:xfrm>
            <a:off x="9279608" y="1916324"/>
            <a:ext cx="878558" cy="375291"/>
          </a:xfrm>
          <a:prstGeom prst="rect">
            <a:avLst/>
          </a:prstGeom>
        </p:spPr>
      </p:pic>
      <p:sp>
        <p:nvSpPr>
          <p:cNvPr id="36" name="TextBox 35">
            <a:extLst>
              <a:ext uri="{FF2B5EF4-FFF2-40B4-BE49-F238E27FC236}">
                <a16:creationId xmlns:a16="http://schemas.microsoft.com/office/drawing/2014/main" id="{6FC21B52-A806-4301-A8D0-ADD707048EBC}"/>
              </a:ext>
            </a:extLst>
          </p:cNvPr>
          <p:cNvSpPr txBox="1"/>
          <p:nvPr/>
        </p:nvSpPr>
        <p:spPr>
          <a:xfrm>
            <a:off x="10183266" y="1939875"/>
            <a:ext cx="1180059" cy="292388"/>
          </a:xfrm>
          <a:prstGeom prst="rect">
            <a:avLst/>
          </a:prstGeom>
          <a:noFill/>
        </p:spPr>
        <p:txBody>
          <a:bodyPr wrap="square" lIns="0" tIns="0" rIns="0" bIns="45720" rtlCol="0">
            <a:spAutoFit/>
          </a:bodyPr>
          <a:lstStyle/>
          <a:p>
            <a:r>
              <a:rPr lang="nb-NO" sz="1600" b="1">
                <a:solidFill>
                  <a:srgbClr val="0062BA"/>
                </a:solidFill>
              </a:rPr>
              <a:t>PLATFORM</a:t>
            </a:r>
          </a:p>
        </p:txBody>
      </p:sp>
      <p:pic>
        <p:nvPicPr>
          <p:cNvPr id="37" name="Graphic 36" descr="Cloud">
            <a:extLst>
              <a:ext uri="{FF2B5EF4-FFF2-40B4-BE49-F238E27FC236}">
                <a16:creationId xmlns:a16="http://schemas.microsoft.com/office/drawing/2014/main" id="{D7461FC0-CFEE-459C-AA64-0BF6373D8A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1571" y="2452425"/>
            <a:ext cx="1072907" cy="1072907"/>
          </a:xfrm>
          <a:prstGeom prst="rect">
            <a:avLst/>
          </a:prstGeom>
        </p:spPr>
      </p:pic>
      <p:pic>
        <p:nvPicPr>
          <p:cNvPr id="1036" name="Picture 12" descr="Docker Logos and Photos | Docker">
            <a:extLst>
              <a:ext uri="{FF2B5EF4-FFF2-40B4-BE49-F238E27FC236}">
                <a16:creationId xmlns:a16="http://schemas.microsoft.com/office/drawing/2014/main" id="{745B52B1-F778-4BDC-AD39-0B4A698EF2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571" y="3883390"/>
            <a:ext cx="1072907" cy="9179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ubernetes – Logos Download">
            <a:extLst>
              <a:ext uri="{FF2B5EF4-FFF2-40B4-BE49-F238E27FC236}">
                <a16:creationId xmlns:a16="http://schemas.microsoft.com/office/drawing/2014/main" id="{E4B5AC49-CC7A-446F-81CA-52F26998D4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9811" y="3945559"/>
            <a:ext cx="1562100" cy="7942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09FF46E-BE9F-48BE-950F-9094C4D445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084" y="3795980"/>
            <a:ext cx="1219412" cy="509676"/>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Lock">
            <a:extLst>
              <a:ext uri="{FF2B5EF4-FFF2-40B4-BE49-F238E27FC236}">
                <a16:creationId xmlns:a16="http://schemas.microsoft.com/office/drawing/2014/main" id="{D2343D89-80E6-4151-82C0-3D20C4FD0A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06808" y="3838287"/>
            <a:ext cx="998677" cy="998677"/>
          </a:xfrm>
          <a:prstGeom prst="rect">
            <a:avLst/>
          </a:prstGeom>
        </p:spPr>
      </p:pic>
      <p:grpSp>
        <p:nvGrpSpPr>
          <p:cNvPr id="44" name="Group 43">
            <a:extLst>
              <a:ext uri="{FF2B5EF4-FFF2-40B4-BE49-F238E27FC236}">
                <a16:creationId xmlns:a16="http://schemas.microsoft.com/office/drawing/2014/main" id="{35E7DAB4-A802-4E42-8BBE-69AC291CB58D}"/>
              </a:ext>
            </a:extLst>
          </p:cNvPr>
          <p:cNvGrpSpPr/>
          <p:nvPr/>
        </p:nvGrpSpPr>
        <p:grpSpPr>
          <a:xfrm>
            <a:off x="10590692" y="3789113"/>
            <a:ext cx="998676" cy="998676"/>
            <a:chOff x="10659925" y="3705938"/>
            <a:chExt cx="998676" cy="998676"/>
          </a:xfrm>
        </p:grpSpPr>
        <p:pic>
          <p:nvPicPr>
            <p:cNvPr id="41" name="Graphic 40" descr="Paper">
              <a:extLst>
                <a:ext uri="{FF2B5EF4-FFF2-40B4-BE49-F238E27FC236}">
                  <a16:creationId xmlns:a16="http://schemas.microsoft.com/office/drawing/2014/main" id="{EC035942-5EB3-4032-B37D-60BEFB93E73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9925" y="3705938"/>
              <a:ext cx="998676" cy="998676"/>
            </a:xfrm>
            <a:prstGeom prst="rect">
              <a:avLst/>
            </a:prstGeom>
          </p:spPr>
        </p:pic>
        <p:sp>
          <p:nvSpPr>
            <p:cNvPr id="42" name="TextBox 41">
              <a:extLst>
                <a:ext uri="{FF2B5EF4-FFF2-40B4-BE49-F238E27FC236}">
                  <a16:creationId xmlns:a16="http://schemas.microsoft.com/office/drawing/2014/main" id="{1E6C954D-6505-4DF8-B88E-B05ECE6775F1}"/>
                </a:ext>
              </a:extLst>
            </p:cNvPr>
            <p:cNvSpPr txBox="1"/>
            <p:nvPr/>
          </p:nvSpPr>
          <p:spPr>
            <a:xfrm>
              <a:off x="11039517" y="4102673"/>
              <a:ext cx="546346" cy="319733"/>
            </a:xfrm>
            <a:prstGeom prst="roundRect">
              <a:avLst/>
            </a:prstGeom>
            <a:solidFill>
              <a:schemeClr val="bg1"/>
            </a:solidFill>
            <a:ln w="57150">
              <a:solidFill>
                <a:srgbClr val="0062BA"/>
              </a:solidFill>
            </a:ln>
          </p:spPr>
          <p:txBody>
            <a:bodyPr wrap="square" lIns="0" tIns="0" rIns="0" bIns="45720" rtlCol="0" anchor="ctr">
              <a:spAutoFit/>
            </a:bodyPr>
            <a:lstStyle/>
            <a:p>
              <a:pPr algn="ctr">
                <a:lnSpc>
                  <a:spcPct val="150000"/>
                </a:lnSpc>
              </a:pPr>
              <a:r>
                <a:rPr lang="nb-NO" sz="1200" b="1">
                  <a:solidFill>
                    <a:srgbClr val="0062BA"/>
                  </a:solidFill>
                </a:rPr>
                <a:t>PDF</a:t>
              </a:r>
            </a:p>
          </p:txBody>
        </p:sp>
      </p:grpSp>
      <p:pic>
        <p:nvPicPr>
          <p:cNvPr id="46" name="Graphic 45">
            <a:extLst>
              <a:ext uri="{FF2B5EF4-FFF2-40B4-BE49-F238E27FC236}">
                <a16:creationId xmlns:a16="http://schemas.microsoft.com/office/drawing/2014/main" id="{2FFDF5E3-2CDC-4E6F-B539-B2307F07019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36670" y="2557121"/>
            <a:ext cx="826655" cy="757767"/>
          </a:xfrm>
          <a:prstGeom prst="rect">
            <a:avLst/>
          </a:prstGeom>
        </p:spPr>
      </p:pic>
      <p:sp>
        <p:nvSpPr>
          <p:cNvPr id="47" name="TextBox 46">
            <a:extLst>
              <a:ext uri="{FF2B5EF4-FFF2-40B4-BE49-F238E27FC236}">
                <a16:creationId xmlns:a16="http://schemas.microsoft.com/office/drawing/2014/main" id="{20B93903-49D7-42B0-8AA3-B268D0443170}"/>
              </a:ext>
            </a:extLst>
          </p:cNvPr>
          <p:cNvSpPr txBox="1"/>
          <p:nvPr/>
        </p:nvSpPr>
        <p:spPr>
          <a:xfrm>
            <a:off x="9038021" y="3403283"/>
            <a:ext cx="1237968" cy="230832"/>
          </a:xfrm>
          <a:prstGeom prst="rect">
            <a:avLst/>
          </a:prstGeom>
          <a:noFill/>
        </p:spPr>
        <p:txBody>
          <a:bodyPr wrap="none" lIns="0" tIns="0" rIns="0" bIns="45720" rtlCol="0">
            <a:spAutoFit/>
          </a:bodyPr>
          <a:lstStyle/>
          <a:p>
            <a:r>
              <a:rPr lang="nb-NO" sz="1200" b="1">
                <a:solidFill>
                  <a:srgbClr val="0062BA"/>
                </a:solidFill>
              </a:rPr>
              <a:t>BLOB STORAGE</a:t>
            </a:r>
          </a:p>
        </p:txBody>
      </p:sp>
      <p:sp>
        <p:nvSpPr>
          <p:cNvPr id="54" name="TextBox 53">
            <a:extLst>
              <a:ext uri="{FF2B5EF4-FFF2-40B4-BE49-F238E27FC236}">
                <a16:creationId xmlns:a16="http://schemas.microsoft.com/office/drawing/2014/main" id="{B44BCD6C-ED1A-47AC-AE13-EE7CC0BA64E4}"/>
              </a:ext>
            </a:extLst>
          </p:cNvPr>
          <p:cNvSpPr txBox="1"/>
          <p:nvPr/>
        </p:nvSpPr>
        <p:spPr>
          <a:xfrm>
            <a:off x="10536670" y="3409916"/>
            <a:ext cx="948978" cy="230832"/>
          </a:xfrm>
          <a:prstGeom prst="rect">
            <a:avLst/>
          </a:prstGeom>
          <a:noFill/>
        </p:spPr>
        <p:txBody>
          <a:bodyPr wrap="none" lIns="0" tIns="0" rIns="0" bIns="45720" rtlCol="0">
            <a:spAutoFit/>
          </a:bodyPr>
          <a:lstStyle/>
          <a:p>
            <a:r>
              <a:rPr lang="nb-NO" sz="1200" b="1">
                <a:solidFill>
                  <a:srgbClr val="0062BA"/>
                </a:solidFill>
              </a:rPr>
              <a:t>COSMOS DB</a:t>
            </a:r>
          </a:p>
        </p:txBody>
      </p:sp>
      <p:pic>
        <p:nvPicPr>
          <p:cNvPr id="49" name="Graphic 48">
            <a:extLst>
              <a:ext uri="{FF2B5EF4-FFF2-40B4-BE49-F238E27FC236}">
                <a16:creationId xmlns:a16="http://schemas.microsoft.com/office/drawing/2014/main" id="{75A30D99-13AC-4D61-B86C-99307033EB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43677" y="2523562"/>
            <a:ext cx="826655" cy="826655"/>
          </a:xfrm>
          <a:prstGeom prst="rect">
            <a:avLst/>
          </a:prstGeom>
        </p:spPr>
      </p:pic>
      <p:pic>
        <p:nvPicPr>
          <p:cNvPr id="1044" name="Picture 20" descr="Brands RA - RZ | React">
            <a:extLst>
              <a:ext uri="{FF2B5EF4-FFF2-40B4-BE49-F238E27FC236}">
                <a16:creationId xmlns:a16="http://schemas.microsoft.com/office/drawing/2014/main" id="{AFC6DBE0-6FA2-45CA-B7AA-D79B234D8B9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9269" y="3466847"/>
            <a:ext cx="1236583" cy="4090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46A3733-F28C-43C1-882D-6772E54D1373}"/>
              </a:ext>
            </a:extLst>
          </p:cNvPr>
          <p:cNvSpPr txBox="1"/>
          <p:nvPr/>
        </p:nvSpPr>
        <p:spPr>
          <a:xfrm>
            <a:off x="3456390" y="3143429"/>
            <a:ext cx="1275181" cy="652551"/>
          </a:xfrm>
          <a:prstGeom prst="homePlate">
            <a:avLst/>
          </a:prstGeom>
          <a:solidFill>
            <a:schemeClr val="tx1"/>
          </a:solidFill>
          <a:ln w="28575">
            <a:solidFill>
              <a:schemeClr val="tx1"/>
            </a:solidFill>
          </a:ln>
        </p:spPr>
        <p:txBody>
          <a:bodyPr wrap="square" lIns="0" tIns="0" rIns="0" bIns="45720" rtlCol="0" anchor="ctr">
            <a:spAutoFit/>
          </a:bodyPr>
          <a:lstStyle/>
          <a:p>
            <a:pPr algn="ctr">
              <a:lnSpc>
                <a:spcPct val="150000"/>
              </a:lnSpc>
            </a:pPr>
            <a:r>
              <a:rPr lang="nb-NO" sz="1400">
                <a:solidFill>
                  <a:schemeClr val="bg1"/>
                </a:solidFill>
              </a:rPr>
              <a:t>DEPLOY APPS TO</a:t>
            </a:r>
          </a:p>
        </p:txBody>
      </p:sp>
      <p:sp>
        <p:nvSpPr>
          <p:cNvPr id="59" name="TextBox 58">
            <a:extLst>
              <a:ext uri="{FF2B5EF4-FFF2-40B4-BE49-F238E27FC236}">
                <a16:creationId xmlns:a16="http://schemas.microsoft.com/office/drawing/2014/main" id="{BF838A14-3FFF-42AD-AAF2-63A0EC8DF787}"/>
              </a:ext>
            </a:extLst>
          </p:cNvPr>
          <p:cNvSpPr txBox="1"/>
          <p:nvPr/>
        </p:nvSpPr>
        <p:spPr>
          <a:xfrm flipH="1">
            <a:off x="7515193" y="3145075"/>
            <a:ext cx="1275181" cy="652551"/>
          </a:xfrm>
          <a:prstGeom prst="homePlate">
            <a:avLst/>
          </a:prstGeom>
          <a:solidFill>
            <a:schemeClr val="tx1"/>
          </a:solidFill>
          <a:ln w="28575">
            <a:solidFill>
              <a:schemeClr val="tx1"/>
            </a:solidFill>
          </a:ln>
        </p:spPr>
        <p:txBody>
          <a:bodyPr wrap="square" lIns="0" tIns="0" rIns="0" bIns="45720" rtlCol="0" anchor="ctr">
            <a:spAutoFit/>
          </a:bodyPr>
          <a:lstStyle/>
          <a:p>
            <a:pPr algn="ctr">
              <a:lnSpc>
                <a:spcPct val="150000"/>
              </a:lnSpc>
            </a:pPr>
            <a:r>
              <a:rPr lang="nb-NO" sz="1400">
                <a:solidFill>
                  <a:schemeClr val="bg1"/>
                </a:solidFill>
              </a:rPr>
              <a:t>SUPPORT</a:t>
            </a:r>
          </a:p>
          <a:p>
            <a:pPr algn="ctr">
              <a:lnSpc>
                <a:spcPct val="150000"/>
              </a:lnSpc>
            </a:pPr>
            <a:r>
              <a:rPr lang="nb-NO" sz="1400">
                <a:solidFill>
                  <a:schemeClr val="bg1"/>
                </a:solidFill>
              </a:rPr>
              <a:t>APPS</a:t>
            </a:r>
          </a:p>
        </p:txBody>
      </p:sp>
      <p:pic>
        <p:nvPicPr>
          <p:cNvPr id="1034" name="Picture 10">
            <a:extLst>
              <a:ext uri="{FF2B5EF4-FFF2-40B4-BE49-F238E27FC236}">
                <a16:creationId xmlns:a16="http://schemas.microsoft.com/office/drawing/2014/main" id="{368DD776-4950-41AA-A332-23F7CEC54A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33481" y="2630845"/>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1353BF28-D51A-44F8-B168-6AE60B14276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2874" y="3842433"/>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Brands RA - RZ | React">
            <a:extLst>
              <a:ext uri="{FF2B5EF4-FFF2-40B4-BE49-F238E27FC236}">
                <a16:creationId xmlns:a16="http://schemas.microsoft.com/office/drawing/2014/main" id="{83D237D2-DE39-492A-9EFD-697C5DD17B7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1073" y="4544018"/>
            <a:ext cx="1236583" cy="4090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5BE887CD-F9BD-4289-958F-9E0884014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1521" y="3974143"/>
            <a:ext cx="975483" cy="975483"/>
          </a:xfrm>
          <a:prstGeom prst="rect">
            <a:avLst/>
          </a:prstGeom>
          <a:noFill/>
          <a:extLst>
            <a:ext uri="{909E8E84-426E-40DD-AFC4-6F175D3DCCD1}">
              <a14:hiddenFill xmlns:a14="http://schemas.microsoft.com/office/drawing/2010/main">
                <a:solidFill>
                  <a:srgbClr val="FFFFFF"/>
                </a:solidFill>
              </a14:hiddenFill>
            </a:ext>
          </a:extLst>
        </p:spPr>
      </p:pic>
      <p:sp>
        <p:nvSpPr>
          <p:cNvPr id="43" name="Slide Number Placeholder 4">
            <a:extLst>
              <a:ext uri="{FF2B5EF4-FFF2-40B4-BE49-F238E27FC236}">
                <a16:creationId xmlns:a16="http://schemas.microsoft.com/office/drawing/2014/main" id="{61236026-360C-2A4F-8A20-EBD19B388870}"/>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29</a:t>
            </a:fld>
            <a:endParaRPr lang="en-US"/>
          </a:p>
        </p:txBody>
      </p:sp>
      <p:sp>
        <p:nvSpPr>
          <p:cNvPr id="45" name="Footer Placeholder 1">
            <a:extLst>
              <a:ext uri="{FF2B5EF4-FFF2-40B4-BE49-F238E27FC236}">
                <a16:creationId xmlns:a16="http://schemas.microsoft.com/office/drawing/2014/main" id="{B354C868-8D8D-7045-B80E-4D4ADC98D937}"/>
              </a:ext>
            </a:extLst>
          </p:cNvPr>
          <p:cNvSpPr txBox="1">
            <a:spLocks/>
          </p:cNvSpPr>
          <p:nvPr/>
        </p:nvSpPr>
        <p:spPr>
          <a:xfrm>
            <a:off x="300087"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Tree>
    <p:extLst>
      <p:ext uri="{BB962C8B-B14F-4D97-AF65-F5344CB8AC3E}">
        <p14:creationId xmlns:p14="http://schemas.microsoft.com/office/powerpoint/2010/main" val="164661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6F23AF8A-8FF1-4D43-8315-0F4042A55FA5}"/>
              </a:ext>
            </a:extLst>
          </p:cNvPr>
          <p:cNvSpPr>
            <a:spLocks noGrp="1"/>
          </p:cNvSpPr>
          <p:nvPr>
            <p:ph type="body" sz="quarter" idx="10"/>
          </p:nvPr>
        </p:nvSpPr>
        <p:spPr/>
        <p:txBody>
          <a:bodyPr/>
          <a:lstStyle/>
          <a:p>
            <a:r>
              <a:rPr lang="en-US"/>
              <a:t>Agenda</a:t>
            </a:r>
          </a:p>
        </p:txBody>
      </p:sp>
      <p:sp>
        <p:nvSpPr>
          <p:cNvPr id="22" name="Text Placeholder 21">
            <a:extLst>
              <a:ext uri="{FF2B5EF4-FFF2-40B4-BE49-F238E27FC236}">
                <a16:creationId xmlns:a16="http://schemas.microsoft.com/office/drawing/2014/main" id="{94EFF51C-9AFE-6C4C-81DB-B6B22588341A}"/>
              </a:ext>
            </a:extLst>
          </p:cNvPr>
          <p:cNvSpPr>
            <a:spLocks noGrp="1"/>
          </p:cNvSpPr>
          <p:nvPr>
            <p:ph type="body" sz="quarter" idx="11"/>
          </p:nvPr>
        </p:nvSpPr>
        <p:spPr>
          <a:xfrm>
            <a:off x="333404" y="3550653"/>
            <a:ext cx="871266" cy="661720"/>
          </a:xfrm>
        </p:spPr>
        <p:txBody>
          <a:bodyPr/>
          <a:lstStyle/>
          <a:p>
            <a:r>
              <a:rPr lang="en-US"/>
              <a:t>2</a:t>
            </a:r>
          </a:p>
        </p:txBody>
      </p:sp>
      <p:sp>
        <p:nvSpPr>
          <p:cNvPr id="23" name="Text Placeholder 22">
            <a:extLst>
              <a:ext uri="{FF2B5EF4-FFF2-40B4-BE49-F238E27FC236}">
                <a16:creationId xmlns:a16="http://schemas.microsoft.com/office/drawing/2014/main" id="{77361322-5D21-E74E-BB99-188B976DFD88}"/>
              </a:ext>
            </a:extLst>
          </p:cNvPr>
          <p:cNvSpPr>
            <a:spLocks noGrp="1"/>
          </p:cNvSpPr>
          <p:nvPr>
            <p:ph type="body" sz="quarter" idx="12"/>
          </p:nvPr>
        </p:nvSpPr>
        <p:spPr>
          <a:xfrm>
            <a:off x="862149" y="3703502"/>
            <a:ext cx="3086286" cy="853641"/>
          </a:xfrm>
        </p:spPr>
        <p:txBody>
          <a:bodyPr>
            <a:normAutofit/>
          </a:bodyPr>
          <a:lstStyle/>
          <a:p>
            <a:r>
              <a:rPr lang="en-US" sz="1800" b="1"/>
              <a:t>INTRODUCTION TO ALTINN 3 PROJECT</a:t>
            </a:r>
          </a:p>
        </p:txBody>
      </p:sp>
      <p:sp>
        <p:nvSpPr>
          <p:cNvPr id="24" name="Text Placeholder 23">
            <a:extLst>
              <a:ext uri="{FF2B5EF4-FFF2-40B4-BE49-F238E27FC236}">
                <a16:creationId xmlns:a16="http://schemas.microsoft.com/office/drawing/2014/main" id="{11078F7E-53CC-0947-8054-9D43707DDDD2}"/>
              </a:ext>
            </a:extLst>
          </p:cNvPr>
          <p:cNvSpPr>
            <a:spLocks noGrp="1"/>
          </p:cNvSpPr>
          <p:nvPr>
            <p:ph type="body" sz="quarter" idx="13"/>
          </p:nvPr>
        </p:nvSpPr>
        <p:spPr>
          <a:xfrm>
            <a:off x="333404" y="4601234"/>
            <a:ext cx="871266" cy="661720"/>
          </a:xfrm>
        </p:spPr>
        <p:txBody>
          <a:bodyPr/>
          <a:lstStyle/>
          <a:p>
            <a:r>
              <a:rPr lang="en-US"/>
              <a:t>3</a:t>
            </a:r>
            <a:endParaRPr lang="nb-NO"/>
          </a:p>
        </p:txBody>
      </p:sp>
      <p:sp>
        <p:nvSpPr>
          <p:cNvPr id="25" name="Text Placeholder 24">
            <a:extLst>
              <a:ext uri="{FF2B5EF4-FFF2-40B4-BE49-F238E27FC236}">
                <a16:creationId xmlns:a16="http://schemas.microsoft.com/office/drawing/2014/main" id="{5E1927FC-3AF6-F34C-9E70-FD3D5963DBAB}"/>
              </a:ext>
            </a:extLst>
          </p:cNvPr>
          <p:cNvSpPr>
            <a:spLocks noGrp="1"/>
          </p:cNvSpPr>
          <p:nvPr>
            <p:ph type="body" sz="quarter" idx="14"/>
          </p:nvPr>
        </p:nvSpPr>
        <p:spPr>
          <a:xfrm>
            <a:off x="862151" y="4773134"/>
            <a:ext cx="2476684" cy="853640"/>
          </a:xfrm>
        </p:spPr>
        <p:txBody>
          <a:bodyPr>
            <a:normAutofit/>
          </a:bodyPr>
          <a:lstStyle/>
          <a:p>
            <a:r>
              <a:rPr lang="en-US" sz="1800" b="1"/>
              <a:t>OVERVIEW OF ALTINN 3</a:t>
            </a:r>
          </a:p>
        </p:txBody>
      </p:sp>
      <p:sp>
        <p:nvSpPr>
          <p:cNvPr id="26" name="Text Placeholder 25">
            <a:extLst>
              <a:ext uri="{FF2B5EF4-FFF2-40B4-BE49-F238E27FC236}">
                <a16:creationId xmlns:a16="http://schemas.microsoft.com/office/drawing/2014/main" id="{A5406BBF-160B-1C43-82E7-A23F1A146B19}"/>
              </a:ext>
            </a:extLst>
          </p:cNvPr>
          <p:cNvSpPr>
            <a:spLocks noGrp="1"/>
          </p:cNvSpPr>
          <p:nvPr>
            <p:ph type="body" sz="quarter" idx="15"/>
          </p:nvPr>
        </p:nvSpPr>
        <p:spPr>
          <a:xfrm>
            <a:off x="4005944" y="2341112"/>
            <a:ext cx="871266" cy="661720"/>
          </a:xfrm>
        </p:spPr>
        <p:txBody>
          <a:bodyPr/>
          <a:lstStyle/>
          <a:p>
            <a:r>
              <a:rPr lang="en-US"/>
              <a:t>4</a:t>
            </a:r>
          </a:p>
        </p:txBody>
      </p:sp>
      <p:sp>
        <p:nvSpPr>
          <p:cNvPr id="27" name="Text Placeholder 26">
            <a:extLst>
              <a:ext uri="{FF2B5EF4-FFF2-40B4-BE49-F238E27FC236}">
                <a16:creationId xmlns:a16="http://schemas.microsoft.com/office/drawing/2014/main" id="{1B8DE3FA-2510-AB4A-84D5-B8C80738564E}"/>
              </a:ext>
            </a:extLst>
          </p:cNvPr>
          <p:cNvSpPr>
            <a:spLocks noGrp="1"/>
          </p:cNvSpPr>
          <p:nvPr>
            <p:ph type="body" sz="quarter" idx="16"/>
          </p:nvPr>
        </p:nvSpPr>
        <p:spPr>
          <a:xfrm>
            <a:off x="4534688" y="2484301"/>
            <a:ext cx="2215021" cy="722926"/>
          </a:xfrm>
        </p:spPr>
        <p:txBody>
          <a:bodyPr vert="horz" lIns="0" tIns="0" rIns="0" bIns="0" rtlCol="0" anchor="t">
            <a:noAutofit/>
          </a:bodyPr>
          <a:lstStyle/>
          <a:p>
            <a:r>
              <a:rPr lang="en-US" sz="1800" b="1"/>
              <a:t>PUBLIC CLOUD COMPONENTS &amp; ARCHITECTURE</a:t>
            </a:r>
          </a:p>
          <a:p>
            <a:endParaRPr lang="en-US" sz="1800" b="1"/>
          </a:p>
        </p:txBody>
      </p:sp>
      <p:sp>
        <p:nvSpPr>
          <p:cNvPr id="28" name="Text Placeholder 27">
            <a:extLst>
              <a:ext uri="{FF2B5EF4-FFF2-40B4-BE49-F238E27FC236}">
                <a16:creationId xmlns:a16="http://schemas.microsoft.com/office/drawing/2014/main" id="{6BED7A97-1D57-974B-AE7A-E3592B8BC8DB}"/>
              </a:ext>
            </a:extLst>
          </p:cNvPr>
          <p:cNvSpPr>
            <a:spLocks noGrp="1"/>
          </p:cNvSpPr>
          <p:nvPr>
            <p:ph type="body" sz="quarter" idx="17"/>
          </p:nvPr>
        </p:nvSpPr>
        <p:spPr>
          <a:xfrm>
            <a:off x="4005944" y="3497923"/>
            <a:ext cx="871265" cy="661720"/>
          </a:xfrm>
        </p:spPr>
        <p:txBody>
          <a:bodyPr/>
          <a:lstStyle/>
          <a:p>
            <a:r>
              <a:rPr lang="en-US"/>
              <a:t>5</a:t>
            </a:r>
          </a:p>
        </p:txBody>
      </p:sp>
      <p:sp>
        <p:nvSpPr>
          <p:cNvPr id="29" name="Text Placeholder 28">
            <a:extLst>
              <a:ext uri="{FF2B5EF4-FFF2-40B4-BE49-F238E27FC236}">
                <a16:creationId xmlns:a16="http://schemas.microsoft.com/office/drawing/2014/main" id="{F0E4BFC1-EB5B-D34A-890B-48AC2361E03A}"/>
              </a:ext>
            </a:extLst>
          </p:cNvPr>
          <p:cNvSpPr>
            <a:spLocks noGrp="1"/>
          </p:cNvSpPr>
          <p:nvPr>
            <p:ph type="body" sz="quarter" idx="18"/>
          </p:nvPr>
        </p:nvSpPr>
        <p:spPr>
          <a:xfrm>
            <a:off x="4534691" y="3650773"/>
            <a:ext cx="2780512" cy="756416"/>
          </a:xfrm>
        </p:spPr>
        <p:txBody>
          <a:bodyPr/>
          <a:lstStyle/>
          <a:p>
            <a:r>
              <a:rPr lang="en-US" sz="1800" b="1"/>
              <a:t>STATUS &amp; GOING FORWARD</a:t>
            </a:r>
          </a:p>
          <a:p>
            <a:endParaRPr lang="en-US" sz="1800" b="1"/>
          </a:p>
        </p:txBody>
      </p:sp>
      <p:sp>
        <p:nvSpPr>
          <p:cNvPr id="30" name="Text Placeholder 29">
            <a:extLst>
              <a:ext uri="{FF2B5EF4-FFF2-40B4-BE49-F238E27FC236}">
                <a16:creationId xmlns:a16="http://schemas.microsoft.com/office/drawing/2014/main" id="{3CA71865-194A-DC48-87CA-5901785FF3E7}"/>
              </a:ext>
            </a:extLst>
          </p:cNvPr>
          <p:cNvSpPr>
            <a:spLocks noGrp="1"/>
          </p:cNvSpPr>
          <p:nvPr>
            <p:ph type="body" sz="quarter" idx="19"/>
          </p:nvPr>
        </p:nvSpPr>
        <p:spPr>
          <a:xfrm>
            <a:off x="4005944" y="4548504"/>
            <a:ext cx="871265" cy="661720"/>
          </a:xfrm>
        </p:spPr>
        <p:txBody>
          <a:bodyPr/>
          <a:lstStyle/>
          <a:p>
            <a:r>
              <a:rPr lang="en-US"/>
              <a:t>6</a:t>
            </a:r>
          </a:p>
        </p:txBody>
      </p:sp>
      <p:sp>
        <p:nvSpPr>
          <p:cNvPr id="31" name="Text Placeholder 30">
            <a:extLst>
              <a:ext uri="{FF2B5EF4-FFF2-40B4-BE49-F238E27FC236}">
                <a16:creationId xmlns:a16="http://schemas.microsoft.com/office/drawing/2014/main" id="{1F0F56B2-77E1-AF44-A4D0-F9B9257B0505}"/>
              </a:ext>
            </a:extLst>
          </p:cNvPr>
          <p:cNvSpPr>
            <a:spLocks noGrp="1"/>
          </p:cNvSpPr>
          <p:nvPr>
            <p:ph type="body" sz="quarter" idx="20"/>
          </p:nvPr>
        </p:nvSpPr>
        <p:spPr>
          <a:xfrm>
            <a:off x="4537295" y="4840721"/>
            <a:ext cx="4446027" cy="756416"/>
          </a:xfrm>
        </p:spPr>
        <p:txBody>
          <a:bodyPr>
            <a:normAutofit/>
          </a:bodyPr>
          <a:lstStyle/>
          <a:p>
            <a:r>
              <a:rPr lang="en-US" sz="1800" b="1"/>
              <a:t>Q &amp; A</a:t>
            </a:r>
          </a:p>
          <a:p>
            <a:endParaRPr lang="en-US" sz="1800" b="1"/>
          </a:p>
        </p:txBody>
      </p:sp>
      <p:sp>
        <p:nvSpPr>
          <p:cNvPr id="35" name="Rectangle 34">
            <a:extLst>
              <a:ext uri="{FF2B5EF4-FFF2-40B4-BE49-F238E27FC236}">
                <a16:creationId xmlns:a16="http://schemas.microsoft.com/office/drawing/2014/main" id="{19D03303-C7A1-2B40-9738-2420254DA204}"/>
              </a:ext>
            </a:extLst>
          </p:cNvPr>
          <p:cNvSpPr/>
          <p:nvPr/>
        </p:nvSpPr>
        <p:spPr>
          <a:xfrm>
            <a:off x="7466577" y="0"/>
            <a:ext cx="472542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Picture</a:t>
            </a:r>
          </a:p>
        </p:txBody>
      </p:sp>
      <p:sp>
        <p:nvSpPr>
          <p:cNvPr id="36" name="Slide Number Placeholder 4">
            <a:extLst>
              <a:ext uri="{FF2B5EF4-FFF2-40B4-BE49-F238E27FC236}">
                <a16:creationId xmlns:a16="http://schemas.microsoft.com/office/drawing/2014/main" id="{B4F17233-5523-F34C-956C-DDFB98C9851E}"/>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3</a:t>
            </a:fld>
            <a:endParaRPr lang="en-US">
              <a:solidFill>
                <a:schemeClr val="bg1">
                  <a:alpha val="40000"/>
                </a:schemeClr>
              </a:solidFill>
            </a:endParaRPr>
          </a:p>
        </p:txBody>
      </p:sp>
      <p:sp>
        <p:nvSpPr>
          <p:cNvPr id="37" name="Footer Placeholder 1">
            <a:extLst>
              <a:ext uri="{FF2B5EF4-FFF2-40B4-BE49-F238E27FC236}">
                <a16:creationId xmlns:a16="http://schemas.microsoft.com/office/drawing/2014/main" id="{89270898-F1C3-F845-9A5A-EC3D5FA68DC3}"/>
              </a:ext>
            </a:extLst>
          </p:cNvPr>
          <p:cNvSpPr txBox="1">
            <a:spLocks/>
          </p:cNvSpPr>
          <p:nvPr/>
        </p:nvSpPr>
        <p:spPr>
          <a:xfrm>
            <a:off x="80916" y="6571740"/>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40000"/>
                  </a:schemeClr>
                </a:solidFill>
              </a:rPr>
              <a:t>Building an open source government platform in the cloud</a:t>
            </a:r>
          </a:p>
        </p:txBody>
      </p:sp>
      <p:sp>
        <p:nvSpPr>
          <p:cNvPr id="38" name="Footer Placeholder 6">
            <a:extLst>
              <a:ext uri="{FF2B5EF4-FFF2-40B4-BE49-F238E27FC236}">
                <a16:creationId xmlns:a16="http://schemas.microsoft.com/office/drawing/2014/main" id="{DD957432-D283-A34A-96C9-692ABC957D92}"/>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alpha val="40000"/>
                </a:schemeClr>
              </a:solidFill>
            </a:endParaRPr>
          </a:p>
        </p:txBody>
      </p:sp>
      <p:pic>
        <p:nvPicPr>
          <p:cNvPr id="41" name="Picture 40" descr="A picture containing car, sitting, desk, bus&#10;&#10;Description automatically generated">
            <a:extLst>
              <a:ext uri="{FF2B5EF4-FFF2-40B4-BE49-F238E27FC236}">
                <a16:creationId xmlns:a16="http://schemas.microsoft.com/office/drawing/2014/main" id="{0B8E9AC4-8341-DA4B-94B9-2E288D5CFC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0"/>
          <a:stretch/>
        </p:blipFill>
        <p:spPr>
          <a:xfrm>
            <a:off x="7466576" y="0"/>
            <a:ext cx="4725424" cy="6877358"/>
          </a:xfrm>
          <a:prstGeom prst="rect">
            <a:avLst/>
          </a:prstGeom>
        </p:spPr>
      </p:pic>
      <p:sp>
        <p:nvSpPr>
          <p:cNvPr id="4" name="Text Placeholder 21">
            <a:extLst>
              <a:ext uri="{FF2B5EF4-FFF2-40B4-BE49-F238E27FC236}">
                <a16:creationId xmlns:a16="http://schemas.microsoft.com/office/drawing/2014/main" id="{E54B1506-1A10-4E75-860A-FCAE50B25C51}"/>
              </a:ext>
            </a:extLst>
          </p:cNvPr>
          <p:cNvSpPr txBox="1">
            <a:spLocks/>
          </p:cNvSpPr>
          <p:nvPr/>
        </p:nvSpPr>
        <p:spPr>
          <a:xfrm>
            <a:off x="385163" y="2337204"/>
            <a:ext cx="871266" cy="661720"/>
          </a:xfrm>
          <a:prstGeom prst="rect">
            <a:avLst/>
          </a:prstGeom>
        </p:spPr>
        <p:txBody>
          <a:bodyPr vert="horz" lIns="0" tIns="0" rIns="0" bIns="0" rtlCol="0" anchor="b">
            <a:normAutofit/>
          </a:bodyPr>
          <a:lstStyle>
            <a:lvl1pPr marL="0" indent="0" algn="l" defTabSz="914377" rtl="0" eaLnBrk="1" latinLnBrk="0" hangingPunct="1">
              <a:lnSpc>
                <a:spcPct val="70000"/>
              </a:lnSpc>
              <a:spcBef>
                <a:spcPts val="1200"/>
              </a:spcBef>
              <a:spcAft>
                <a:spcPts val="1200"/>
              </a:spcAft>
              <a:buFont typeface="Arial" panose="020B0604020202020204" pitchFamily="34" charset="0"/>
              <a:buNone/>
              <a:defRPr sz="3600" b="1" kern="1200" cap="none" baseline="0">
                <a:solidFill>
                  <a:schemeClr val="bg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60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60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60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60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a:t>1</a:t>
            </a:r>
          </a:p>
        </p:txBody>
      </p:sp>
      <p:sp>
        <p:nvSpPr>
          <p:cNvPr id="5" name="Text Placeholder 22">
            <a:extLst>
              <a:ext uri="{FF2B5EF4-FFF2-40B4-BE49-F238E27FC236}">
                <a16:creationId xmlns:a16="http://schemas.microsoft.com/office/drawing/2014/main" id="{542D5F45-7FE1-4356-AB9D-D35762B351DD}"/>
              </a:ext>
            </a:extLst>
          </p:cNvPr>
          <p:cNvSpPr txBox="1">
            <a:spLocks/>
          </p:cNvSpPr>
          <p:nvPr/>
        </p:nvSpPr>
        <p:spPr>
          <a:xfrm>
            <a:off x="856398" y="2490054"/>
            <a:ext cx="1778518" cy="817294"/>
          </a:xfrm>
          <a:prstGeom prst="rect">
            <a:avLst/>
          </a:prstGeom>
        </p:spPr>
        <p:txBody>
          <a:bodyPr vert="horz" lIns="0" tIns="0" rIns="0" bIns="0" rtlCol="0" anchor="t">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1600" b="0" kern="1200" cap="none" baseline="0">
                <a:solidFill>
                  <a:schemeClr val="bg1"/>
                </a:solidFill>
                <a:latin typeface="+mn-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600" kern="1200">
                <a:solidFill>
                  <a:schemeClr val="bg1"/>
                </a:solidFill>
                <a:latin typeface="Graphik Medium" panose="020B0603030202060203" pitchFamily="34" charset="0"/>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bg1"/>
                </a:solidFill>
                <a:latin typeface="Graphik Medium" panose="020B0603030202060203" pitchFamily="34" charset="0"/>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600" kern="1200">
                <a:solidFill>
                  <a:schemeClr val="bg1"/>
                </a:solidFill>
                <a:latin typeface="Graphik Medium" panose="020B0603030202060203" pitchFamily="34" charset="0"/>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800" b="1"/>
              <a:t>WHAT IS ALTINN</a:t>
            </a:r>
          </a:p>
        </p:txBody>
      </p:sp>
    </p:spTree>
    <p:extLst>
      <p:ext uri="{BB962C8B-B14F-4D97-AF65-F5344CB8AC3E}">
        <p14:creationId xmlns:p14="http://schemas.microsoft.com/office/powerpoint/2010/main" val="3186267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ED96F4B-E223-46A8-ABC2-9A90ACA5F20A}"/>
              </a:ext>
            </a:extLst>
          </p:cNvPr>
          <p:cNvSpPr/>
          <p:nvPr/>
        </p:nvSpPr>
        <p:spPr>
          <a:xfrm>
            <a:off x="427590"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3" name="Rectangle 22">
            <a:extLst>
              <a:ext uri="{FF2B5EF4-FFF2-40B4-BE49-F238E27FC236}">
                <a16:creationId xmlns:a16="http://schemas.microsoft.com/office/drawing/2014/main" id="{622833FF-FBA1-5B44-9B89-99FA1D8A051E}"/>
              </a:ext>
            </a:extLst>
          </p:cNvPr>
          <p:cNvSpPr/>
          <p:nvPr/>
        </p:nvSpPr>
        <p:spPr>
          <a:xfrm>
            <a:off x="6380708"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Rectangle 18">
            <a:extLst>
              <a:ext uri="{FF2B5EF4-FFF2-40B4-BE49-F238E27FC236}">
                <a16:creationId xmlns:a16="http://schemas.microsoft.com/office/drawing/2014/main" id="{3F49B218-C650-5B44-BF86-775452C83418}"/>
              </a:ext>
            </a:extLst>
          </p:cNvPr>
          <p:cNvSpPr/>
          <p:nvPr/>
        </p:nvSpPr>
        <p:spPr>
          <a:xfrm>
            <a:off x="9356324"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5864BCF-B34C-9441-A125-3B2C0312D1C2}"/>
              </a:ext>
            </a:extLst>
          </p:cNvPr>
          <p:cNvSpPr/>
          <p:nvPr/>
        </p:nvSpPr>
        <p:spPr>
          <a:xfrm>
            <a:off x="3405092"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Rectangle 16">
            <a:extLst>
              <a:ext uri="{FF2B5EF4-FFF2-40B4-BE49-F238E27FC236}">
                <a16:creationId xmlns:a16="http://schemas.microsoft.com/office/drawing/2014/main" id="{7702EE9A-AC37-C54A-B0A4-6B6949CAEA16}"/>
              </a:ext>
            </a:extLst>
          </p:cNvPr>
          <p:cNvSpPr/>
          <p:nvPr/>
        </p:nvSpPr>
        <p:spPr>
          <a:xfrm>
            <a:off x="404146"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7" name="Content Placeholder 6">
            <a:extLst>
              <a:ext uri="{FF2B5EF4-FFF2-40B4-BE49-F238E27FC236}">
                <a16:creationId xmlns:a16="http://schemas.microsoft.com/office/drawing/2014/main" id="{920D6F6D-372E-46C2-8428-94221CC1C001}"/>
              </a:ext>
            </a:extLst>
          </p:cNvPr>
          <p:cNvSpPr>
            <a:spLocks noGrp="1"/>
          </p:cNvSpPr>
          <p:nvPr>
            <p:ph type="body" sz="quarter" idx="10"/>
          </p:nvPr>
        </p:nvSpPr>
        <p:spPr>
          <a:xfrm>
            <a:off x="427336" y="3747733"/>
            <a:ext cx="2286373" cy="803496"/>
          </a:xfrm>
        </p:spPr>
        <p:txBody>
          <a:bodyPr>
            <a:normAutofit/>
          </a:bodyPr>
          <a:lstStyle/>
          <a:p>
            <a:pPr marL="55561" algn="ctr"/>
            <a:r>
              <a:rPr lang="en-US" sz="1800"/>
              <a:t>Government agency…</a:t>
            </a:r>
          </a:p>
        </p:txBody>
      </p:sp>
      <p:sp>
        <p:nvSpPr>
          <p:cNvPr id="8" name="Slide Number Placeholder 4">
            <a:extLst>
              <a:ext uri="{FF2B5EF4-FFF2-40B4-BE49-F238E27FC236}">
                <a16:creationId xmlns:a16="http://schemas.microsoft.com/office/drawing/2014/main" id="{E06DB838-0896-864E-AD46-A6744F3DF25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30</a:t>
            </a:fld>
            <a:endParaRPr lang="en-US"/>
          </a:p>
        </p:txBody>
      </p:sp>
      <p:sp>
        <p:nvSpPr>
          <p:cNvPr id="9" name="Footer Placeholder 1">
            <a:extLst>
              <a:ext uri="{FF2B5EF4-FFF2-40B4-BE49-F238E27FC236}">
                <a16:creationId xmlns:a16="http://schemas.microsoft.com/office/drawing/2014/main" id="{3F4DBB73-2F80-EB46-8F20-7CFE2F5E07A7}"/>
              </a:ext>
            </a:extLst>
          </p:cNvPr>
          <p:cNvSpPr txBox="1">
            <a:spLocks/>
          </p:cNvSpPr>
          <p:nvPr/>
        </p:nvSpPr>
        <p:spPr>
          <a:xfrm>
            <a:off x="119744" y="6476998"/>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2" name="Content Placeholder 6">
            <a:extLst>
              <a:ext uri="{FF2B5EF4-FFF2-40B4-BE49-F238E27FC236}">
                <a16:creationId xmlns:a16="http://schemas.microsoft.com/office/drawing/2014/main" id="{7C1A7E8B-FAB8-9E4F-A22F-A60336594E38}"/>
              </a:ext>
            </a:extLst>
          </p:cNvPr>
          <p:cNvSpPr txBox="1">
            <a:spLocks/>
          </p:cNvSpPr>
          <p:nvPr/>
        </p:nvSpPr>
        <p:spPr>
          <a:xfrm>
            <a:off x="3340501" y="3747733"/>
            <a:ext cx="2461935" cy="556469"/>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…needs data from population</a:t>
            </a:r>
          </a:p>
        </p:txBody>
      </p:sp>
      <p:sp>
        <p:nvSpPr>
          <p:cNvPr id="13" name="Content Placeholder 6">
            <a:extLst>
              <a:ext uri="{FF2B5EF4-FFF2-40B4-BE49-F238E27FC236}">
                <a16:creationId xmlns:a16="http://schemas.microsoft.com/office/drawing/2014/main" id="{4AACFE52-87CE-5742-815E-EE831587CEC2}"/>
              </a:ext>
            </a:extLst>
          </p:cNvPr>
          <p:cNvSpPr txBox="1">
            <a:spLocks/>
          </p:cNvSpPr>
          <p:nvPr/>
        </p:nvSpPr>
        <p:spPr>
          <a:xfrm>
            <a:off x="6597139" y="3783042"/>
            <a:ext cx="1899887" cy="866637"/>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Create  digital service…</a:t>
            </a:r>
          </a:p>
        </p:txBody>
      </p:sp>
      <p:sp>
        <p:nvSpPr>
          <p:cNvPr id="14" name="Content Placeholder 6">
            <a:extLst>
              <a:ext uri="{FF2B5EF4-FFF2-40B4-BE49-F238E27FC236}">
                <a16:creationId xmlns:a16="http://schemas.microsoft.com/office/drawing/2014/main" id="{E11A10C7-2D94-D045-BF92-28E942624661}"/>
              </a:ext>
            </a:extLst>
          </p:cNvPr>
          <p:cNvSpPr txBox="1">
            <a:spLocks/>
          </p:cNvSpPr>
          <p:nvPr/>
        </p:nvSpPr>
        <p:spPr>
          <a:xfrm>
            <a:off x="9720542" y="3783042"/>
            <a:ext cx="1604314" cy="70425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…to collect responses</a:t>
            </a:r>
          </a:p>
        </p:txBody>
      </p:sp>
      <p:pic>
        <p:nvPicPr>
          <p:cNvPr id="3" name="Picture 2" descr="A picture containing drawing&#10;&#10;Description automatically generated">
            <a:extLst>
              <a:ext uri="{FF2B5EF4-FFF2-40B4-BE49-F238E27FC236}">
                <a16:creationId xmlns:a16="http://schemas.microsoft.com/office/drawing/2014/main" id="{D507647C-ACBA-4545-9298-54D4AE05F8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342" y="2424075"/>
            <a:ext cx="1147812" cy="1147812"/>
          </a:xfrm>
          <a:prstGeom prst="rect">
            <a:avLst/>
          </a:prstGeom>
        </p:spPr>
      </p:pic>
      <p:pic>
        <p:nvPicPr>
          <p:cNvPr id="29" name="Graphic 28">
            <a:extLst>
              <a:ext uri="{FF2B5EF4-FFF2-40B4-BE49-F238E27FC236}">
                <a16:creationId xmlns:a16="http://schemas.microsoft.com/office/drawing/2014/main" id="{6AFBAF3E-2582-4063-8ADC-165FFDD35C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5969" y="2352483"/>
            <a:ext cx="1290997" cy="1290997"/>
          </a:xfrm>
          <a:prstGeom prst="rect">
            <a:avLst/>
          </a:prstGeom>
        </p:spPr>
      </p:pic>
      <p:pic>
        <p:nvPicPr>
          <p:cNvPr id="31" name="Graphic 30">
            <a:extLst>
              <a:ext uri="{FF2B5EF4-FFF2-40B4-BE49-F238E27FC236}">
                <a16:creationId xmlns:a16="http://schemas.microsoft.com/office/drawing/2014/main" id="{59C32B4D-61EB-44F7-B37C-B7E462A1AC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1585" y="2352483"/>
            <a:ext cx="1290997" cy="1290997"/>
          </a:xfrm>
          <a:prstGeom prst="rect">
            <a:avLst/>
          </a:prstGeom>
        </p:spPr>
      </p:pic>
      <p:pic>
        <p:nvPicPr>
          <p:cNvPr id="32" name="Graphic 31">
            <a:extLst>
              <a:ext uri="{FF2B5EF4-FFF2-40B4-BE49-F238E27FC236}">
                <a16:creationId xmlns:a16="http://schemas.microsoft.com/office/drawing/2014/main" id="{BB2B82D7-BD8F-4ED3-9A7B-ED01DA639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201" y="2352483"/>
            <a:ext cx="1290997" cy="1290997"/>
          </a:xfrm>
          <a:prstGeom prst="rect">
            <a:avLst/>
          </a:prstGeom>
        </p:spPr>
      </p:pic>
      <p:sp>
        <p:nvSpPr>
          <p:cNvPr id="5" name="Title 4">
            <a:extLst>
              <a:ext uri="{FF2B5EF4-FFF2-40B4-BE49-F238E27FC236}">
                <a16:creationId xmlns:a16="http://schemas.microsoft.com/office/drawing/2014/main" id="{9EEFB8CF-CD82-426F-88C6-218D3522A1F7}"/>
              </a:ext>
            </a:extLst>
          </p:cNvPr>
          <p:cNvSpPr>
            <a:spLocks noGrp="1"/>
          </p:cNvSpPr>
          <p:nvPr>
            <p:ph type="title"/>
          </p:nvPr>
        </p:nvSpPr>
        <p:spPr/>
        <p:txBody>
          <a:bodyPr/>
          <a:lstStyle/>
          <a:p>
            <a:endParaRPr lang="nb-NO"/>
          </a:p>
        </p:txBody>
      </p:sp>
      <p:sp>
        <p:nvSpPr>
          <p:cNvPr id="33" name="Rectangle 32">
            <a:extLst>
              <a:ext uri="{FF2B5EF4-FFF2-40B4-BE49-F238E27FC236}">
                <a16:creationId xmlns:a16="http://schemas.microsoft.com/office/drawing/2014/main" id="{F32C1A4E-56C3-461F-A0D3-AFB307B1BDA0}"/>
              </a:ext>
            </a:extLst>
          </p:cNvPr>
          <p:cNvSpPr/>
          <p:nvPr/>
        </p:nvSpPr>
        <p:spPr>
          <a:xfrm>
            <a:off x="-9021" y="0"/>
            <a:ext cx="12192000" cy="1943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35" name="Straight Arrow Connector 34">
            <a:extLst>
              <a:ext uri="{FF2B5EF4-FFF2-40B4-BE49-F238E27FC236}">
                <a16:creationId xmlns:a16="http://schemas.microsoft.com/office/drawing/2014/main" id="{919E29B4-1FBE-4043-B5E4-BA544656FD85}"/>
              </a:ext>
            </a:extLst>
          </p:cNvPr>
          <p:cNvCxnSpPr>
            <a:cxnSpLocks/>
          </p:cNvCxnSpPr>
          <p:nvPr/>
        </p:nvCxnSpPr>
        <p:spPr>
          <a:xfrm>
            <a:off x="2873571"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2A2B7-78E4-4406-B9F3-26FAD4482F40}"/>
              </a:ext>
            </a:extLst>
          </p:cNvPr>
          <p:cNvCxnSpPr>
            <a:cxnSpLocks/>
          </p:cNvCxnSpPr>
          <p:nvPr/>
        </p:nvCxnSpPr>
        <p:spPr>
          <a:xfrm>
            <a:off x="5873032"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EFDFB0E-9637-419D-8A43-C5E49D74BDDF}"/>
              </a:ext>
            </a:extLst>
          </p:cNvPr>
          <p:cNvCxnSpPr>
            <a:cxnSpLocks/>
          </p:cNvCxnSpPr>
          <p:nvPr/>
        </p:nvCxnSpPr>
        <p:spPr>
          <a:xfrm>
            <a:off x="8956517"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67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9AEAF9-4CF9-0640-82A3-A70B4D9242F4}"/>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flipH="1">
            <a:off x="4708478" y="18831"/>
            <a:ext cx="7483522" cy="6839170"/>
          </a:xfrm>
          <a:prstGeom prst="rect">
            <a:avLst/>
          </a:prstGeom>
        </p:spPr>
      </p:pic>
      <p:sp>
        <p:nvSpPr>
          <p:cNvPr id="2" name="Content Placeholder 1">
            <a:extLst>
              <a:ext uri="{FF2B5EF4-FFF2-40B4-BE49-F238E27FC236}">
                <a16:creationId xmlns:a16="http://schemas.microsoft.com/office/drawing/2014/main" id="{9A4D3777-7F8E-4CA0-B63A-756F7319C0E1}"/>
              </a:ext>
            </a:extLst>
          </p:cNvPr>
          <p:cNvSpPr>
            <a:spLocks noGrp="1"/>
          </p:cNvSpPr>
          <p:nvPr>
            <p:ph type="body" sz="quarter" idx="10"/>
          </p:nvPr>
        </p:nvSpPr>
        <p:spPr>
          <a:xfrm>
            <a:off x="381000" y="1669286"/>
            <a:ext cx="8572500" cy="4284279"/>
          </a:xfrm>
        </p:spPr>
        <p:txBody>
          <a:bodyPr>
            <a:normAutofit/>
          </a:bodyPr>
          <a:lstStyle/>
          <a:p>
            <a:pPr marL="512761" indent="-457200">
              <a:buFont typeface="Arial" panose="020B0604020202020204" pitchFamily="34" charset="0"/>
              <a:buChar char="•"/>
            </a:pPr>
            <a:r>
              <a:rPr lang="nb-NO" sz="2000" b="0" err="1">
                <a:solidFill>
                  <a:schemeClr val="tx1"/>
                </a:solidFill>
              </a:rPr>
              <a:t>Flexible</a:t>
            </a:r>
            <a:r>
              <a:rPr lang="nb-NO" sz="2000" b="0">
                <a:solidFill>
                  <a:schemeClr val="tx1"/>
                </a:solidFill>
              </a:rPr>
              <a:t> </a:t>
            </a:r>
            <a:r>
              <a:rPr lang="nb-NO" sz="2000" b="0" err="1">
                <a:solidFill>
                  <a:schemeClr val="tx1"/>
                </a:solidFill>
              </a:rPr>
              <a:t>solution</a:t>
            </a:r>
            <a:endParaRPr lang="nb-NO" sz="2000" b="0">
              <a:solidFill>
                <a:schemeClr val="tx1"/>
              </a:solidFill>
            </a:endParaRPr>
          </a:p>
          <a:p>
            <a:pPr marL="512761" indent="-457200">
              <a:buFont typeface="Arial" panose="020B0604020202020204" pitchFamily="34" charset="0"/>
              <a:buChar char="•"/>
            </a:pPr>
            <a:r>
              <a:rPr lang="nb-NO" sz="2000" b="0" err="1">
                <a:solidFill>
                  <a:schemeClr val="tx1"/>
                </a:solidFill>
              </a:rPr>
              <a:t>Modern</a:t>
            </a:r>
            <a:r>
              <a:rPr lang="nb-NO" sz="2000" b="0">
                <a:solidFill>
                  <a:schemeClr val="tx1"/>
                </a:solidFill>
              </a:rPr>
              <a:t> UI </a:t>
            </a:r>
          </a:p>
          <a:p>
            <a:pPr marL="512761" indent="-457200">
              <a:buFont typeface="Arial" panose="020B0604020202020204" pitchFamily="34" charset="0"/>
              <a:buChar char="•"/>
            </a:pPr>
            <a:r>
              <a:rPr lang="nb-NO" sz="2000" b="0" err="1">
                <a:solidFill>
                  <a:schemeClr val="tx1"/>
                </a:solidFill>
              </a:rPr>
              <a:t>Quick</a:t>
            </a:r>
            <a:r>
              <a:rPr lang="nb-NO" sz="2000" b="0">
                <a:solidFill>
                  <a:schemeClr val="tx1"/>
                </a:solidFill>
              </a:rPr>
              <a:t>, iterative </a:t>
            </a:r>
            <a:r>
              <a:rPr lang="nb-NO" sz="2000" b="0" err="1">
                <a:solidFill>
                  <a:schemeClr val="tx1"/>
                </a:solidFill>
              </a:rPr>
              <a:t>development</a:t>
            </a:r>
            <a:endParaRPr lang="nb-NO" sz="2000" b="0">
              <a:solidFill>
                <a:schemeClr val="tx1"/>
              </a:solidFill>
            </a:endParaRPr>
          </a:p>
          <a:p>
            <a:pPr marL="512761" indent="-457200">
              <a:buFont typeface="Arial" panose="020B0604020202020204" pitchFamily="34" charset="0"/>
              <a:buChar char="•"/>
            </a:pPr>
            <a:r>
              <a:rPr lang="nb-NO" sz="2000" b="0" err="1">
                <a:solidFill>
                  <a:schemeClr val="tx1"/>
                </a:solidFill>
              </a:rPr>
              <a:t>Self</a:t>
            </a:r>
            <a:r>
              <a:rPr lang="nb-NO" sz="2000" b="0">
                <a:solidFill>
                  <a:schemeClr val="tx1"/>
                </a:solidFill>
              </a:rPr>
              <a:t>-service </a:t>
            </a:r>
            <a:r>
              <a:rPr lang="nb-NO" sz="2000" b="0" err="1">
                <a:solidFill>
                  <a:schemeClr val="tx1"/>
                </a:solidFill>
              </a:rPr>
              <a:t>deploy</a:t>
            </a:r>
            <a:endParaRPr lang="nb-NO" sz="2000" b="0">
              <a:solidFill>
                <a:schemeClr val="tx1"/>
              </a:solidFill>
            </a:endParaRPr>
          </a:p>
        </p:txBody>
      </p:sp>
      <p:sp>
        <p:nvSpPr>
          <p:cNvPr id="3" name="Title 2">
            <a:extLst>
              <a:ext uri="{FF2B5EF4-FFF2-40B4-BE49-F238E27FC236}">
                <a16:creationId xmlns:a16="http://schemas.microsoft.com/office/drawing/2014/main" id="{3F993C6D-9EA4-4264-A686-E2A6E0E4943C}"/>
              </a:ext>
            </a:extLst>
          </p:cNvPr>
          <p:cNvSpPr>
            <a:spLocks noGrp="1"/>
          </p:cNvSpPr>
          <p:nvPr>
            <p:ph type="title"/>
          </p:nvPr>
        </p:nvSpPr>
        <p:spPr/>
        <p:txBody>
          <a:bodyPr/>
          <a:lstStyle/>
          <a:p>
            <a:r>
              <a:rPr lang="nb-NO"/>
              <a:t>Key </a:t>
            </a:r>
            <a:r>
              <a:rPr lang="nb-NO" err="1">
                <a:solidFill>
                  <a:schemeClr val="accent1"/>
                </a:solidFill>
              </a:rPr>
              <a:t>features</a:t>
            </a:r>
            <a:endParaRPr lang="nb-NO">
              <a:solidFill>
                <a:schemeClr val="accent1"/>
              </a:solidFill>
            </a:endParaRPr>
          </a:p>
        </p:txBody>
      </p:sp>
      <p:sp>
        <p:nvSpPr>
          <p:cNvPr id="7" name="Slide Number Placeholder 4">
            <a:extLst>
              <a:ext uri="{FF2B5EF4-FFF2-40B4-BE49-F238E27FC236}">
                <a16:creationId xmlns:a16="http://schemas.microsoft.com/office/drawing/2014/main" id="{75948704-C544-6342-A52F-008EA6B7CB92}"/>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31</a:t>
            </a:fld>
            <a:endParaRPr lang="en-US"/>
          </a:p>
        </p:txBody>
      </p:sp>
      <p:sp>
        <p:nvSpPr>
          <p:cNvPr id="8" name="Footer Placeholder 1">
            <a:extLst>
              <a:ext uri="{FF2B5EF4-FFF2-40B4-BE49-F238E27FC236}">
                <a16:creationId xmlns:a16="http://schemas.microsoft.com/office/drawing/2014/main" id="{44F3C1B6-9683-E64D-BE30-2319BE3A9212}"/>
              </a:ext>
            </a:extLst>
          </p:cNvPr>
          <p:cNvSpPr txBox="1">
            <a:spLocks/>
          </p:cNvSpPr>
          <p:nvPr/>
        </p:nvSpPr>
        <p:spPr>
          <a:xfrm>
            <a:off x="300087"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Tree>
    <p:extLst>
      <p:ext uri="{BB962C8B-B14F-4D97-AF65-F5344CB8AC3E}">
        <p14:creationId xmlns:p14="http://schemas.microsoft.com/office/powerpoint/2010/main" val="3340669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82AE2A-7325-4642-9FBA-54F3D3B1DE5F}"/>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5" name="Footer Placeholder 1">
            <a:extLst>
              <a:ext uri="{FF2B5EF4-FFF2-40B4-BE49-F238E27FC236}">
                <a16:creationId xmlns:a16="http://schemas.microsoft.com/office/drawing/2014/main" id="{31DBA9E1-B70B-9340-B715-ECC216DDCC46}"/>
              </a:ext>
            </a:extLst>
          </p:cNvPr>
          <p:cNvSpPr>
            <a:spLocks noGrp="1"/>
          </p:cNvSpPr>
          <p:nvPr>
            <p:ph type="ftr" sz="quarter" idx="16"/>
          </p:nvPr>
        </p:nvSpPr>
        <p:spPr>
          <a:xfrm>
            <a:off x="208395" y="6519008"/>
            <a:ext cx="3070368" cy="206375"/>
          </a:xfrm>
        </p:spPr>
        <p:txBody>
          <a:bodyPr/>
          <a:lstStyle/>
          <a:p>
            <a:r>
              <a:rPr lang="en-US" dirty="0"/>
              <a:t>Building an open source government platform in the cloud</a:t>
            </a:r>
          </a:p>
        </p:txBody>
      </p:sp>
      <p:sp>
        <p:nvSpPr>
          <p:cNvPr id="5" name="Slide Number Placeholder 4">
            <a:extLst>
              <a:ext uri="{FF2B5EF4-FFF2-40B4-BE49-F238E27FC236}">
                <a16:creationId xmlns:a16="http://schemas.microsoft.com/office/drawing/2014/main" id="{9373BD90-995D-4095-B578-751C6F5CB123}"/>
              </a:ext>
            </a:extLst>
          </p:cNvPr>
          <p:cNvSpPr>
            <a:spLocks noGrp="1"/>
          </p:cNvSpPr>
          <p:nvPr>
            <p:ph type="sldNum" sz="quarter" idx="17"/>
          </p:nvPr>
        </p:nvSpPr>
        <p:spPr/>
        <p:txBody>
          <a:bodyPr/>
          <a:lstStyle/>
          <a:p>
            <a:fld id="{4F9AC08D-23A9-440E-BCB9-AA1E9877CC38}" type="slidenum">
              <a:rPr lang="en-US" smtClean="0"/>
              <a:pPr/>
              <a:t>32</a:t>
            </a:fld>
            <a:endParaRPr lang="en-US"/>
          </a:p>
        </p:txBody>
      </p:sp>
      <p:sp>
        <p:nvSpPr>
          <p:cNvPr id="28" name="Title 2">
            <a:extLst>
              <a:ext uri="{FF2B5EF4-FFF2-40B4-BE49-F238E27FC236}">
                <a16:creationId xmlns:a16="http://schemas.microsoft.com/office/drawing/2014/main" id="{C30EFEAF-6C53-8547-B691-9D9020BD8BC2}"/>
              </a:ext>
            </a:extLst>
          </p:cNvPr>
          <p:cNvSpPr txBox="1">
            <a:spLocks/>
          </p:cNvSpPr>
          <p:nvPr/>
        </p:nvSpPr>
        <p:spPr>
          <a:xfrm>
            <a:off x="381000" y="2746445"/>
            <a:ext cx="3505200" cy="1383101"/>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Flexible</a:t>
            </a:r>
            <a:r>
              <a:rPr lang="nb-NO"/>
              <a:t> </a:t>
            </a:r>
            <a:r>
              <a:rPr lang="nb-NO" err="1"/>
              <a:t>solution</a:t>
            </a:r>
            <a:br>
              <a:rPr lang="nb-NO"/>
            </a:br>
            <a:r>
              <a:rPr lang="nb-NO" err="1">
                <a:solidFill>
                  <a:schemeClr val="accent1"/>
                </a:solidFill>
              </a:rPr>
              <a:t>Altinn</a:t>
            </a:r>
            <a:r>
              <a:rPr lang="nb-NO">
                <a:solidFill>
                  <a:schemeClr val="accent1"/>
                </a:solidFill>
              </a:rPr>
              <a:t> Apps</a:t>
            </a:r>
            <a:endParaRPr lang="en-US">
              <a:solidFill>
                <a:schemeClr val="accent1"/>
              </a:solidFill>
            </a:endParaRPr>
          </a:p>
        </p:txBody>
      </p:sp>
      <p:grpSp>
        <p:nvGrpSpPr>
          <p:cNvPr id="41" name="Group 40">
            <a:extLst>
              <a:ext uri="{FF2B5EF4-FFF2-40B4-BE49-F238E27FC236}">
                <a16:creationId xmlns:a16="http://schemas.microsoft.com/office/drawing/2014/main" id="{37947F35-789D-4534-B50B-0FB780C27F1E}"/>
              </a:ext>
            </a:extLst>
          </p:cNvPr>
          <p:cNvGrpSpPr/>
          <p:nvPr/>
        </p:nvGrpSpPr>
        <p:grpSpPr>
          <a:xfrm>
            <a:off x="4950845" y="224858"/>
            <a:ext cx="5056753" cy="6294222"/>
            <a:chOff x="5340314" y="224858"/>
            <a:chExt cx="5056753" cy="6294222"/>
          </a:xfrm>
        </p:grpSpPr>
        <p:sp>
          <p:nvSpPr>
            <p:cNvPr id="2" name="Rectangle 1">
              <a:extLst>
                <a:ext uri="{FF2B5EF4-FFF2-40B4-BE49-F238E27FC236}">
                  <a16:creationId xmlns:a16="http://schemas.microsoft.com/office/drawing/2014/main" id="{806CF361-5EE3-4596-8863-FFD6CBD4D902}"/>
                </a:ext>
              </a:extLst>
            </p:cNvPr>
            <p:cNvSpPr/>
            <p:nvPr/>
          </p:nvSpPr>
          <p:spPr>
            <a:xfrm>
              <a:off x="5340315" y="224858"/>
              <a:ext cx="5054600" cy="70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a:solidFill>
                    <a:schemeClr val="tx1"/>
                  </a:solidFill>
                </a:rPr>
                <a:t>App </a:t>
              </a:r>
              <a:r>
                <a:rPr lang="nb-NO" sz="1600" b="1" err="1">
                  <a:solidFill>
                    <a:schemeClr val="tx1"/>
                  </a:solidFill>
                </a:rPr>
                <a:t>frontend</a:t>
              </a:r>
              <a:endParaRPr lang="nb-NO" sz="1600" b="1">
                <a:solidFill>
                  <a:schemeClr val="tx1"/>
                </a:solidFill>
              </a:endParaRPr>
            </a:p>
          </p:txBody>
        </p:sp>
        <p:pic>
          <p:nvPicPr>
            <p:cNvPr id="1026" name="Picture 2" descr="MAPSTATETOPROPS &amp; MAPDISPATCHTOPROPS: The Bad Boys of React-Redux ...">
              <a:extLst>
                <a:ext uri="{FF2B5EF4-FFF2-40B4-BE49-F238E27FC236}">
                  <a16:creationId xmlns:a16="http://schemas.microsoft.com/office/drawing/2014/main" id="{78BBEA0A-A73A-4EC8-BE9A-053774D6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914" y="273540"/>
              <a:ext cx="1219201" cy="6096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A954E2B-80A8-497C-92FB-DE4BAE965D3B}"/>
                </a:ext>
              </a:extLst>
            </p:cNvPr>
            <p:cNvSpPr/>
            <p:nvPr/>
          </p:nvSpPr>
          <p:spPr>
            <a:xfrm>
              <a:off x="5340314" y="1157371"/>
              <a:ext cx="5054600" cy="44291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b="1">
                  <a:solidFill>
                    <a:schemeClr val="tx1"/>
                  </a:solidFill>
                </a:rPr>
                <a:t>App </a:t>
              </a:r>
              <a:r>
                <a:rPr lang="nb-NO" sz="1600" b="1" err="1">
                  <a:solidFill>
                    <a:schemeClr val="tx1"/>
                  </a:solidFill>
                </a:rPr>
                <a:t>template</a:t>
              </a:r>
              <a:endParaRPr lang="nb-NO" sz="1600" b="1">
                <a:solidFill>
                  <a:schemeClr val="tx1"/>
                </a:solidFill>
              </a:endParaRPr>
            </a:p>
          </p:txBody>
        </p:sp>
        <p:sp>
          <p:nvSpPr>
            <p:cNvPr id="15" name="Rectangle 14">
              <a:extLst>
                <a:ext uri="{FF2B5EF4-FFF2-40B4-BE49-F238E27FC236}">
                  <a16:creationId xmlns:a16="http://schemas.microsoft.com/office/drawing/2014/main" id="{E369C118-1981-49CE-8AAE-BD0324364BCC}"/>
                </a:ext>
              </a:extLst>
            </p:cNvPr>
            <p:cNvSpPr/>
            <p:nvPr/>
          </p:nvSpPr>
          <p:spPr>
            <a:xfrm>
              <a:off x="5342467" y="5812113"/>
              <a:ext cx="5054600" cy="70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err="1">
                  <a:solidFill>
                    <a:schemeClr val="tx1"/>
                  </a:solidFill>
                </a:rPr>
                <a:t>Altinn</a:t>
              </a:r>
              <a:r>
                <a:rPr lang="nb-NO" sz="1600" b="1">
                  <a:solidFill>
                    <a:schemeClr val="tx1"/>
                  </a:solidFill>
                </a:rPr>
                <a:t> Platform</a:t>
              </a:r>
            </a:p>
          </p:txBody>
        </p:sp>
        <p:pic>
          <p:nvPicPr>
            <p:cNvPr id="17" name="Picture 10">
              <a:extLst>
                <a:ext uri="{FF2B5EF4-FFF2-40B4-BE49-F238E27FC236}">
                  <a16:creationId xmlns:a16="http://schemas.microsoft.com/office/drawing/2014/main" id="{F40C8AF3-9040-4B16-9927-709D80370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2813" y="1506578"/>
              <a:ext cx="609601" cy="60833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EE413CA-2E00-4586-956C-0A5DDDCB3876}"/>
                </a:ext>
              </a:extLst>
            </p:cNvPr>
            <p:cNvSpPr/>
            <p:nvPr/>
          </p:nvSpPr>
          <p:spPr>
            <a:xfrm>
              <a:off x="5602781" y="2262109"/>
              <a:ext cx="4487334" cy="352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Authentication</a:t>
              </a:r>
              <a:endParaRPr lang="nb-NO" sz="1600">
                <a:solidFill>
                  <a:schemeClr val="tx1"/>
                </a:solidFill>
              </a:endParaRPr>
            </a:p>
          </p:txBody>
        </p:sp>
        <p:sp>
          <p:nvSpPr>
            <p:cNvPr id="19" name="Rectangle 18">
              <a:extLst>
                <a:ext uri="{FF2B5EF4-FFF2-40B4-BE49-F238E27FC236}">
                  <a16:creationId xmlns:a16="http://schemas.microsoft.com/office/drawing/2014/main" id="{8630F07B-1841-4D04-BB45-BF659E0BEE4F}"/>
                </a:ext>
              </a:extLst>
            </p:cNvPr>
            <p:cNvSpPr/>
            <p:nvPr/>
          </p:nvSpPr>
          <p:spPr>
            <a:xfrm>
              <a:off x="5602781" y="2762118"/>
              <a:ext cx="4487334" cy="352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Authorization</a:t>
              </a:r>
              <a:endParaRPr lang="nb-NO" sz="1600">
                <a:solidFill>
                  <a:schemeClr val="tx1"/>
                </a:solidFill>
              </a:endParaRPr>
            </a:p>
          </p:txBody>
        </p:sp>
        <p:sp>
          <p:nvSpPr>
            <p:cNvPr id="20" name="Rectangle 19">
              <a:extLst>
                <a:ext uri="{FF2B5EF4-FFF2-40B4-BE49-F238E27FC236}">
                  <a16:creationId xmlns:a16="http://schemas.microsoft.com/office/drawing/2014/main" id="{1F3F0B2C-3A42-4002-9461-8F5EB1D78529}"/>
                </a:ext>
              </a:extLst>
            </p:cNvPr>
            <p:cNvSpPr/>
            <p:nvPr/>
          </p:nvSpPr>
          <p:spPr>
            <a:xfrm>
              <a:off x="7948048" y="3259115"/>
              <a:ext cx="2142067" cy="21762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Configuration</a:t>
              </a:r>
              <a:endParaRPr lang="nb-NO" sz="1600">
                <a:solidFill>
                  <a:schemeClr val="tx1"/>
                </a:solidFill>
              </a:endParaRPr>
            </a:p>
          </p:txBody>
        </p:sp>
        <p:grpSp>
          <p:nvGrpSpPr>
            <p:cNvPr id="29" name="Group 28">
              <a:extLst>
                <a:ext uri="{FF2B5EF4-FFF2-40B4-BE49-F238E27FC236}">
                  <a16:creationId xmlns:a16="http://schemas.microsoft.com/office/drawing/2014/main" id="{9801B3D8-A685-475E-A74C-019C92FE96FC}"/>
                </a:ext>
              </a:extLst>
            </p:cNvPr>
            <p:cNvGrpSpPr/>
            <p:nvPr/>
          </p:nvGrpSpPr>
          <p:grpSpPr>
            <a:xfrm>
              <a:off x="8131271" y="3936804"/>
              <a:ext cx="728018" cy="910464"/>
              <a:chOff x="7668887" y="2936099"/>
              <a:chExt cx="1253068" cy="1576293"/>
            </a:xfrm>
          </p:grpSpPr>
          <p:sp>
            <p:nvSpPr>
              <p:cNvPr id="30" name="Rectangle: Rounded Corners 29">
                <a:extLst>
                  <a:ext uri="{FF2B5EF4-FFF2-40B4-BE49-F238E27FC236}">
                    <a16:creationId xmlns:a16="http://schemas.microsoft.com/office/drawing/2014/main" id="{B7A3ED3C-08C4-4805-9298-7BDD8D002059}"/>
                  </a:ext>
                </a:extLst>
              </p:cNvPr>
              <p:cNvSpPr/>
              <p:nvPr/>
            </p:nvSpPr>
            <p:spPr>
              <a:xfrm>
                <a:off x="7770484" y="2972263"/>
                <a:ext cx="1066799" cy="1540129"/>
              </a:xfrm>
              <a:prstGeom prst="roundRect">
                <a:avLst>
                  <a:gd name="adj" fmla="val 10318"/>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Right Triangle 30">
                <a:extLst>
                  <a:ext uri="{FF2B5EF4-FFF2-40B4-BE49-F238E27FC236}">
                    <a16:creationId xmlns:a16="http://schemas.microsoft.com/office/drawing/2014/main" id="{366A4715-54C6-4ECD-8B40-6A5A534CFBA2}"/>
                  </a:ext>
                </a:extLst>
              </p:cNvPr>
              <p:cNvSpPr/>
              <p:nvPr/>
            </p:nvSpPr>
            <p:spPr>
              <a:xfrm>
                <a:off x="8461473" y="2964093"/>
                <a:ext cx="414313" cy="446617"/>
              </a:xfrm>
              <a:prstGeom prst="r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Right Triangle 31">
                <a:extLst>
                  <a:ext uri="{FF2B5EF4-FFF2-40B4-BE49-F238E27FC236}">
                    <a16:creationId xmlns:a16="http://schemas.microsoft.com/office/drawing/2014/main" id="{7FEBD793-70FA-459B-9E0C-C229BF718B76}"/>
                  </a:ext>
                </a:extLst>
              </p:cNvPr>
              <p:cNvSpPr/>
              <p:nvPr/>
            </p:nvSpPr>
            <p:spPr>
              <a:xfrm rot="10800000">
                <a:off x="8454479" y="2936099"/>
                <a:ext cx="414313" cy="446617"/>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Rectangle: Rounded Corners 32">
                <a:extLst>
                  <a:ext uri="{FF2B5EF4-FFF2-40B4-BE49-F238E27FC236}">
                    <a16:creationId xmlns:a16="http://schemas.microsoft.com/office/drawing/2014/main" id="{F7D28EFC-20CB-4288-B82A-0E5A42A59333}"/>
                  </a:ext>
                </a:extLst>
              </p:cNvPr>
              <p:cNvSpPr/>
              <p:nvPr/>
            </p:nvSpPr>
            <p:spPr>
              <a:xfrm>
                <a:off x="7668887" y="3625300"/>
                <a:ext cx="1253068" cy="6130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JSON</a:t>
                </a:r>
              </a:p>
            </p:txBody>
          </p:sp>
        </p:grpSp>
        <p:grpSp>
          <p:nvGrpSpPr>
            <p:cNvPr id="34" name="Group 33">
              <a:extLst>
                <a:ext uri="{FF2B5EF4-FFF2-40B4-BE49-F238E27FC236}">
                  <a16:creationId xmlns:a16="http://schemas.microsoft.com/office/drawing/2014/main" id="{2E2A98AE-9F75-4033-9BA4-47CA9EAB57BA}"/>
                </a:ext>
              </a:extLst>
            </p:cNvPr>
            <p:cNvGrpSpPr/>
            <p:nvPr/>
          </p:nvGrpSpPr>
          <p:grpSpPr>
            <a:xfrm>
              <a:off x="9097023" y="3944368"/>
              <a:ext cx="728018" cy="910462"/>
              <a:chOff x="7668887" y="2936101"/>
              <a:chExt cx="1253068" cy="1576290"/>
            </a:xfrm>
          </p:grpSpPr>
          <p:sp>
            <p:nvSpPr>
              <p:cNvPr id="35" name="Rectangle: Rounded Corners 34">
                <a:extLst>
                  <a:ext uri="{FF2B5EF4-FFF2-40B4-BE49-F238E27FC236}">
                    <a16:creationId xmlns:a16="http://schemas.microsoft.com/office/drawing/2014/main" id="{9C82F0C8-406D-469A-B0AE-3CB1430EF112}"/>
                  </a:ext>
                </a:extLst>
              </p:cNvPr>
              <p:cNvSpPr/>
              <p:nvPr/>
            </p:nvSpPr>
            <p:spPr>
              <a:xfrm>
                <a:off x="7770485" y="2972262"/>
                <a:ext cx="1066799" cy="1540129"/>
              </a:xfrm>
              <a:prstGeom prst="roundRect">
                <a:avLst>
                  <a:gd name="adj" fmla="val 10318"/>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Right Triangle 35">
                <a:extLst>
                  <a:ext uri="{FF2B5EF4-FFF2-40B4-BE49-F238E27FC236}">
                    <a16:creationId xmlns:a16="http://schemas.microsoft.com/office/drawing/2014/main" id="{F94663EC-E120-4EA8-A92D-5F2BB916C0CD}"/>
                  </a:ext>
                </a:extLst>
              </p:cNvPr>
              <p:cNvSpPr/>
              <p:nvPr/>
            </p:nvSpPr>
            <p:spPr>
              <a:xfrm>
                <a:off x="8446013" y="2949167"/>
                <a:ext cx="414313" cy="446615"/>
              </a:xfrm>
              <a:prstGeom prst="r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Right Triangle 36">
                <a:extLst>
                  <a:ext uri="{FF2B5EF4-FFF2-40B4-BE49-F238E27FC236}">
                    <a16:creationId xmlns:a16="http://schemas.microsoft.com/office/drawing/2014/main" id="{FD700151-4565-46F0-A51D-10162FF1E6C9}"/>
                  </a:ext>
                </a:extLst>
              </p:cNvPr>
              <p:cNvSpPr/>
              <p:nvPr/>
            </p:nvSpPr>
            <p:spPr>
              <a:xfrm rot="10800000">
                <a:off x="8454479" y="2936101"/>
                <a:ext cx="414313" cy="446615"/>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Rectangle: Rounded Corners 37">
                <a:extLst>
                  <a:ext uri="{FF2B5EF4-FFF2-40B4-BE49-F238E27FC236}">
                    <a16:creationId xmlns:a16="http://schemas.microsoft.com/office/drawing/2014/main" id="{8C6A2F75-733C-4AA5-986B-78B7D4F8CFE2}"/>
                  </a:ext>
                </a:extLst>
              </p:cNvPr>
              <p:cNvSpPr/>
              <p:nvPr/>
            </p:nvSpPr>
            <p:spPr>
              <a:xfrm>
                <a:off x="7668887" y="3625299"/>
                <a:ext cx="1253068" cy="6130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XML</a:t>
                </a:r>
              </a:p>
            </p:txBody>
          </p:sp>
        </p:grpSp>
        <p:sp>
          <p:nvSpPr>
            <p:cNvPr id="39" name="Rectangle 38">
              <a:extLst>
                <a:ext uri="{FF2B5EF4-FFF2-40B4-BE49-F238E27FC236}">
                  <a16:creationId xmlns:a16="http://schemas.microsoft.com/office/drawing/2014/main" id="{01DA5A99-B3B6-482D-A74C-D5A57748FD67}"/>
                </a:ext>
              </a:extLst>
            </p:cNvPr>
            <p:cNvSpPr/>
            <p:nvPr/>
          </p:nvSpPr>
          <p:spPr>
            <a:xfrm>
              <a:off x="5605914" y="3271602"/>
              <a:ext cx="2136856" cy="13211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Supporting</a:t>
              </a:r>
              <a:r>
                <a:rPr lang="nb-NO" sz="1600">
                  <a:solidFill>
                    <a:schemeClr val="tx1"/>
                  </a:solidFill>
                </a:rPr>
                <a:t> </a:t>
              </a:r>
              <a:r>
                <a:rPr lang="nb-NO" sz="1600" err="1">
                  <a:solidFill>
                    <a:schemeClr val="tx1"/>
                  </a:solidFill>
                </a:rPr>
                <a:t>libraries</a:t>
              </a:r>
              <a:endParaRPr lang="nb-NO" sz="1600">
                <a:solidFill>
                  <a:schemeClr val="tx1"/>
                </a:solidFill>
              </a:endParaRPr>
            </a:p>
          </p:txBody>
        </p:sp>
        <p:sp>
          <p:nvSpPr>
            <p:cNvPr id="40" name="Rectangle 39">
              <a:extLst>
                <a:ext uri="{FF2B5EF4-FFF2-40B4-BE49-F238E27FC236}">
                  <a16:creationId xmlns:a16="http://schemas.microsoft.com/office/drawing/2014/main" id="{94C75B2E-1C17-44B7-9E84-AEB72AF1C5E9}"/>
                </a:ext>
              </a:extLst>
            </p:cNvPr>
            <p:cNvSpPr/>
            <p:nvPr/>
          </p:nvSpPr>
          <p:spPr>
            <a:xfrm>
              <a:off x="5604593" y="4737203"/>
              <a:ext cx="2142067" cy="7106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App </a:t>
              </a:r>
              <a:r>
                <a:rPr lang="nb-NO" sz="1600" err="1">
                  <a:solidFill>
                    <a:schemeClr val="tx1"/>
                  </a:solidFill>
                </a:rPr>
                <a:t>logic</a:t>
              </a:r>
              <a:endParaRPr lang="nb-NO" sz="1600">
                <a:solidFill>
                  <a:schemeClr val="tx1"/>
                </a:solidFill>
              </a:endParaRPr>
            </a:p>
          </p:txBody>
        </p:sp>
        <p:pic>
          <p:nvPicPr>
            <p:cNvPr id="1028" name="Picture 4" descr="NuGet and .NET libraries | Microsoft Docs">
              <a:extLst>
                <a:ext uri="{FF2B5EF4-FFF2-40B4-BE49-F238E27FC236}">
                  <a16:creationId xmlns:a16="http://schemas.microsoft.com/office/drawing/2014/main" id="{C36E9975-D3BF-4378-AD4D-A38E8E1EF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5682" y="3732603"/>
              <a:ext cx="1487582" cy="45230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1DF58AA0-DC80-45B0-B659-6674735F778F}"/>
                </a:ext>
              </a:extLst>
            </p:cNvPr>
            <p:cNvCxnSpPr>
              <a:stCxn id="2" idx="2"/>
              <a:endCxn id="11" idx="0"/>
            </p:cNvCxnSpPr>
            <p:nvPr/>
          </p:nvCxnSpPr>
          <p:spPr>
            <a:xfrm flipH="1">
              <a:off x="7867614" y="931825"/>
              <a:ext cx="1" cy="225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F4E6563-321A-40CC-B6B5-CCFFDD455287}"/>
                </a:ext>
              </a:extLst>
            </p:cNvPr>
            <p:cNvCxnSpPr>
              <a:stCxn id="11" idx="2"/>
              <a:endCxn id="15" idx="0"/>
            </p:cNvCxnSpPr>
            <p:nvPr/>
          </p:nvCxnSpPr>
          <p:spPr>
            <a:xfrm>
              <a:off x="7867614" y="5586567"/>
              <a:ext cx="2153" cy="225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43" name="Picture 42" descr="A close up of a sign&#10;&#10;Description automatically generated">
            <a:extLst>
              <a:ext uri="{FF2B5EF4-FFF2-40B4-BE49-F238E27FC236}">
                <a16:creationId xmlns:a16="http://schemas.microsoft.com/office/drawing/2014/main" id="{392FB20C-B0FF-44B1-B2A2-E65E4D77E1EC}"/>
              </a:ext>
            </a:extLst>
          </p:cNvPr>
          <p:cNvPicPr>
            <a:picLocks noChangeAspect="1"/>
          </p:cNvPicPr>
          <p:nvPr/>
        </p:nvPicPr>
        <p:blipFill>
          <a:blip r:embed="rId6"/>
          <a:stretch>
            <a:fillRect/>
          </a:stretch>
        </p:blipFill>
        <p:spPr>
          <a:xfrm>
            <a:off x="10839691" y="775191"/>
            <a:ext cx="626533" cy="626533"/>
          </a:xfrm>
          <a:prstGeom prst="rect">
            <a:avLst/>
          </a:prstGeom>
        </p:spPr>
      </p:pic>
      <p:sp>
        <p:nvSpPr>
          <p:cNvPr id="44" name="TextBox 43">
            <a:extLst>
              <a:ext uri="{FF2B5EF4-FFF2-40B4-BE49-F238E27FC236}">
                <a16:creationId xmlns:a16="http://schemas.microsoft.com/office/drawing/2014/main" id="{EEEA945E-F0FE-4395-B3EC-7229D767BB11}"/>
              </a:ext>
            </a:extLst>
          </p:cNvPr>
          <p:cNvSpPr txBox="1"/>
          <p:nvPr/>
        </p:nvSpPr>
        <p:spPr>
          <a:xfrm>
            <a:off x="10807228" y="1401928"/>
            <a:ext cx="698974" cy="538609"/>
          </a:xfrm>
          <a:prstGeom prst="rect">
            <a:avLst/>
          </a:prstGeom>
          <a:noFill/>
        </p:spPr>
        <p:txBody>
          <a:bodyPr wrap="square" lIns="0" tIns="0" rIns="0" bIns="45720" rtlCol="0">
            <a:spAutoFit/>
          </a:bodyPr>
          <a:lstStyle/>
          <a:p>
            <a:pPr algn="ctr"/>
            <a:r>
              <a:rPr lang="nb-NO" sz="1600" b="1">
                <a:solidFill>
                  <a:schemeClr val="accent1"/>
                </a:solidFill>
              </a:rPr>
              <a:t>End </a:t>
            </a:r>
            <a:r>
              <a:rPr lang="nb-NO" sz="1600" b="1" err="1">
                <a:solidFill>
                  <a:schemeClr val="accent1"/>
                </a:solidFill>
              </a:rPr>
              <a:t>user</a:t>
            </a:r>
            <a:endParaRPr lang="nb-NO" sz="1600" b="1">
              <a:solidFill>
                <a:schemeClr val="accent1"/>
              </a:solidFill>
            </a:endParaRPr>
          </a:p>
        </p:txBody>
      </p:sp>
      <p:cxnSp>
        <p:nvCxnSpPr>
          <p:cNvPr id="46" name="Straight Arrow Connector 45">
            <a:extLst>
              <a:ext uri="{FF2B5EF4-FFF2-40B4-BE49-F238E27FC236}">
                <a16:creationId xmlns:a16="http://schemas.microsoft.com/office/drawing/2014/main" id="{A44F4DA1-6E72-4533-8CE9-E5548512A68D}"/>
              </a:ext>
            </a:extLst>
          </p:cNvPr>
          <p:cNvCxnSpPr>
            <a:cxnSpLocks/>
            <a:stCxn id="43" idx="1"/>
            <a:endCxn id="2" idx="3"/>
          </p:cNvCxnSpPr>
          <p:nvPr/>
        </p:nvCxnSpPr>
        <p:spPr>
          <a:xfrm rot="10800000">
            <a:off x="10005447" y="578342"/>
            <a:ext cx="834245" cy="510116"/>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39A8141-32D9-4E21-860E-3B43CF98CBF7}"/>
              </a:ext>
            </a:extLst>
          </p:cNvPr>
          <p:cNvCxnSpPr>
            <a:stCxn id="43" idx="1"/>
          </p:cNvCxnSpPr>
          <p:nvPr/>
        </p:nvCxnSpPr>
        <p:spPr>
          <a:xfrm rot="10800000" flipV="1">
            <a:off x="10005445" y="1088458"/>
            <a:ext cx="834246" cy="53881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52" name="Picture 12" descr="Docker Logos and Photos | Docker">
            <a:extLst>
              <a:ext uri="{FF2B5EF4-FFF2-40B4-BE49-F238E27FC236}">
                <a16:creationId xmlns:a16="http://schemas.microsoft.com/office/drawing/2014/main" id="{08EB43C1-C14D-42F4-9980-0CEA515926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2382" y="1563759"/>
            <a:ext cx="577325" cy="49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789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9D6BDE-8066-5A40-8611-B4213EB1E94E}"/>
              </a:ext>
            </a:extLst>
          </p:cNvPr>
          <p:cNvSpPr/>
          <p:nvPr/>
        </p:nvSpPr>
        <p:spPr>
          <a:xfrm>
            <a:off x="-9023" y="20051"/>
            <a:ext cx="12201021" cy="1633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5" name="Rectangle 24">
            <a:extLst>
              <a:ext uri="{FF2B5EF4-FFF2-40B4-BE49-F238E27FC236}">
                <a16:creationId xmlns:a16="http://schemas.microsoft.com/office/drawing/2014/main" id="{2192C6B3-459E-9743-B88B-BCA8134BB082}"/>
              </a:ext>
            </a:extLst>
          </p:cNvPr>
          <p:cNvSpPr/>
          <p:nvPr/>
        </p:nvSpPr>
        <p:spPr>
          <a:xfrm>
            <a:off x="-9022" y="4217158"/>
            <a:ext cx="12201021" cy="26408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grpSp>
        <p:nvGrpSpPr>
          <p:cNvPr id="44" name="Group 43">
            <a:extLst>
              <a:ext uri="{FF2B5EF4-FFF2-40B4-BE49-F238E27FC236}">
                <a16:creationId xmlns:a16="http://schemas.microsoft.com/office/drawing/2014/main" id="{DCABFE3F-F384-8D4C-B3F9-53F972538946}"/>
              </a:ext>
            </a:extLst>
          </p:cNvPr>
          <p:cNvGrpSpPr/>
          <p:nvPr/>
        </p:nvGrpSpPr>
        <p:grpSpPr>
          <a:xfrm>
            <a:off x="381000" y="4452699"/>
            <a:ext cx="1570007" cy="563137"/>
            <a:chOff x="8035742" y="1766212"/>
            <a:chExt cx="1570007" cy="563137"/>
          </a:xfrm>
        </p:grpSpPr>
        <p:sp>
          <p:nvSpPr>
            <p:cNvPr id="26" name="Oval 25">
              <a:extLst>
                <a:ext uri="{FF2B5EF4-FFF2-40B4-BE49-F238E27FC236}">
                  <a16:creationId xmlns:a16="http://schemas.microsoft.com/office/drawing/2014/main" id="{525F2637-A0E8-2248-AE5A-E5C7B913AE92}"/>
                </a:ext>
              </a:extLst>
            </p:cNvPr>
            <p:cNvSpPr>
              <a:spLocks noChangeAspect="1"/>
            </p:cNvSpPr>
            <p:nvPr/>
          </p:nvSpPr>
          <p:spPr>
            <a:xfrm>
              <a:off x="8035742" y="1964733"/>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27" name="Straight Connector 26">
              <a:extLst>
                <a:ext uri="{FF2B5EF4-FFF2-40B4-BE49-F238E27FC236}">
                  <a16:creationId xmlns:a16="http://schemas.microsoft.com/office/drawing/2014/main" id="{F734DD59-C320-EC42-9470-7F25C87AFFE0}"/>
                </a:ext>
              </a:extLst>
            </p:cNvPr>
            <p:cNvCxnSpPr>
              <a:cxnSpLocks/>
              <a:stCxn id="26" idx="6"/>
              <a:endCxn id="28" idx="2"/>
            </p:cNvCxnSpPr>
            <p:nvPr/>
          </p:nvCxnSpPr>
          <p:spPr>
            <a:xfrm>
              <a:off x="8215742" y="2054733"/>
              <a:ext cx="121000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671CAF0-8FAE-FF4D-923B-12F417BAC189}"/>
                </a:ext>
              </a:extLst>
            </p:cNvPr>
            <p:cNvSpPr>
              <a:spLocks noChangeAspect="1"/>
            </p:cNvSpPr>
            <p:nvPr/>
          </p:nvSpPr>
          <p:spPr>
            <a:xfrm>
              <a:off x="9425749" y="1964733"/>
              <a:ext cx="180000" cy="1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41" name="Rounded Rectangle 40">
              <a:extLst>
                <a:ext uri="{FF2B5EF4-FFF2-40B4-BE49-F238E27FC236}">
                  <a16:creationId xmlns:a16="http://schemas.microsoft.com/office/drawing/2014/main" id="{5C9A42CE-35FF-434B-B552-ED6896EE5B7C}"/>
                </a:ext>
              </a:extLst>
            </p:cNvPr>
            <p:cNvSpPr/>
            <p:nvPr/>
          </p:nvSpPr>
          <p:spPr>
            <a:xfrm>
              <a:off x="8482773" y="1766212"/>
              <a:ext cx="746868"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42" name="TextBox 41">
              <a:extLst>
                <a:ext uri="{FF2B5EF4-FFF2-40B4-BE49-F238E27FC236}">
                  <a16:creationId xmlns:a16="http://schemas.microsoft.com/office/drawing/2014/main" id="{69A1AC7C-7511-6442-86EB-D6F1E2494FA7}"/>
                </a:ext>
              </a:extLst>
            </p:cNvPr>
            <p:cNvSpPr txBox="1"/>
            <p:nvPr/>
          </p:nvSpPr>
          <p:spPr>
            <a:xfrm>
              <a:off x="8484872" y="1931253"/>
              <a:ext cx="744769" cy="261610"/>
            </a:xfrm>
            <a:prstGeom prst="rect">
              <a:avLst/>
            </a:prstGeom>
            <a:noFill/>
          </p:spPr>
          <p:txBody>
            <a:bodyPr wrap="square" lIns="0" tIns="0" rIns="0" bIns="45720" rtlCol="0">
              <a:spAutoFit/>
            </a:bodyPr>
            <a:lstStyle/>
            <a:p>
              <a:pPr algn="ctr"/>
              <a:r>
                <a:rPr lang="en-LV" sz="1400" b="1">
                  <a:solidFill>
                    <a:schemeClr val="bg1"/>
                  </a:solidFill>
                </a:rPr>
                <a:t>Data</a:t>
              </a:r>
            </a:p>
          </p:txBody>
        </p:sp>
      </p:grpSp>
      <p:sp>
        <p:nvSpPr>
          <p:cNvPr id="7" name="Footer Placeholder 1">
            <a:extLst>
              <a:ext uri="{FF2B5EF4-FFF2-40B4-BE49-F238E27FC236}">
                <a16:creationId xmlns:a16="http://schemas.microsoft.com/office/drawing/2014/main" id="{4289286A-255A-2240-AF28-E754B03AE744}"/>
              </a:ext>
            </a:extLst>
          </p:cNvPr>
          <p:cNvSpPr>
            <a:spLocks noGrp="1"/>
          </p:cNvSpPr>
          <p:nvPr>
            <p:ph type="ftr" sz="quarter" idx="16"/>
          </p:nvPr>
        </p:nvSpPr>
        <p:spPr>
          <a:xfrm>
            <a:off x="128754" y="6519009"/>
            <a:ext cx="3070368" cy="206375"/>
          </a:xfrm>
        </p:spPr>
        <p:txBody>
          <a:bodyPr/>
          <a:lstStyle/>
          <a:p>
            <a:r>
              <a:rPr lang="en-US" dirty="0"/>
              <a:t>Building an open source government platform in the cloud</a:t>
            </a:r>
          </a:p>
        </p:txBody>
      </p:sp>
      <p:sp>
        <p:nvSpPr>
          <p:cNvPr id="5" name="Slide Number Placeholder 4">
            <a:extLst>
              <a:ext uri="{FF2B5EF4-FFF2-40B4-BE49-F238E27FC236}">
                <a16:creationId xmlns:a16="http://schemas.microsoft.com/office/drawing/2014/main" id="{06D58854-128B-49FA-B120-68E048C105FA}"/>
              </a:ext>
            </a:extLst>
          </p:cNvPr>
          <p:cNvSpPr>
            <a:spLocks noGrp="1"/>
          </p:cNvSpPr>
          <p:nvPr>
            <p:ph type="sldNum" sz="quarter" idx="17"/>
          </p:nvPr>
        </p:nvSpPr>
        <p:spPr/>
        <p:txBody>
          <a:bodyPr/>
          <a:lstStyle/>
          <a:p>
            <a:fld id="{4F9AC08D-23A9-440E-BCB9-AA1E9877CC38}" type="slidenum">
              <a:rPr lang="en-US" smtClean="0"/>
              <a:pPr/>
              <a:t>33</a:t>
            </a:fld>
            <a:endParaRPr lang="en-US"/>
          </a:p>
        </p:txBody>
      </p:sp>
      <p:sp>
        <p:nvSpPr>
          <p:cNvPr id="3" name="Title 2">
            <a:extLst>
              <a:ext uri="{FF2B5EF4-FFF2-40B4-BE49-F238E27FC236}">
                <a16:creationId xmlns:a16="http://schemas.microsoft.com/office/drawing/2014/main" id="{25DA7C55-6296-4E3B-95F1-FDA3D333AD7B}"/>
              </a:ext>
            </a:extLst>
          </p:cNvPr>
          <p:cNvSpPr>
            <a:spLocks noGrp="1"/>
          </p:cNvSpPr>
          <p:nvPr>
            <p:ph type="title"/>
          </p:nvPr>
        </p:nvSpPr>
        <p:spPr/>
        <p:txBody>
          <a:bodyPr/>
          <a:lstStyle/>
          <a:p>
            <a:r>
              <a:rPr lang="nb-NO" err="1"/>
              <a:t>Flexible</a:t>
            </a:r>
            <a:r>
              <a:rPr lang="nb-NO"/>
              <a:t> </a:t>
            </a:r>
            <a:r>
              <a:rPr lang="nb-NO" err="1"/>
              <a:t>solution</a:t>
            </a:r>
            <a:br>
              <a:rPr lang="nb-NO"/>
            </a:br>
            <a:r>
              <a:rPr lang="nb-NO" err="1">
                <a:solidFill>
                  <a:schemeClr val="accent1"/>
                </a:solidFill>
              </a:rPr>
              <a:t>Customizing</a:t>
            </a:r>
            <a:r>
              <a:rPr lang="nb-NO">
                <a:solidFill>
                  <a:schemeClr val="accent1"/>
                </a:solidFill>
              </a:rPr>
              <a:t> </a:t>
            </a:r>
            <a:r>
              <a:rPr lang="nb-NO" err="1">
                <a:solidFill>
                  <a:schemeClr val="accent1"/>
                </a:solidFill>
              </a:rPr>
              <a:t>the</a:t>
            </a:r>
            <a:r>
              <a:rPr lang="nb-NO">
                <a:solidFill>
                  <a:schemeClr val="accent1"/>
                </a:solidFill>
              </a:rPr>
              <a:t> app</a:t>
            </a:r>
          </a:p>
        </p:txBody>
      </p:sp>
      <p:sp>
        <p:nvSpPr>
          <p:cNvPr id="8" name="Content Placeholder 1">
            <a:extLst>
              <a:ext uri="{FF2B5EF4-FFF2-40B4-BE49-F238E27FC236}">
                <a16:creationId xmlns:a16="http://schemas.microsoft.com/office/drawing/2014/main" id="{5AC61AA1-88E7-4247-AB24-0D02F334D0D1}"/>
              </a:ext>
            </a:extLst>
          </p:cNvPr>
          <p:cNvSpPr txBox="1">
            <a:spLocks/>
          </p:cNvSpPr>
          <p:nvPr/>
        </p:nvSpPr>
        <p:spPr>
          <a:xfrm>
            <a:off x="381001" y="1900707"/>
            <a:ext cx="4168139" cy="1977390"/>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ct val="90000"/>
              </a:lnSpc>
              <a:buClr>
                <a:schemeClr val="accent2"/>
              </a:buClr>
            </a:pPr>
            <a:r>
              <a:rPr lang="nb-NO" sz="1800" err="1">
                <a:solidFill>
                  <a:schemeClr val="tx1"/>
                </a:solidFill>
                <a:latin typeface="Graphik" panose="020B0503030202060203" pitchFamily="34" charset="77"/>
              </a:rPr>
              <a:t>Process</a:t>
            </a:r>
            <a:endParaRPr lang="nb-NO" sz="1800">
              <a:solidFill>
                <a:schemeClr val="tx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r>
              <a:rPr lang="nb-NO" sz="2000" b="0">
                <a:solidFill>
                  <a:schemeClr val="tx1"/>
                </a:solidFill>
                <a:latin typeface="Graphik" panose="020B0503030202060203" pitchFamily="34" charset="77"/>
              </a:rPr>
              <a:t>BPMN 2.0</a:t>
            </a:r>
          </a:p>
          <a:p>
            <a:pPr marL="285750" indent="-285750">
              <a:lnSpc>
                <a:spcPct val="90000"/>
              </a:lnSpc>
              <a:buClr>
                <a:schemeClr val="accent2"/>
              </a:buClr>
              <a:buFont typeface="Arial" panose="020B0604020202020204" pitchFamily="34" charset="0"/>
              <a:buChar char="•"/>
            </a:pPr>
            <a:r>
              <a:rPr lang="nb-NO" sz="2000" b="0">
                <a:solidFill>
                  <a:schemeClr val="tx1"/>
                </a:solidFill>
                <a:latin typeface="Graphik" panose="020B0503030202060203" pitchFamily="34" charset="77"/>
              </a:rPr>
              <a:t>Data, </a:t>
            </a:r>
            <a:r>
              <a:rPr lang="nb-NO" sz="2000" b="0" err="1">
                <a:solidFill>
                  <a:schemeClr val="tx1"/>
                </a:solidFill>
                <a:latin typeface="Graphik" panose="020B0503030202060203" pitchFamily="34" charset="77"/>
              </a:rPr>
              <a:t>Confirmation</a:t>
            </a:r>
            <a:r>
              <a:rPr lang="nb-NO" sz="2000" b="0">
                <a:solidFill>
                  <a:schemeClr val="tx1"/>
                </a:solidFill>
                <a:latin typeface="Graphik" panose="020B0503030202060203" pitchFamily="34" charset="77"/>
              </a:rPr>
              <a:t>, Feedback</a:t>
            </a:r>
          </a:p>
          <a:p>
            <a:pPr marL="285750" indent="-285750">
              <a:lnSpc>
                <a:spcPct val="90000"/>
              </a:lnSpc>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Authorization</a:t>
            </a:r>
            <a:r>
              <a:rPr lang="nb-NO" sz="2000" b="0">
                <a:solidFill>
                  <a:schemeClr val="tx1"/>
                </a:solidFill>
                <a:latin typeface="Graphik" panose="020B0503030202060203" pitchFamily="34" charset="77"/>
              </a:rPr>
              <a:t> policy (XACML)</a:t>
            </a:r>
          </a:p>
        </p:txBody>
      </p:sp>
      <p:sp>
        <p:nvSpPr>
          <p:cNvPr id="11" name="Content Placeholder 1">
            <a:extLst>
              <a:ext uri="{FF2B5EF4-FFF2-40B4-BE49-F238E27FC236}">
                <a16:creationId xmlns:a16="http://schemas.microsoft.com/office/drawing/2014/main" id="{867DF5C1-45A0-3B4A-95C7-17EC45E6F942}"/>
              </a:ext>
            </a:extLst>
          </p:cNvPr>
          <p:cNvSpPr txBox="1">
            <a:spLocks/>
          </p:cNvSpPr>
          <p:nvPr/>
        </p:nvSpPr>
        <p:spPr>
          <a:xfrm>
            <a:off x="6096000" y="1900707"/>
            <a:ext cx="5410202" cy="1977390"/>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ct val="90000"/>
              </a:lnSpc>
              <a:buClr>
                <a:schemeClr val="accent2"/>
              </a:buClr>
            </a:pPr>
            <a:r>
              <a:rPr lang="nb-NO" sz="1800" err="1">
                <a:solidFill>
                  <a:schemeClr val="tx1"/>
                </a:solidFill>
                <a:latin typeface="Graphik" panose="020B0503030202060203" pitchFamily="34" charset="77"/>
              </a:rPr>
              <a:t>Custom</a:t>
            </a:r>
            <a:r>
              <a:rPr lang="nb-NO" sz="1800">
                <a:solidFill>
                  <a:schemeClr val="tx1"/>
                </a:solidFill>
                <a:latin typeface="Graphik" panose="020B0503030202060203" pitchFamily="34" charset="77"/>
              </a:rPr>
              <a:t> </a:t>
            </a:r>
            <a:r>
              <a:rPr lang="nb-NO" sz="1800" err="1">
                <a:solidFill>
                  <a:schemeClr val="tx1"/>
                </a:solidFill>
                <a:latin typeface="Graphik" panose="020B0503030202060203" pitchFamily="34" charset="77"/>
              </a:rPr>
              <a:t>logic</a:t>
            </a:r>
            <a:endParaRPr lang="nb-NO" sz="1800">
              <a:solidFill>
                <a:schemeClr val="tx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Validation</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calculation</a:t>
            </a:r>
            <a:r>
              <a:rPr lang="nb-NO" sz="2000" b="0">
                <a:solidFill>
                  <a:schemeClr val="tx1"/>
                </a:solidFill>
                <a:latin typeface="Graphik" panose="020B0503030202060203" pitchFamily="34" charset="77"/>
              </a:rPr>
              <a:t>, data </a:t>
            </a:r>
            <a:r>
              <a:rPr lang="nb-NO" sz="2000" b="0" err="1">
                <a:solidFill>
                  <a:schemeClr val="tx1"/>
                </a:solidFill>
                <a:latin typeface="Graphik" panose="020B0503030202060203" pitchFamily="34" charset="77"/>
              </a:rPr>
              <a:t>prefill</a:t>
            </a:r>
            <a:r>
              <a:rPr lang="nb-NO" sz="2000" b="0">
                <a:solidFill>
                  <a:schemeClr val="tx1"/>
                </a:solidFill>
                <a:latin typeface="Graphik" panose="020B0503030202060203" pitchFamily="34" charset="77"/>
              </a:rPr>
              <a:t>, etc.</a:t>
            </a:r>
          </a:p>
          <a:p>
            <a:pPr marL="285750" indent="-285750">
              <a:lnSpc>
                <a:spcPct val="90000"/>
              </a:lnSpc>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Fetch</a:t>
            </a:r>
            <a:r>
              <a:rPr lang="nb-NO" sz="2000" b="0">
                <a:solidFill>
                  <a:schemeClr val="tx1"/>
                </a:solidFill>
                <a:latin typeface="Graphik" panose="020B0503030202060203" pitchFamily="34" charset="77"/>
              </a:rPr>
              <a:t> data from </a:t>
            </a:r>
            <a:r>
              <a:rPr lang="nb-NO" sz="2000" b="0" err="1">
                <a:solidFill>
                  <a:schemeClr val="tx1"/>
                </a:solidFill>
                <a:latin typeface="Graphik" panose="020B0503030202060203" pitchFamily="34" charset="77"/>
              </a:rPr>
              <a:t>platform</a:t>
            </a:r>
            <a:r>
              <a:rPr lang="nb-NO" sz="2000" b="0">
                <a:solidFill>
                  <a:schemeClr val="tx1"/>
                </a:solidFill>
                <a:latin typeface="Graphik" panose="020B0503030202060203" pitchFamily="34" charset="77"/>
              </a:rPr>
              <a:t> or </a:t>
            </a:r>
            <a:r>
              <a:rPr lang="nb-NO" sz="2000" b="0" err="1">
                <a:solidFill>
                  <a:schemeClr val="tx1"/>
                </a:solidFill>
                <a:latin typeface="Graphik" panose="020B0503030202060203" pitchFamily="34" charset="77"/>
              </a:rPr>
              <a:t>external</a:t>
            </a:r>
            <a:r>
              <a:rPr lang="nb-NO" sz="2000" b="0">
                <a:solidFill>
                  <a:schemeClr val="tx1"/>
                </a:solidFill>
                <a:latin typeface="Graphik" panose="020B0503030202060203" pitchFamily="34" charset="77"/>
              </a:rPr>
              <a:t> APIs</a:t>
            </a:r>
          </a:p>
          <a:p>
            <a:pPr marL="285750" indent="-285750">
              <a:lnSpc>
                <a:spcPct val="90000"/>
              </a:lnSpc>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Create</a:t>
            </a:r>
            <a:r>
              <a:rPr lang="nb-NO" sz="2000" b="0">
                <a:solidFill>
                  <a:schemeClr val="tx1"/>
                </a:solidFill>
                <a:latin typeface="Graphik" panose="020B0503030202060203" pitchFamily="34" charset="77"/>
              </a:rPr>
              <a:t> &amp; </a:t>
            </a:r>
            <a:r>
              <a:rPr lang="nb-NO" sz="2000" b="0" err="1">
                <a:solidFill>
                  <a:schemeClr val="tx1"/>
                </a:solidFill>
                <a:latin typeface="Graphik" panose="020B0503030202060203" pitchFamily="34" charset="77"/>
              </a:rPr>
              <a:t>expose</a:t>
            </a:r>
            <a:r>
              <a:rPr lang="nb-NO" sz="2000" b="0">
                <a:solidFill>
                  <a:schemeClr val="tx1"/>
                </a:solidFill>
                <a:latin typeface="Graphik" panose="020B0503030202060203" pitchFamily="34" charset="77"/>
              </a:rPr>
              <a:t> APIs</a:t>
            </a:r>
          </a:p>
        </p:txBody>
      </p:sp>
      <p:grpSp>
        <p:nvGrpSpPr>
          <p:cNvPr id="43" name="Group 42">
            <a:extLst>
              <a:ext uri="{FF2B5EF4-FFF2-40B4-BE49-F238E27FC236}">
                <a16:creationId xmlns:a16="http://schemas.microsoft.com/office/drawing/2014/main" id="{0E05D906-DDE9-D547-ABAC-AAE63B33B043}"/>
              </a:ext>
            </a:extLst>
          </p:cNvPr>
          <p:cNvGrpSpPr/>
          <p:nvPr/>
        </p:nvGrpSpPr>
        <p:grpSpPr>
          <a:xfrm>
            <a:off x="381000" y="5281488"/>
            <a:ext cx="4968121" cy="563137"/>
            <a:chOff x="5777236" y="2894796"/>
            <a:chExt cx="4968121" cy="563137"/>
          </a:xfrm>
        </p:grpSpPr>
        <p:cxnSp>
          <p:nvCxnSpPr>
            <p:cNvPr id="14" name="Straight Connector 13">
              <a:extLst>
                <a:ext uri="{FF2B5EF4-FFF2-40B4-BE49-F238E27FC236}">
                  <a16:creationId xmlns:a16="http://schemas.microsoft.com/office/drawing/2014/main" id="{2507DB90-1261-244C-9076-77EE6296C374}"/>
                </a:ext>
              </a:extLst>
            </p:cNvPr>
            <p:cNvCxnSpPr>
              <a:cxnSpLocks/>
              <a:stCxn id="2" idx="6"/>
              <a:endCxn id="16" idx="2"/>
            </p:cNvCxnSpPr>
            <p:nvPr/>
          </p:nvCxnSpPr>
          <p:spPr>
            <a:xfrm>
              <a:off x="5957236" y="3169430"/>
              <a:ext cx="4608121" cy="3331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5667B3AB-FC54-1B47-AFC8-B63823278386}"/>
                </a:ext>
              </a:extLst>
            </p:cNvPr>
            <p:cNvSpPr/>
            <p:nvPr/>
          </p:nvSpPr>
          <p:spPr>
            <a:xfrm>
              <a:off x="9096179" y="2894796"/>
              <a:ext cx="1277240"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9" name="Rounded Rectangle 38">
              <a:extLst>
                <a:ext uri="{FF2B5EF4-FFF2-40B4-BE49-F238E27FC236}">
                  <a16:creationId xmlns:a16="http://schemas.microsoft.com/office/drawing/2014/main" id="{1823DD4A-0460-0B4D-AB64-7FFF59EC0B30}"/>
                </a:ext>
              </a:extLst>
            </p:cNvPr>
            <p:cNvSpPr/>
            <p:nvPr/>
          </p:nvSpPr>
          <p:spPr>
            <a:xfrm>
              <a:off x="7283855" y="2894796"/>
              <a:ext cx="1494386"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8" name="Rounded Rectangle 37">
              <a:extLst>
                <a:ext uri="{FF2B5EF4-FFF2-40B4-BE49-F238E27FC236}">
                  <a16:creationId xmlns:a16="http://schemas.microsoft.com/office/drawing/2014/main" id="{87E6D4B1-9316-8443-B078-91BFF8B7331F}"/>
                </a:ext>
              </a:extLst>
            </p:cNvPr>
            <p:cNvSpPr/>
            <p:nvPr/>
          </p:nvSpPr>
          <p:spPr>
            <a:xfrm>
              <a:off x="6221174" y="2894796"/>
              <a:ext cx="746868"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 name="Oval 1">
              <a:extLst>
                <a:ext uri="{FF2B5EF4-FFF2-40B4-BE49-F238E27FC236}">
                  <a16:creationId xmlns:a16="http://schemas.microsoft.com/office/drawing/2014/main" id="{085F3502-33A7-4740-B856-47D7683FA7EB}"/>
                </a:ext>
              </a:extLst>
            </p:cNvPr>
            <p:cNvSpPr>
              <a:spLocks noChangeAspect="1"/>
            </p:cNvSpPr>
            <p:nvPr/>
          </p:nvSpPr>
          <p:spPr>
            <a:xfrm>
              <a:off x="5777236" y="3079430"/>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6" name="Oval 15">
              <a:extLst>
                <a:ext uri="{FF2B5EF4-FFF2-40B4-BE49-F238E27FC236}">
                  <a16:creationId xmlns:a16="http://schemas.microsoft.com/office/drawing/2014/main" id="{8555C3D2-6350-7848-8AAD-409026865AD9}"/>
                </a:ext>
              </a:extLst>
            </p:cNvPr>
            <p:cNvSpPr>
              <a:spLocks noChangeAspect="1"/>
            </p:cNvSpPr>
            <p:nvPr/>
          </p:nvSpPr>
          <p:spPr>
            <a:xfrm>
              <a:off x="10565357" y="3112740"/>
              <a:ext cx="180000" cy="1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TextBox 16">
              <a:extLst>
                <a:ext uri="{FF2B5EF4-FFF2-40B4-BE49-F238E27FC236}">
                  <a16:creationId xmlns:a16="http://schemas.microsoft.com/office/drawing/2014/main" id="{4450E142-7724-1142-AE88-693992BBBE16}"/>
                </a:ext>
              </a:extLst>
            </p:cNvPr>
            <p:cNvSpPr txBox="1"/>
            <p:nvPr/>
          </p:nvSpPr>
          <p:spPr>
            <a:xfrm>
              <a:off x="6223273" y="3059837"/>
              <a:ext cx="744769" cy="261610"/>
            </a:xfrm>
            <a:prstGeom prst="rect">
              <a:avLst/>
            </a:prstGeom>
            <a:noFill/>
          </p:spPr>
          <p:txBody>
            <a:bodyPr wrap="square" lIns="0" tIns="0" rIns="0" bIns="45720" rtlCol="0">
              <a:spAutoFit/>
            </a:bodyPr>
            <a:lstStyle/>
            <a:p>
              <a:pPr algn="ctr"/>
              <a:r>
                <a:rPr lang="en-LV" sz="1400" b="1">
                  <a:solidFill>
                    <a:schemeClr val="bg1"/>
                  </a:solidFill>
                </a:rPr>
                <a:t>Data</a:t>
              </a:r>
            </a:p>
          </p:txBody>
        </p:sp>
        <p:sp>
          <p:nvSpPr>
            <p:cNvPr id="18" name="TextBox 17">
              <a:extLst>
                <a:ext uri="{FF2B5EF4-FFF2-40B4-BE49-F238E27FC236}">
                  <a16:creationId xmlns:a16="http://schemas.microsoft.com/office/drawing/2014/main" id="{3B864C47-0D06-E746-A89E-7FC815FD6B33}"/>
                </a:ext>
              </a:extLst>
            </p:cNvPr>
            <p:cNvSpPr txBox="1"/>
            <p:nvPr/>
          </p:nvSpPr>
          <p:spPr>
            <a:xfrm>
              <a:off x="7293243" y="3059837"/>
              <a:ext cx="1484998" cy="261610"/>
            </a:xfrm>
            <a:prstGeom prst="rect">
              <a:avLst/>
            </a:prstGeom>
            <a:noFill/>
          </p:spPr>
          <p:txBody>
            <a:bodyPr wrap="square" lIns="0" tIns="0" rIns="0" bIns="45720" rtlCol="0">
              <a:spAutoFit/>
            </a:bodyPr>
            <a:lstStyle/>
            <a:p>
              <a:pPr algn="ctr"/>
              <a:r>
                <a:rPr lang="en-LV" sz="1400" b="1">
                  <a:solidFill>
                    <a:schemeClr val="bg1"/>
                  </a:solidFill>
                </a:rPr>
                <a:t>Confirmation</a:t>
              </a:r>
            </a:p>
          </p:txBody>
        </p:sp>
        <p:sp>
          <p:nvSpPr>
            <p:cNvPr id="19" name="TextBox 18">
              <a:extLst>
                <a:ext uri="{FF2B5EF4-FFF2-40B4-BE49-F238E27FC236}">
                  <a16:creationId xmlns:a16="http://schemas.microsoft.com/office/drawing/2014/main" id="{1AD3D49E-D121-6C42-80BF-7B1B9850F0E3}"/>
                </a:ext>
              </a:extLst>
            </p:cNvPr>
            <p:cNvSpPr txBox="1"/>
            <p:nvPr/>
          </p:nvSpPr>
          <p:spPr>
            <a:xfrm>
              <a:off x="9103442" y="3059837"/>
              <a:ext cx="1269977" cy="261610"/>
            </a:xfrm>
            <a:prstGeom prst="rect">
              <a:avLst/>
            </a:prstGeom>
            <a:noFill/>
          </p:spPr>
          <p:txBody>
            <a:bodyPr wrap="square" lIns="0" tIns="0" rIns="0" bIns="45720" rtlCol="0">
              <a:spAutoFit/>
            </a:bodyPr>
            <a:lstStyle/>
            <a:p>
              <a:pPr algn="ctr"/>
              <a:r>
                <a:rPr lang="en-LV" sz="1400" b="1">
                  <a:solidFill>
                    <a:schemeClr val="bg1"/>
                  </a:solidFill>
                </a:rPr>
                <a:t>Feedback</a:t>
              </a:r>
            </a:p>
          </p:txBody>
        </p:sp>
      </p:grpSp>
    </p:spTree>
    <p:extLst>
      <p:ext uri="{BB962C8B-B14F-4D97-AF65-F5344CB8AC3E}">
        <p14:creationId xmlns:p14="http://schemas.microsoft.com/office/powerpoint/2010/main" val="1116912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82AE2A-7325-4642-9FBA-54F3D3B1DE5F}"/>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5" name="Footer Placeholder 1">
            <a:extLst>
              <a:ext uri="{FF2B5EF4-FFF2-40B4-BE49-F238E27FC236}">
                <a16:creationId xmlns:a16="http://schemas.microsoft.com/office/drawing/2014/main" id="{31DBA9E1-B70B-9340-B715-ECC216DDCC46}"/>
              </a:ext>
            </a:extLst>
          </p:cNvPr>
          <p:cNvSpPr>
            <a:spLocks noGrp="1"/>
          </p:cNvSpPr>
          <p:nvPr>
            <p:ph type="ftr" sz="quarter" idx="16"/>
          </p:nvPr>
        </p:nvSpPr>
        <p:spPr>
          <a:xfrm>
            <a:off x="264790" y="6519008"/>
            <a:ext cx="3070368" cy="206375"/>
          </a:xfrm>
        </p:spPr>
        <p:txBody>
          <a:bodyPr/>
          <a:lstStyle/>
          <a:p>
            <a:r>
              <a:rPr lang="en-US" dirty="0"/>
              <a:t>Building an open source government platform in the cloud</a:t>
            </a:r>
          </a:p>
        </p:txBody>
      </p:sp>
      <p:sp>
        <p:nvSpPr>
          <p:cNvPr id="5" name="Slide Number Placeholder 4">
            <a:extLst>
              <a:ext uri="{FF2B5EF4-FFF2-40B4-BE49-F238E27FC236}">
                <a16:creationId xmlns:a16="http://schemas.microsoft.com/office/drawing/2014/main" id="{9373BD90-995D-4095-B578-751C6F5CB123}"/>
              </a:ext>
            </a:extLst>
          </p:cNvPr>
          <p:cNvSpPr>
            <a:spLocks noGrp="1"/>
          </p:cNvSpPr>
          <p:nvPr>
            <p:ph type="sldNum" sz="quarter" idx="17"/>
          </p:nvPr>
        </p:nvSpPr>
        <p:spPr/>
        <p:txBody>
          <a:bodyPr/>
          <a:lstStyle/>
          <a:p>
            <a:fld id="{4F9AC08D-23A9-440E-BCB9-AA1E9877CC38}" type="slidenum">
              <a:rPr lang="en-US" smtClean="0"/>
              <a:pPr/>
              <a:t>34</a:t>
            </a:fld>
            <a:endParaRPr lang="en-US"/>
          </a:p>
        </p:txBody>
      </p:sp>
      <p:sp>
        <p:nvSpPr>
          <p:cNvPr id="28" name="Title 2">
            <a:extLst>
              <a:ext uri="{FF2B5EF4-FFF2-40B4-BE49-F238E27FC236}">
                <a16:creationId xmlns:a16="http://schemas.microsoft.com/office/drawing/2014/main" id="{C30EFEAF-6C53-8547-B691-9D9020BD8BC2}"/>
              </a:ext>
            </a:extLst>
          </p:cNvPr>
          <p:cNvSpPr txBox="1">
            <a:spLocks/>
          </p:cNvSpPr>
          <p:nvPr/>
        </p:nvSpPr>
        <p:spPr>
          <a:xfrm>
            <a:off x="381000" y="2746445"/>
            <a:ext cx="3505200" cy="1383101"/>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Flexible</a:t>
            </a:r>
            <a:r>
              <a:rPr lang="nb-NO"/>
              <a:t> </a:t>
            </a:r>
            <a:r>
              <a:rPr lang="nb-NO" err="1"/>
              <a:t>solution</a:t>
            </a:r>
            <a:br>
              <a:rPr lang="nb-NO"/>
            </a:br>
            <a:r>
              <a:rPr lang="nb-NO" err="1">
                <a:solidFill>
                  <a:schemeClr val="accent1"/>
                </a:solidFill>
              </a:rPr>
              <a:t>Altinn</a:t>
            </a:r>
            <a:r>
              <a:rPr lang="nb-NO">
                <a:solidFill>
                  <a:schemeClr val="accent1"/>
                </a:solidFill>
              </a:rPr>
              <a:t> </a:t>
            </a:r>
            <a:r>
              <a:rPr lang="nb-NO" err="1">
                <a:solidFill>
                  <a:schemeClr val="accent1"/>
                </a:solidFill>
              </a:rPr>
              <a:t>Apps</a:t>
            </a:r>
            <a:endParaRPr lang="en-US">
              <a:solidFill>
                <a:schemeClr val="accent1"/>
              </a:solidFill>
            </a:endParaRPr>
          </a:p>
        </p:txBody>
      </p:sp>
      <p:grpSp>
        <p:nvGrpSpPr>
          <p:cNvPr id="41" name="Group 40">
            <a:extLst>
              <a:ext uri="{FF2B5EF4-FFF2-40B4-BE49-F238E27FC236}">
                <a16:creationId xmlns:a16="http://schemas.microsoft.com/office/drawing/2014/main" id="{37947F35-789D-4534-B50B-0FB780C27F1E}"/>
              </a:ext>
            </a:extLst>
          </p:cNvPr>
          <p:cNvGrpSpPr/>
          <p:nvPr/>
        </p:nvGrpSpPr>
        <p:grpSpPr>
          <a:xfrm>
            <a:off x="4950845" y="224858"/>
            <a:ext cx="5056753" cy="6294222"/>
            <a:chOff x="5340314" y="224858"/>
            <a:chExt cx="5056753" cy="6294222"/>
          </a:xfrm>
        </p:grpSpPr>
        <p:sp>
          <p:nvSpPr>
            <p:cNvPr id="2" name="Rectangle 1">
              <a:extLst>
                <a:ext uri="{FF2B5EF4-FFF2-40B4-BE49-F238E27FC236}">
                  <a16:creationId xmlns:a16="http://schemas.microsoft.com/office/drawing/2014/main" id="{806CF361-5EE3-4596-8863-FFD6CBD4D902}"/>
                </a:ext>
              </a:extLst>
            </p:cNvPr>
            <p:cNvSpPr/>
            <p:nvPr/>
          </p:nvSpPr>
          <p:spPr>
            <a:xfrm>
              <a:off x="5340315" y="224858"/>
              <a:ext cx="5054600" cy="70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a:solidFill>
                    <a:schemeClr val="tx1"/>
                  </a:solidFill>
                </a:rPr>
                <a:t>App </a:t>
              </a:r>
              <a:r>
                <a:rPr lang="nb-NO" sz="1600" b="1" err="1">
                  <a:solidFill>
                    <a:schemeClr val="tx1"/>
                  </a:solidFill>
                </a:rPr>
                <a:t>frontend</a:t>
              </a:r>
              <a:endParaRPr lang="nb-NO" sz="1600" b="1">
                <a:solidFill>
                  <a:schemeClr val="tx1"/>
                </a:solidFill>
              </a:endParaRPr>
            </a:p>
          </p:txBody>
        </p:sp>
        <p:pic>
          <p:nvPicPr>
            <p:cNvPr id="1026" name="Picture 2" descr="MAPSTATETOPROPS &amp; MAPDISPATCHTOPROPS: The Bad Boys of React-Redux ...">
              <a:extLst>
                <a:ext uri="{FF2B5EF4-FFF2-40B4-BE49-F238E27FC236}">
                  <a16:creationId xmlns:a16="http://schemas.microsoft.com/office/drawing/2014/main" id="{78BBEA0A-A73A-4EC8-BE9A-053774D6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914" y="273540"/>
              <a:ext cx="1219201" cy="6096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A954E2B-80A8-497C-92FB-DE4BAE965D3B}"/>
                </a:ext>
              </a:extLst>
            </p:cNvPr>
            <p:cNvSpPr/>
            <p:nvPr/>
          </p:nvSpPr>
          <p:spPr>
            <a:xfrm>
              <a:off x="5340314" y="1157371"/>
              <a:ext cx="5054600" cy="44291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b="1">
                  <a:solidFill>
                    <a:schemeClr val="tx1"/>
                  </a:solidFill>
                </a:rPr>
                <a:t>App </a:t>
              </a:r>
              <a:r>
                <a:rPr lang="nb-NO" sz="1600" b="1" err="1">
                  <a:solidFill>
                    <a:schemeClr val="tx1"/>
                  </a:solidFill>
                </a:rPr>
                <a:t>template</a:t>
              </a:r>
              <a:endParaRPr lang="nb-NO" sz="1600" b="1">
                <a:solidFill>
                  <a:schemeClr val="tx1"/>
                </a:solidFill>
              </a:endParaRPr>
            </a:p>
          </p:txBody>
        </p:sp>
        <p:sp>
          <p:nvSpPr>
            <p:cNvPr id="15" name="Rectangle 14">
              <a:extLst>
                <a:ext uri="{FF2B5EF4-FFF2-40B4-BE49-F238E27FC236}">
                  <a16:creationId xmlns:a16="http://schemas.microsoft.com/office/drawing/2014/main" id="{E369C118-1981-49CE-8AAE-BD0324364BCC}"/>
                </a:ext>
              </a:extLst>
            </p:cNvPr>
            <p:cNvSpPr/>
            <p:nvPr/>
          </p:nvSpPr>
          <p:spPr>
            <a:xfrm>
              <a:off x="5340314" y="5812113"/>
              <a:ext cx="5056753" cy="70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err="1">
                  <a:solidFill>
                    <a:schemeClr val="tx1"/>
                  </a:solidFill>
                </a:rPr>
                <a:t>Altinn</a:t>
              </a:r>
              <a:r>
                <a:rPr lang="nb-NO" sz="1600" b="1">
                  <a:solidFill>
                    <a:schemeClr val="tx1"/>
                  </a:solidFill>
                </a:rPr>
                <a:t> Platform</a:t>
              </a:r>
            </a:p>
          </p:txBody>
        </p:sp>
        <p:pic>
          <p:nvPicPr>
            <p:cNvPr id="17" name="Picture 10">
              <a:extLst>
                <a:ext uri="{FF2B5EF4-FFF2-40B4-BE49-F238E27FC236}">
                  <a16:creationId xmlns:a16="http://schemas.microsoft.com/office/drawing/2014/main" id="{F40C8AF3-9040-4B16-9927-709D80370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2813" y="1506578"/>
              <a:ext cx="609601" cy="60833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EE413CA-2E00-4586-956C-0A5DDDCB3876}"/>
                </a:ext>
              </a:extLst>
            </p:cNvPr>
            <p:cNvSpPr/>
            <p:nvPr/>
          </p:nvSpPr>
          <p:spPr>
            <a:xfrm>
              <a:off x="5602781" y="2262109"/>
              <a:ext cx="4487334" cy="352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Authentication</a:t>
              </a:r>
              <a:endParaRPr lang="nb-NO" sz="1600">
                <a:solidFill>
                  <a:schemeClr val="tx1"/>
                </a:solidFill>
              </a:endParaRPr>
            </a:p>
          </p:txBody>
        </p:sp>
        <p:sp>
          <p:nvSpPr>
            <p:cNvPr id="19" name="Rectangle 18">
              <a:extLst>
                <a:ext uri="{FF2B5EF4-FFF2-40B4-BE49-F238E27FC236}">
                  <a16:creationId xmlns:a16="http://schemas.microsoft.com/office/drawing/2014/main" id="{8630F07B-1841-4D04-BB45-BF659E0BEE4F}"/>
                </a:ext>
              </a:extLst>
            </p:cNvPr>
            <p:cNvSpPr/>
            <p:nvPr/>
          </p:nvSpPr>
          <p:spPr>
            <a:xfrm>
              <a:off x="5602781" y="2762118"/>
              <a:ext cx="4487334" cy="352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Authorization</a:t>
              </a:r>
              <a:endParaRPr lang="nb-NO" sz="1600">
                <a:solidFill>
                  <a:schemeClr val="tx1"/>
                </a:solidFill>
              </a:endParaRPr>
            </a:p>
          </p:txBody>
        </p:sp>
        <p:sp>
          <p:nvSpPr>
            <p:cNvPr id="20" name="Rectangle 19">
              <a:extLst>
                <a:ext uri="{FF2B5EF4-FFF2-40B4-BE49-F238E27FC236}">
                  <a16:creationId xmlns:a16="http://schemas.microsoft.com/office/drawing/2014/main" id="{1F3F0B2C-3A42-4002-9461-8F5EB1D78529}"/>
                </a:ext>
              </a:extLst>
            </p:cNvPr>
            <p:cNvSpPr/>
            <p:nvPr/>
          </p:nvSpPr>
          <p:spPr>
            <a:xfrm>
              <a:off x="7948048" y="3266472"/>
              <a:ext cx="2142067" cy="21762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Configuration</a:t>
              </a:r>
              <a:endParaRPr lang="nb-NO" sz="1600">
                <a:solidFill>
                  <a:schemeClr val="tx1"/>
                </a:solidFill>
              </a:endParaRPr>
            </a:p>
          </p:txBody>
        </p:sp>
        <p:grpSp>
          <p:nvGrpSpPr>
            <p:cNvPr id="29" name="Group 28">
              <a:extLst>
                <a:ext uri="{FF2B5EF4-FFF2-40B4-BE49-F238E27FC236}">
                  <a16:creationId xmlns:a16="http://schemas.microsoft.com/office/drawing/2014/main" id="{9801B3D8-A685-475E-A74C-019C92FE96FC}"/>
                </a:ext>
              </a:extLst>
            </p:cNvPr>
            <p:cNvGrpSpPr/>
            <p:nvPr/>
          </p:nvGrpSpPr>
          <p:grpSpPr>
            <a:xfrm>
              <a:off x="8131271" y="3944160"/>
              <a:ext cx="728018" cy="910464"/>
              <a:chOff x="7668887" y="2948836"/>
              <a:chExt cx="1253068" cy="1576294"/>
            </a:xfrm>
          </p:grpSpPr>
          <p:sp>
            <p:nvSpPr>
              <p:cNvPr id="31" name="Right Triangle 30">
                <a:extLst>
                  <a:ext uri="{FF2B5EF4-FFF2-40B4-BE49-F238E27FC236}">
                    <a16:creationId xmlns:a16="http://schemas.microsoft.com/office/drawing/2014/main" id="{366A4715-54C6-4ECD-8B40-6A5A534CFBA2}"/>
                  </a:ext>
                </a:extLst>
              </p:cNvPr>
              <p:cNvSpPr/>
              <p:nvPr/>
            </p:nvSpPr>
            <p:spPr>
              <a:xfrm>
                <a:off x="8446012" y="2961902"/>
                <a:ext cx="414313" cy="446617"/>
              </a:xfrm>
              <a:prstGeom prst="r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Rectangle: Rounded Corners 29">
                <a:extLst>
                  <a:ext uri="{FF2B5EF4-FFF2-40B4-BE49-F238E27FC236}">
                    <a16:creationId xmlns:a16="http://schemas.microsoft.com/office/drawing/2014/main" id="{B7A3ED3C-08C4-4805-9298-7BDD8D002059}"/>
                  </a:ext>
                </a:extLst>
              </p:cNvPr>
              <p:cNvSpPr/>
              <p:nvPr/>
            </p:nvSpPr>
            <p:spPr>
              <a:xfrm>
                <a:off x="7770484" y="2985000"/>
                <a:ext cx="1066799" cy="1540130"/>
              </a:xfrm>
              <a:prstGeom prst="roundRect">
                <a:avLst>
                  <a:gd name="adj" fmla="val 10318"/>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Right Triangle 31">
                <a:extLst>
                  <a:ext uri="{FF2B5EF4-FFF2-40B4-BE49-F238E27FC236}">
                    <a16:creationId xmlns:a16="http://schemas.microsoft.com/office/drawing/2014/main" id="{7FEBD793-70FA-459B-9E0C-C229BF718B76}"/>
                  </a:ext>
                </a:extLst>
              </p:cNvPr>
              <p:cNvSpPr/>
              <p:nvPr/>
            </p:nvSpPr>
            <p:spPr>
              <a:xfrm rot="10800000">
                <a:off x="8454479" y="2948836"/>
                <a:ext cx="414313" cy="446617"/>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Rectangle: Rounded Corners 32">
                <a:extLst>
                  <a:ext uri="{FF2B5EF4-FFF2-40B4-BE49-F238E27FC236}">
                    <a16:creationId xmlns:a16="http://schemas.microsoft.com/office/drawing/2014/main" id="{F7D28EFC-20CB-4288-B82A-0E5A42A59333}"/>
                  </a:ext>
                </a:extLst>
              </p:cNvPr>
              <p:cNvSpPr/>
              <p:nvPr/>
            </p:nvSpPr>
            <p:spPr>
              <a:xfrm>
                <a:off x="7668887" y="3638039"/>
                <a:ext cx="1253068" cy="613036"/>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JSON</a:t>
                </a:r>
              </a:p>
            </p:txBody>
          </p:sp>
        </p:grpSp>
        <p:grpSp>
          <p:nvGrpSpPr>
            <p:cNvPr id="34" name="Group 33">
              <a:extLst>
                <a:ext uri="{FF2B5EF4-FFF2-40B4-BE49-F238E27FC236}">
                  <a16:creationId xmlns:a16="http://schemas.microsoft.com/office/drawing/2014/main" id="{2E2A98AE-9F75-4033-9BA4-47CA9EAB57BA}"/>
                </a:ext>
              </a:extLst>
            </p:cNvPr>
            <p:cNvGrpSpPr/>
            <p:nvPr/>
          </p:nvGrpSpPr>
          <p:grpSpPr>
            <a:xfrm>
              <a:off x="9097023" y="3951723"/>
              <a:ext cx="728018" cy="910464"/>
              <a:chOff x="7668887" y="2948836"/>
              <a:chExt cx="1253068" cy="1576294"/>
            </a:xfrm>
          </p:grpSpPr>
          <p:sp>
            <p:nvSpPr>
              <p:cNvPr id="35" name="Rectangle: Rounded Corners 34">
                <a:extLst>
                  <a:ext uri="{FF2B5EF4-FFF2-40B4-BE49-F238E27FC236}">
                    <a16:creationId xmlns:a16="http://schemas.microsoft.com/office/drawing/2014/main" id="{9C82F0C8-406D-469A-B0AE-3CB1430EF112}"/>
                  </a:ext>
                </a:extLst>
              </p:cNvPr>
              <p:cNvSpPr/>
              <p:nvPr/>
            </p:nvSpPr>
            <p:spPr>
              <a:xfrm>
                <a:off x="7770484" y="2985000"/>
                <a:ext cx="1066799" cy="1540130"/>
              </a:xfrm>
              <a:prstGeom prst="roundRect">
                <a:avLst>
                  <a:gd name="adj" fmla="val 10318"/>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Right Triangle 35">
                <a:extLst>
                  <a:ext uri="{FF2B5EF4-FFF2-40B4-BE49-F238E27FC236}">
                    <a16:creationId xmlns:a16="http://schemas.microsoft.com/office/drawing/2014/main" id="{F94663EC-E120-4EA8-A92D-5F2BB916C0CD}"/>
                  </a:ext>
                </a:extLst>
              </p:cNvPr>
              <p:cNvSpPr/>
              <p:nvPr/>
            </p:nvSpPr>
            <p:spPr>
              <a:xfrm>
                <a:off x="8446012" y="2961902"/>
                <a:ext cx="414313" cy="446617"/>
              </a:xfrm>
              <a:prstGeom prst="r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Right Triangle 36">
                <a:extLst>
                  <a:ext uri="{FF2B5EF4-FFF2-40B4-BE49-F238E27FC236}">
                    <a16:creationId xmlns:a16="http://schemas.microsoft.com/office/drawing/2014/main" id="{FD700151-4565-46F0-A51D-10162FF1E6C9}"/>
                  </a:ext>
                </a:extLst>
              </p:cNvPr>
              <p:cNvSpPr/>
              <p:nvPr/>
            </p:nvSpPr>
            <p:spPr>
              <a:xfrm rot="10800000">
                <a:off x="8454479" y="2948836"/>
                <a:ext cx="414313" cy="446617"/>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Rectangle: Rounded Corners 37">
                <a:extLst>
                  <a:ext uri="{FF2B5EF4-FFF2-40B4-BE49-F238E27FC236}">
                    <a16:creationId xmlns:a16="http://schemas.microsoft.com/office/drawing/2014/main" id="{8C6A2F75-733C-4AA5-986B-78B7D4F8CFE2}"/>
                  </a:ext>
                </a:extLst>
              </p:cNvPr>
              <p:cNvSpPr/>
              <p:nvPr/>
            </p:nvSpPr>
            <p:spPr>
              <a:xfrm>
                <a:off x="7668887" y="3638039"/>
                <a:ext cx="1253068" cy="613036"/>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XML</a:t>
                </a:r>
              </a:p>
            </p:txBody>
          </p:sp>
        </p:grpSp>
        <p:sp>
          <p:nvSpPr>
            <p:cNvPr id="39" name="Rectangle 38">
              <a:extLst>
                <a:ext uri="{FF2B5EF4-FFF2-40B4-BE49-F238E27FC236}">
                  <a16:creationId xmlns:a16="http://schemas.microsoft.com/office/drawing/2014/main" id="{01DA5A99-B3B6-482D-A74C-D5A57748FD67}"/>
                </a:ext>
              </a:extLst>
            </p:cNvPr>
            <p:cNvSpPr/>
            <p:nvPr/>
          </p:nvSpPr>
          <p:spPr>
            <a:xfrm>
              <a:off x="5605771" y="3269671"/>
              <a:ext cx="2142067" cy="13211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Supporting</a:t>
              </a:r>
              <a:r>
                <a:rPr lang="nb-NO" sz="1600">
                  <a:solidFill>
                    <a:schemeClr val="tx1"/>
                  </a:solidFill>
                </a:rPr>
                <a:t> </a:t>
              </a:r>
              <a:r>
                <a:rPr lang="nb-NO" sz="1600" err="1">
                  <a:solidFill>
                    <a:schemeClr val="tx1"/>
                  </a:solidFill>
                </a:rPr>
                <a:t>libraries</a:t>
              </a:r>
              <a:endParaRPr lang="nb-NO" sz="1600">
                <a:solidFill>
                  <a:schemeClr val="tx1"/>
                </a:solidFill>
              </a:endParaRPr>
            </a:p>
          </p:txBody>
        </p:sp>
        <p:sp>
          <p:nvSpPr>
            <p:cNvPr id="40" name="Rectangle 39">
              <a:extLst>
                <a:ext uri="{FF2B5EF4-FFF2-40B4-BE49-F238E27FC236}">
                  <a16:creationId xmlns:a16="http://schemas.microsoft.com/office/drawing/2014/main" id="{94C75B2E-1C17-44B7-9E84-AEB72AF1C5E9}"/>
                </a:ext>
              </a:extLst>
            </p:cNvPr>
            <p:cNvSpPr/>
            <p:nvPr/>
          </p:nvSpPr>
          <p:spPr>
            <a:xfrm>
              <a:off x="5606354" y="4718161"/>
              <a:ext cx="2142067" cy="7106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App </a:t>
              </a:r>
              <a:r>
                <a:rPr lang="nb-NO" sz="1600" err="1">
                  <a:solidFill>
                    <a:schemeClr val="tx1"/>
                  </a:solidFill>
                </a:rPr>
                <a:t>logic</a:t>
              </a:r>
              <a:endParaRPr lang="nb-NO" sz="1600">
                <a:solidFill>
                  <a:schemeClr val="tx1"/>
                </a:solidFill>
              </a:endParaRPr>
            </a:p>
          </p:txBody>
        </p:sp>
        <p:pic>
          <p:nvPicPr>
            <p:cNvPr id="1028" name="Picture 4" descr="NuGet and .NET libraries | Microsoft Docs">
              <a:extLst>
                <a:ext uri="{FF2B5EF4-FFF2-40B4-BE49-F238E27FC236}">
                  <a16:creationId xmlns:a16="http://schemas.microsoft.com/office/drawing/2014/main" id="{C36E9975-D3BF-4378-AD4D-A38E8E1EF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443" y="3713561"/>
              <a:ext cx="1487582" cy="45230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1DF58AA0-DC80-45B0-B659-6674735F778F}"/>
                </a:ext>
              </a:extLst>
            </p:cNvPr>
            <p:cNvCxnSpPr>
              <a:stCxn id="2" idx="2"/>
              <a:endCxn id="11" idx="0"/>
            </p:cNvCxnSpPr>
            <p:nvPr/>
          </p:nvCxnSpPr>
          <p:spPr>
            <a:xfrm flipH="1">
              <a:off x="7867614" y="931825"/>
              <a:ext cx="1" cy="225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F4E6563-321A-40CC-B6B5-CCFFDD455287}"/>
                </a:ext>
              </a:extLst>
            </p:cNvPr>
            <p:cNvCxnSpPr>
              <a:cxnSpLocks/>
              <a:stCxn id="11" idx="2"/>
              <a:endCxn id="15" idx="0"/>
            </p:cNvCxnSpPr>
            <p:nvPr/>
          </p:nvCxnSpPr>
          <p:spPr>
            <a:xfrm>
              <a:off x="7867614" y="5586567"/>
              <a:ext cx="1077" cy="225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43" name="Picture 42" descr="A close up of a sign&#10;&#10;Description automatically generated">
            <a:extLst>
              <a:ext uri="{FF2B5EF4-FFF2-40B4-BE49-F238E27FC236}">
                <a16:creationId xmlns:a16="http://schemas.microsoft.com/office/drawing/2014/main" id="{392FB20C-B0FF-44B1-B2A2-E65E4D77E1EC}"/>
              </a:ext>
            </a:extLst>
          </p:cNvPr>
          <p:cNvPicPr>
            <a:picLocks noChangeAspect="1"/>
          </p:cNvPicPr>
          <p:nvPr/>
        </p:nvPicPr>
        <p:blipFill>
          <a:blip r:embed="rId6"/>
          <a:stretch>
            <a:fillRect/>
          </a:stretch>
        </p:blipFill>
        <p:spPr>
          <a:xfrm>
            <a:off x="10839691" y="775191"/>
            <a:ext cx="626533" cy="626533"/>
          </a:xfrm>
          <a:prstGeom prst="rect">
            <a:avLst/>
          </a:prstGeom>
        </p:spPr>
      </p:pic>
      <p:sp>
        <p:nvSpPr>
          <p:cNvPr id="44" name="TextBox 43">
            <a:extLst>
              <a:ext uri="{FF2B5EF4-FFF2-40B4-BE49-F238E27FC236}">
                <a16:creationId xmlns:a16="http://schemas.microsoft.com/office/drawing/2014/main" id="{EEEA945E-F0FE-4395-B3EC-7229D767BB11}"/>
              </a:ext>
            </a:extLst>
          </p:cNvPr>
          <p:cNvSpPr txBox="1"/>
          <p:nvPr/>
        </p:nvSpPr>
        <p:spPr>
          <a:xfrm>
            <a:off x="10807228" y="1401928"/>
            <a:ext cx="698974" cy="538609"/>
          </a:xfrm>
          <a:prstGeom prst="rect">
            <a:avLst/>
          </a:prstGeom>
          <a:noFill/>
        </p:spPr>
        <p:txBody>
          <a:bodyPr wrap="square" lIns="0" tIns="0" rIns="0" bIns="45720" rtlCol="0">
            <a:spAutoFit/>
          </a:bodyPr>
          <a:lstStyle/>
          <a:p>
            <a:pPr algn="ctr"/>
            <a:r>
              <a:rPr lang="nb-NO" sz="1600" b="1">
                <a:solidFill>
                  <a:schemeClr val="accent1"/>
                </a:solidFill>
              </a:rPr>
              <a:t>End </a:t>
            </a:r>
            <a:r>
              <a:rPr lang="nb-NO" sz="1600" b="1" err="1">
                <a:solidFill>
                  <a:schemeClr val="accent1"/>
                </a:solidFill>
              </a:rPr>
              <a:t>user</a:t>
            </a:r>
            <a:endParaRPr lang="nb-NO" sz="1600" b="1">
              <a:solidFill>
                <a:schemeClr val="accent1"/>
              </a:solidFill>
            </a:endParaRPr>
          </a:p>
        </p:txBody>
      </p:sp>
      <p:cxnSp>
        <p:nvCxnSpPr>
          <p:cNvPr id="46" name="Straight Arrow Connector 45">
            <a:extLst>
              <a:ext uri="{FF2B5EF4-FFF2-40B4-BE49-F238E27FC236}">
                <a16:creationId xmlns:a16="http://schemas.microsoft.com/office/drawing/2014/main" id="{A44F4DA1-6E72-4533-8CE9-E5548512A68D}"/>
              </a:ext>
            </a:extLst>
          </p:cNvPr>
          <p:cNvCxnSpPr>
            <a:cxnSpLocks/>
            <a:stCxn id="43" idx="1"/>
            <a:endCxn id="2" idx="3"/>
          </p:cNvCxnSpPr>
          <p:nvPr/>
        </p:nvCxnSpPr>
        <p:spPr>
          <a:xfrm rot="10800000">
            <a:off x="10005447" y="578342"/>
            <a:ext cx="834245" cy="510116"/>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39A8141-32D9-4E21-860E-3B43CF98CBF7}"/>
              </a:ext>
            </a:extLst>
          </p:cNvPr>
          <p:cNvCxnSpPr>
            <a:stCxn id="43" idx="1"/>
          </p:cNvCxnSpPr>
          <p:nvPr/>
        </p:nvCxnSpPr>
        <p:spPr>
          <a:xfrm rot="10800000" flipV="1">
            <a:off x="10005445" y="1088458"/>
            <a:ext cx="834246" cy="53881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171FE3C-82B9-43FE-9586-5C53E1ACBAAA}"/>
              </a:ext>
            </a:extLst>
          </p:cNvPr>
          <p:cNvGrpSpPr/>
          <p:nvPr/>
        </p:nvGrpSpPr>
        <p:grpSpPr>
          <a:xfrm>
            <a:off x="4953874" y="205177"/>
            <a:ext cx="5051571" cy="727214"/>
            <a:chOff x="3272132" y="1226443"/>
            <a:chExt cx="3959177" cy="566136"/>
          </a:xfrm>
        </p:grpSpPr>
        <p:sp>
          <p:nvSpPr>
            <p:cNvPr id="45" name="Rectangle 44">
              <a:extLst>
                <a:ext uri="{FF2B5EF4-FFF2-40B4-BE49-F238E27FC236}">
                  <a16:creationId xmlns:a16="http://schemas.microsoft.com/office/drawing/2014/main" id="{96D83706-1256-4DCD-8FF3-3536D59D4B52}"/>
                </a:ext>
              </a:extLst>
            </p:cNvPr>
            <p:cNvSpPr/>
            <p:nvPr/>
          </p:nvSpPr>
          <p:spPr>
            <a:xfrm>
              <a:off x="3272132" y="1235889"/>
              <a:ext cx="3959177" cy="55669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pic>
          <p:nvPicPr>
            <p:cNvPr id="47" name="Picture 2" descr="Angular - PRESS KIT">
              <a:extLst>
                <a:ext uri="{FF2B5EF4-FFF2-40B4-BE49-F238E27FC236}">
                  <a16:creationId xmlns:a16="http://schemas.microsoft.com/office/drawing/2014/main" id="{50DF2A39-58E4-4433-A689-E676E0E2AB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7266" y="1226443"/>
              <a:ext cx="556689" cy="55668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a:extLst>
                <a:ext uri="{FF2B5EF4-FFF2-40B4-BE49-F238E27FC236}">
                  <a16:creationId xmlns:a16="http://schemas.microsoft.com/office/drawing/2014/main" id="{33F507DD-BF33-4B22-93FC-B734E2817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9997" y="1326009"/>
              <a:ext cx="456532" cy="39563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a:extLst>
                <a:ext uri="{FF2B5EF4-FFF2-40B4-BE49-F238E27FC236}">
                  <a16:creationId xmlns:a16="http://schemas.microsoft.com/office/drawing/2014/main" id="{927FE333-A994-4A9E-9EC0-B97DFD6CA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047" y="1294236"/>
              <a:ext cx="454174" cy="454174"/>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2" descr="MAPSTATETOPROPS &amp; MAPDISPATCHTOPROPS: The Bad Boys of React-Redux ...">
            <a:extLst>
              <a:ext uri="{FF2B5EF4-FFF2-40B4-BE49-F238E27FC236}">
                <a16:creationId xmlns:a16="http://schemas.microsoft.com/office/drawing/2014/main" id="{95F781A0-264E-4AC9-BCBA-DFBCBC67F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438" y="252881"/>
            <a:ext cx="1219201" cy="6096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0310DA6-701F-47DD-8AFE-C8804741F8D4}"/>
              </a:ext>
            </a:extLst>
          </p:cNvPr>
          <p:cNvGrpSpPr/>
          <p:nvPr/>
        </p:nvGrpSpPr>
        <p:grpSpPr>
          <a:xfrm>
            <a:off x="4953874" y="1156805"/>
            <a:ext cx="5051570" cy="4449004"/>
            <a:chOff x="4953874" y="1156805"/>
            <a:chExt cx="5051570" cy="4449004"/>
          </a:xfrm>
        </p:grpSpPr>
        <p:sp>
          <p:nvSpPr>
            <p:cNvPr id="78" name="Rectangle 77">
              <a:extLst>
                <a:ext uri="{FF2B5EF4-FFF2-40B4-BE49-F238E27FC236}">
                  <a16:creationId xmlns:a16="http://schemas.microsoft.com/office/drawing/2014/main" id="{61C24B4D-A7EF-46A3-916C-2BAA34785CA1}"/>
                </a:ext>
              </a:extLst>
            </p:cNvPr>
            <p:cNvSpPr/>
            <p:nvPr/>
          </p:nvSpPr>
          <p:spPr>
            <a:xfrm>
              <a:off x="4953874" y="1156805"/>
              <a:ext cx="5051570" cy="444900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pic>
          <p:nvPicPr>
            <p:cNvPr id="79" name="Picture 6" descr="Java – Logos Download">
              <a:extLst>
                <a:ext uri="{FF2B5EF4-FFF2-40B4-BE49-F238E27FC236}">
                  <a16:creationId xmlns:a16="http://schemas.microsoft.com/office/drawing/2014/main" id="{85B17137-ED7D-4E22-BBE8-ED5AF9A3C84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599055" y="2233141"/>
              <a:ext cx="1882111" cy="1054230"/>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Rectangle 79">
            <a:extLst>
              <a:ext uri="{FF2B5EF4-FFF2-40B4-BE49-F238E27FC236}">
                <a16:creationId xmlns:a16="http://schemas.microsoft.com/office/drawing/2014/main" id="{05D4306D-9379-4AD3-8FAF-999362D46CE8}"/>
              </a:ext>
            </a:extLst>
          </p:cNvPr>
          <p:cNvSpPr/>
          <p:nvPr/>
        </p:nvSpPr>
        <p:spPr>
          <a:xfrm>
            <a:off x="5108073" y="1411849"/>
            <a:ext cx="2873878" cy="830997"/>
          </a:xfrm>
          <a:prstGeom prst="rect">
            <a:avLst/>
          </a:prstGeom>
          <a:solidFill>
            <a:schemeClr val="tx1"/>
          </a:solidFill>
        </p:spPr>
        <p:txBody>
          <a:bodyPr wrap="square" lIns="144000" tIns="45720" rIns="91440" bIns="45720">
            <a:spAutoFit/>
          </a:bodyPr>
          <a:lstStyle/>
          <a:p>
            <a:r>
              <a:rPr lang="en-US" sz="1200">
                <a:ln w="0"/>
                <a:solidFill>
                  <a:schemeClr val="bg1"/>
                </a:solidFill>
                <a:effectLst>
                  <a:outerShdw blurRad="38100" dist="19050" dir="2700000" algn="tl" rotWithShape="0">
                    <a:schemeClr val="dk1">
                      <a:alpha val="40000"/>
                    </a:schemeClr>
                  </a:outerShdw>
                </a:effectLst>
                <a:latin typeface="Consolas" panose="020B0609020204030204" pitchFamily="49" charset="0"/>
              </a:rPr>
              <a:t>Q: Why do Java developers wear glasses?</a:t>
            </a:r>
          </a:p>
          <a:p>
            <a:endParaRPr lang="en-US" sz="1200">
              <a:ln w="0"/>
              <a:solidFill>
                <a:schemeClr val="bg1"/>
              </a:solidFill>
              <a:effectLst>
                <a:outerShdw blurRad="38100" dist="19050" dir="2700000" algn="tl" rotWithShape="0">
                  <a:schemeClr val="dk1">
                    <a:alpha val="40000"/>
                  </a:schemeClr>
                </a:outerShdw>
              </a:effectLst>
              <a:latin typeface="Consolas" panose="020B0609020204030204" pitchFamily="49" charset="0"/>
            </a:endParaRPr>
          </a:p>
          <a:p>
            <a:r>
              <a:rPr lang="en-US" sz="1200">
                <a:ln w="0"/>
                <a:solidFill>
                  <a:schemeClr val="bg1"/>
                </a:solidFill>
                <a:effectLst>
                  <a:outerShdw blurRad="38100" dist="19050" dir="2700000" algn="tl" rotWithShape="0">
                    <a:schemeClr val="dk1">
                      <a:alpha val="40000"/>
                    </a:schemeClr>
                  </a:outerShdw>
                </a:effectLst>
                <a:latin typeface="Consolas" panose="020B0609020204030204" pitchFamily="49" charset="0"/>
              </a:rPr>
              <a:t>A: Because they don’t C#!</a:t>
            </a:r>
          </a:p>
        </p:txBody>
      </p:sp>
      <p:grpSp>
        <p:nvGrpSpPr>
          <p:cNvPr id="6" name="Group 5">
            <a:extLst>
              <a:ext uri="{FF2B5EF4-FFF2-40B4-BE49-F238E27FC236}">
                <a16:creationId xmlns:a16="http://schemas.microsoft.com/office/drawing/2014/main" id="{A8306973-23F8-46EB-BF4A-5B26642D3A59}"/>
              </a:ext>
            </a:extLst>
          </p:cNvPr>
          <p:cNvGrpSpPr/>
          <p:nvPr/>
        </p:nvGrpSpPr>
        <p:grpSpPr>
          <a:xfrm>
            <a:off x="6235679" y="2535043"/>
            <a:ext cx="2751671" cy="1976580"/>
            <a:chOff x="6235679" y="2535043"/>
            <a:chExt cx="2751671" cy="1976580"/>
          </a:xfrm>
        </p:grpSpPr>
        <p:pic>
          <p:nvPicPr>
            <p:cNvPr id="82" name="Picture 2">
              <a:extLst>
                <a:ext uri="{FF2B5EF4-FFF2-40B4-BE49-F238E27FC236}">
                  <a16:creationId xmlns:a16="http://schemas.microsoft.com/office/drawing/2014/main" id="{68153FFE-6547-4673-B465-834930018B6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813427" y="2535043"/>
              <a:ext cx="1173923" cy="71811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2F8B3AD8-BE9F-43EE-9CF3-796BA45560E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059294" y="3741596"/>
              <a:ext cx="689823" cy="68982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a:extLst>
                <a:ext uri="{FF2B5EF4-FFF2-40B4-BE49-F238E27FC236}">
                  <a16:creationId xmlns:a16="http://schemas.microsoft.com/office/drawing/2014/main" id="{F6B86BE3-B397-4949-9110-DD84B9577C8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235679" y="3821801"/>
              <a:ext cx="613621" cy="6898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817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subTnLst>
                                    <p:set>
                                      <p:cBhvr override="childStyle">
                                        <p:cTn dur="1" fill="hold" display="0" masterRel="nextClick" afterEffect="1"/>
                                        <p:tgtEl>
                                          <p:spTgt spid="8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1510FA-5F3E-4CC7-83C7-2BFFFB279401}"/>
              </a:ext>
            </a:extLst>
          </p:cNvPr>
          <p:cNvSpPr>
            <a:spLocks noGrp="1"/>
          </p:cNvSpPr>
          <p:nvPr>
            <p:ph type="title"/>
          </p:nvPr>
        </p:nvSpPr>
        <p:spPr/>
        <p:txBody>
          <a:bodyPr/>
          <a:lstStyle/>
          <a:p>
            <a:r>
              <a:rPr lang="nb-NO" err="1"/>
              <a:t>Modern</a:t>
            </a:r>
            <a:r>
              <a:rPr lang="nb-NO"/>
              <a:t> UI </a:t>
            </a:r>
            <a:r>
              <a:rPr lang="nb-NO" err="1">
                <a:solidFill>
                  <a:schemeClr val="accent1"/>
                </a:solidFill>
              </a:rPr>
              <a:t>Altinn</a:t>
            </a:r>
            <a:r>
              <a:rPr lang="nb-NO">
                <a:solidFill>
                  <a:schemeClr val="accent1"/>
                </a:solidFill>
              </a:rPr>
              <a:t> Studio</a:t>
            </a:r>
          </a:p>
        </p:txBody>
      </p:sp>
      <p:pic>
        <p:nvPicPr>
          <p:cNvPr id="11" name="Picture 10" descr="A screenshot of a cell phone&#10;&#10;Description automatically generated">
            <a:extLst>
              <a:ext uri="{FF2B5EF4-FFF2-40B4-BE49-F238E27FC236}">
                <a16:creationId xmlns:a16="http://schemas.microsoft.com/office/drawing/2014/main" id="{08D9DCFC-33D5-4BF7-B382-6049E0CD1F7B}"/>
              </a:ext>
            </a:extLst>
          </p:cNvPr>
          <p:cNvPicPr>
            <a:picLocks noChangeAspect="1"/>
          </p:cNvPicPr>
          <p:nvPr/>
        </p:nvPicPr>
        <p:blipFill>
          <a:blip r:embed="rId3"/>
          <a:stretch>
            <a:fillRect/>
          </a:stretch>
        </p:blipFill>
        <p:spPr>
          <a:xfrm>
            <a:off x="1900250" y="1288952"/>
            <a:ext cx="8391499" cy="5188049"/>
          </a:xfrm>
          <a:prstGeom prst="rect">
            <a:avLst/>
          </a:prstGeom>
        </p:spPr>
      </p:pic>
      <p:pic>
        <p:nvPicPr>
          <p:cNvPr id="9" name="Picture 8">
            <a:extLst>
              <a:ext uri="{FF2B5EF4-FFF2-40B4-BE49-F238E27FC236}">
                <a16:creationId xmlns:a16="http://schemas.microsoft.com/office/drawing/2014/main" id="{3F9820EF-83EA-4CB5-BED7-4D11E708123C}"/>
              </a:ext>
            </a:extLst>
          </p:cNvPr>
          <p:cNvPicPr>
            <a:picLocks noChangeAspect="1"/>
          </p:cNvPicPr>
          <p:nvPr/>
        </p:nvPicPr>
        <p:blipFill>
          <a:blip r:embed="rId4"/>
          <a:stretch>
            <a:fillRect/>
          </a:stretch>
        </p:blipFill>
        <p:spPr>
          <a:xfrm>
            <a:off x="8387851" y="248383"/>
            <a:ext cx="3750361" cy="6477001"/>
          </a:xfrm>
          <a:prstGeom prst="rect">
            <a:avLst/>
          </a:prstGeom>
          <a:ln w="38100">
            <a:solidFill>
              <a:schemeClr val="tx1"/>
            </a:solidFill>
          </a:ln>
        </p:spPr>
      </p:pic>
      <p:sp>
        <p:nvSpPr>
          <p:cNvPr id="8" name="Slide Number Placeholder 4">
            <a:extLst>
              <a:ext uri="{FF2B5EF4-FFF2-40B4-BE49-F238E27FC236}">
                <a16:creationId xmlns:a16="http://schemas.microsoft.com/office/drawing/2014/main" id="{47EA80C5-9FA1-9E49-AF33-B910168F0E8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35</a:t>
            </a:fld>
            <a:endParaRPr lang="en-US"/>
          </a:p>
        </p:txBody>
      </p:sp>
      <p:sp>
        <p:nvSpPr>
          <p:cNvPr id="10" name="Footer Placeholder 1">
            <a:extLst>
              <a:ext uri="{FF2B5EF4-FFF2-40B4-BE49-F238E27FC236}">
                <a16:creationId xmlns:a16="http://schemas.microsoft.com/office/drawing/2014/main" id="{69DF3175-1667-1140-8116-EBECEBD03A3B}"/>
              </a:ext>
            </a:extLst>
          </p:cNvPr>
          <p:cNvSpPr txBox="1">
            <a:spLocks/>
          </p:cNvSpPr>
          <p:nvPr/>
        </p:nvSpPr>
        <p:spPr>
          <a:xfrm>
            <a:off x="128753"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Tree>
    <p:extLst>
      <p:ext uri="{BB962C8B-B14F-4D97-AF65-F5344CB8AC3E}">
        <p14:creationId xmlns:p14="http://schemas.microsoft.com/office/powerpoint/2010/main" val="142410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561E5-E859-4D3C-A7F0-6525D2EC1025}"/>
              </a:ext>
            </a:extLst>
          </p:cNvPr>
          <p:cNvSpPr>
            <a:spLocks noGrp="1"/>
          </p:cNvSpPr>
          <p:nvPr>
            <p:ph type="title"/>
          </p:nvPr>
        </p:nvSpPr>
        <p:spPr/>
        <p:txBody>
          <a:bodyPr/>
          <a:lstStyle/>
          <a:p>
            <a:r>
              <a:rPr lang="nb-NO" err="1"/>
              <a:t>Modern</a:t>
            </a:r>
            <a:r>
              <a:rPr lang="nb-NO"/>
              <a:t> UI </a:t>
            </a:r>
            <a:r>
              <a:rPr lang="nb-NO" err="1">
                <a:solidFill>
                  <a:schemeClr val="accent1"/>
                </a:solidFill>
              </a:rPr>
              <a:t>Altinn</a:t>
            </a:r>
            <a:r>
              <a:rPr lang="nb-NO">
                <a:solidFill>
                  <a:schemeClr val="accent1"/>
                </a:solidFill>
              </a:rPr>
              <a:t> Apps</a:t>
            </a:r>
          </a:p>
        </p:txBody>
      </p:sp>
      <p:pic>
        <p:nvPicPr>
          <p:cNvPr id="12" name="Picture 11" descr="A screenshot of a cell phone&#10;&#10;Description automatically generated">
            <a:extLst>
              <a:ext uri="{FF2B5EF4-FFF2-40B4-BE49-F238E27FC236}">
                <a16:creationId xmlns:a16="http://schemas.microsoft.com/office/drawing/2014/main" id="{41ADE875-6431-427F-85F0-F7701AB044A3}"/>
              </a:ext>
            </a:extLst>
          </p:cNvPr>
          <p:cNvPicPr>
            <a:picLocks noChangeAspect="1"/>
          </p:cNvPicPr>
          <p:nvPr/>
        </p:nvPicPr>
        <p:blipFill>
          <a:blip r:embed="rId3"/>
          <a:stretch>
            <a:fillRect/>
          </a:stretch>
        </p:blipFill>
        <p:spPr>
          <a:xfrm>
            <a:off x="1900250" y="1307428"/>
            <a:ext cx="8391499" cy="5188049"/>
          </a:xfrm>
          <a:prstGeom prst="rect">
            <a:avLst/>
          </a:prstGeom>
        </p:spPr>
      </p:pic>
      <p:pic>
        <p:nvPicPr>
          <p:cNvPr id="13" name="Picture 12">
            <a:extLst>
              <a:ext uri="{FF2B5EF4-FFF2-40B4-BE49-F238E27FC236}">
                <a16:creationId xmlns:a16="http://schemas.microsoft.com/office/drawing/2014/main" id="{504E6427-E843-4A37-8F1D-F1B9571B0D5C}"/>
              </a:ext>
            </a:extLst>
          </p:cNvPr>
          <p:cNvPicPr>
            <a:picLocks noChangeAspect="1"/>
          </p:cNvPicPr>
          <p:nvPr/>
        </p:nvPicPr>
        <p:blipFill>
          <a:blip r:embed="rId4"/>
          <a:stretch>
            <a:fillRect/>
          </a:stretch>
        </p:blipFill>
        <p:spPr>
          <a:xfrm>
            <a:off x="8387851" y="248383"/>
            <a:ext cx="3750361" cy="6477001"/>
          </a:xfrm>
          <a:prstGeom prst="rect">
            <a:avLst/>
          </a:prstGeom>
          <a:ln w="38100">
            <a:solidFill>
              <a:schemeClr val="tx1"/>
            </a:solidFill>
          </a:ln>
        </p:spPr>
      </p:pic>
      <p:sp>
        <p:nvSpPr>
          <p:cNvPr id="8" name="Slide Number Placeholder 4">
            <a:extLst>
              <a:ext uri="{FF2B5EF4-FFF2-40B4-BE49-F238E27FC236}">
                <a16:creationId xmlns:a16="http://schemas.microsoft.com/office/drawing/2014/main" id="{8329298E-DA62-884E-94D3-57FCBC8A0B5A}"/>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36</a:t>
            </a:fld>
            <a:endParaRPr lang="en-US"/>
          </a:p>
        </p:txBody>
      </p:sp>
      <p:sp>
        <p:nvSpPr>
          <p:cNvPr id="9" name="Footer Placeholder 1">
            <a:extLst>
              <a:ext uri="{FF2B5EF4-FFF2-40B4-BE49-F238E27FC236}">
                <a16:creationId xmlns:a16="http://schemas.microsoft.com/office/drawing/2014/main" id="{D69E7370-6DDD-D84E-9D6C-951F1F7EC339}"/>
              </a:ext>
            </a:extLst>
          </p:cNvPr>
          <p:cNvSpPr txBox="1">
            <a:spLocks/>
          </p:cNvSpPr>
          <p:nvPr/>
        </p:nvSpPr>
        <p:spPr>
          <a:xfrm>
            <a:off x="0"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Tree>
    <p:extLst>
      <p:ext uri="{BB962C8B-B14F-4D97-AF65-F5344CB8AC3E}">
        <p14:creationId xmlns:p14="http://schemas.microsoft.com/office/powerpoint/2010/main" val="3232944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561E5-E859-4D3C-A7F0-6525D2EC1025}"/>
              </a:ext>
            </a:extLst>
          </p:cNvPr>
          <p:cNvSpPr>
            <a:spLocks noGrp="1"/>
          </p:cNvSpPr>
          <p:nvPr>
            <p:ph type="title"/>
          </p:nvPr>
        </p:nvSpPr>
        <p:spPr/>
        <p:txBody>
          <a:bodyPr/>
          <a:lstStyle/>
          <a:p>
            <a:r>
              <a:rPr lang="nb-NO" err="1"/>
              <a:t>Modern</a:t>
            </a:r>
            <a:r>
              <a:rPr lang="nb-NO"/>
              <a:t> UI </a:t>
            </a:r>
            <a:r>
              <a:rPr lang="nb-NO" err="1">
                <a:solidFill>
                  <a:schemeClr val="accent1"/>
                </a:solidFill>
              </a:rPr>
              <a:t>Altinn</a:t>
            </a:r>
            <a:r>
              <a:rPr lang="nb-NO">
                <a:solidFill>
                  <a:schemeClr val="accent1"/>
                </a:solidFill>
              </a:rPr>
              <a:t> Apps</a:t>
            </a:r>
          </a:p>
        </p:txBody>
      </p:sp>
      <p:pic>
        <p:nvPicPr>
          <p:cNvPr id="7" name="Picture 6" descr="A screenshot of a cell phone&#10;&#10;Description automatically generated">
            <a:extLst>
              <a:ext uri="{FF2B5EF4-FFF2-40B4-BE49-F238E27FC236}">
                <a16:creationId xmlns:a16="http://schemas.microsoft.com/office/drawing/2014/main" id="{D7F8FEE5-8A41-48AB-AD74-BA2E8023E64A}"/>
              </a:ext>
            </a:extLst>
          </p:cNvPr>
          <p:cNvPicPr>
            <a:picLocks noChangeAspect="1"/>
          </p:cNvPicPr>
          <p:nvPr/>
        </p:nvPicPr>
        <p:blipFill>
          <a:blip r:embed="rId3"/>
          <a:stretch>
            <a:fillRect/>
          </a:stretch>
        </p:blipFill>
        <p:spPr>
          <a:xfrm>
            <a:off x="1900250" y="1307428"/>
            <a:ext cx="8391499" cy="5188049"/>
          </a:xfrm>
          <a:prstGeom prst="rect">
            <a:avLst/>
          </a:prstGeom>
        </p:spPr>
      </p:pic>
      <p:sp>
        <p:nvSpPr>
          <p:cNvPr id="8" name="Slide Number Placeholder 4">
            <a:extLst>
              <a:ext uri="{FF2B5EF4-FFF2-40B4-BE49-F238E27FC236}">
                <a16:creationId xmlns:a16="http://schemas.microsoft.com/office/drawing/2014/main" id="{8794585E-23EB-FA4B-BCF9-B32C6953C9BC}"/>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37</a:t>
            </a:fld>
            <a:endParaRPr lang="en-US"/>
          </a:p>
        </p:txBody>
      </p:sp>
      <p:sp>
        <p:nvSpPr>
          <p:cNvPr id="9" name="Footer Placeholder 1">
            <a:extLst>
              <a:ext uri="{FF2B5EF4-FFF2-40B4-BE49-F238E27FC236}">
                <a16:creationId xmlns:a16="http://schemas.microsoft.com/office/drawing/2014/main" id="{2B1B84D8-7277-AF42-AE0A-3D1C8E1C70D7}"/>
              </a:ext>
            </a:extLst>
          </p:cNvPr>
          <p:cNvSpPr txBox="1">
            <a:spLocks/>
          </p:cNvSpPr>
          <p:nvPr/>
        </p:nvSpPr>
        <p:spPr>
          <a:xfrm>
            <a:off x="0" y="6496817"/>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
        <p:nvSpPr>
          <p:cNvPr id="2" name="Rectangle 1">
            <a:extLst>
              <a:ext uri="{FF2B5EF4-FFF2-40B4-BE49-F238E27FC236}">
                <a16:creationId xmlns:a16="http://schemas.microsoft.com/office/drawing/2014/main" id="{51BA423F-91CA-4F4D-A751-FA29A3A68B52}"/>
              </a:ext>
            </a:extLst>
          </p:cNvPr>
          <p:cNvSpPr/>
          <p:nvPr/>
        </p:nvSpPr>
        <p:spPr>
          <a:xfrm>
            <a:off x="6339840" y="4592320"/>
            <a:ext cx="5471157" cy="213306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29" name="Group 28">
            <a:extLst>
              <a:ext uri="{FF2B5EF4-FFF2-40B4-BE49-F238E27FC236}">
                <a16:creationId xmlns:a16="http://schemas.microsoft.com/office/drawing/2014/main" id="{2CC8537D-9501-412D-B4EA-2976E430B2CB}"/>
              </a:ext>
            </a:extLst>
          </p:cNvPr>
          <p:cNvGrpSpPr/>
          <p:nvPr/>
        </p:nvGrpSpPr>
        <p:grpSpPr>
          <a:xfrm>
            <a:off x="6538081" y="4899739"/>
            <a:ext cx="1570007" cy="563137"/>
            <a:chOff x="8035742" y="1766212"/>
            <a:chExt cx="1570007" cy="563137"/>
          </a:xfrm>
        </p:grpSpPr>
        <p:sp>
          <p:nvSpPr>
            <p:cNvPr id="30" name="Oval 29">
              <a:extLst>
                <a:ext uri="{FF2B5EF4-FFF2-40B4-BE49-F238E27FC236}">
                  <a16:creationId xmlns:a16="http://schemas.microsoft.com/office/drawing/2014/main" id="{0EE877F5-FFCE-4221-BC5D-BF7E9421A9E1}"/>
                </a:ext>
              </a:extLst>
            </p:cNvPr>
            <p:cNvSpPr>
              <a:spLocks noChangeAspect="1"/>
            </p:cNvSpPr>
            <p:nvPr/>
          </p:nvSpPr>
          <p:spPr>
            <a:xfrm>
              <a:off x="8035742" y="1964733"/>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31" name="Straight Connector 30">
              <a:extLst>
                <a:ext uri="{FF2B5EF4-FFF2-40B4-BE49-F238E27FC236}">
                  <a16:creationId xmlns:a16="http://schemas.microsoft.com/office/drawing/2014/main" id="{99DD3C62-D4E2-422B-BAA7-FB4EE4708EE8}"/>
                </a:ext>
              </a:extLst>
            </p:cNvPr>
            <p:cNvCxnSpPr>
              <a:cxnSpLocks/>
              <a:stCxn id="30" idx="6"/>
              <a:endCxn id="32" idx="2"/>
            </p:cNvCxnSpPr>
            <p:nvPr/>
          </p:nvCxnSpPr>
          <p:spPr>
            <a:xfrm>
              <a:off x="8215742" y="2054733"/>
              <a:ext cx="121000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91672E2-3F43-4FC5-9398-E7A89720745F}"/>
                </a:ext>
              </a:extLst>
            </p:cNvPr>
            <p:cNvSpPr>
              <a:spLocks noChangeAspect="1"/>
            </p:cNvSpPr>
            <p:nvPr/>
          </p:nvSpPr>
          <p:spPr>
            <a:xfrm>
              <a:off x="9425749" y="1964733"/>
              <a:ext cx="180000" cy="1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3" name="Rounded Rectangle 40">
              <a:extLst>
                <a:ext uri="{FF2B5EF4-FFF2-40B4-BE49-F238E27FC236}">
                  <a16:creationId xmlns:a16="http://schemas.microsoft.com/office/drawing/2014/main" id="{D4ADF44E-E68C-48C4-80AE-EB6CE03CDFED}"/>
                </a:ext>
              </a:extLst>
            </p:cNvPr>
            <p:cNvSpPr/>
            <p:nvPr/>
          </p:nvSpPr>
          <p:spPr>
            <a:xfrm>
              <a:off x="8482773" y="1766212"/>
              <a:ext cx="746868"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4" name="TextBox 33">
              <a:extLst>
                <a:ext uri="{FF2B5EF4-FFF2-40B4-BE49-F238E27FC236}">
                  <a16:creationId xmlns:a16="http://schemas.microsoft.com/office/drawing/2014/main" id="{9A7D5FAF-69BC-49A9-9AF0-5ABFA747EC1A}"/>
                </a:ext>
              </a:extLst>
            </p:cNvPr>
            <p:cNvSpPr txBox="1"/>
            <p:nvPr/>
          </p:nvSpPr>
          <p:spPr>
            <a:xfrm>
              <a:off x="8484872" y="1931253"/>
              <a:ext cx="744769" cy="261610"/>
            </a:xfrm>
            <a:prstGeom prst="rect">
              <a:avLst/>
            </a:prstGeom>
            <a:noFill/>
          </p:spPr>
          <p:txBody>
            <a:bodyPr wrap="square" lIns="0" tIns="0" rIns="0" bIns="45720" rtlCol="0">
              <a:spAutoFit/>
            </a:bodyPr>
            <a:lstStyle/>
            <a:p>
              <a:pPr algn="ctr"/>
              <a:r>
                <a:rPr lang="en-LV" sz="1400" b="1">
                  <a:solidFill>
                    <a:schemeClr val="bg1"/>
                  </a:solidFill>
                </a:rPr>
                <a:t>Data</a:t>
              </a:r>
            </a:p>
          </p:txBody>
        </p:sp>
      </p:grpSp>
      <p:grpSp>
        <p:nvGrpSpPr>
          <p:cNvPr id="35" name="Group 34">
            <a:extLst>
              <a:ext uri="{FF2B5EF4-FFF2-40B4-BE49-F238E27FC236}">
                <a16:creationId xmlns:a16="http://schemas.microsoft.com/office/drawing/2014/main" id="{A2110C84-FB18-4D68-BE02-0B0D233E0CA0}"/>
              </a:ext>
            </a:extLst>
          </p:cNvPr>
          <p:cNvGrpSpPr/>
          <p:nvPr/>
        </p:nvGrpSpPr>
        <p:grpSpPr>
          <a:xfrm>
            <a:off x="6538081" y="5728528"/>
            <a:ext cx="4968121" cy="563137"/>
            <a:chOff x="5777236" y="2894796"/>
            <a:chExt cx="4968121" cy="563137"/>
          </a:xfrm>
        </p:grpSpPr>
        <p:cxnSp>
          <p:nvCxnSpPr>
            <p:cNvPr id="36" name="Straight Connector 35">
              <a:extLst>
                <a:ext uri="{FF2B5EF4-FFF2-40B4-BE49-F238E27FC236}">
                  <a16:creationId xmlns:a16="http://schemas.microsoft.com/office/drawing/2014/main" id="{78C25764-2343-48EF-8D3D-71E42252EA17}"/>
                </a:ext>
              </a:extLst>
            </p:cNvPr>
            <p:cNvCxnSpPr>
              <a:cxnSpLocks/>
              <a:stCxn id="40" idx="6"/>
              <a:endCxn id="41" idx="2"/>
            </p:cNvCxnSpPr>
            <p:nvPr/>
          </p:nvCxnSpPr>
          <p:spPr>
            <a:xfrm>
              <a:off x="5957236" y="3169430"/>
              <a:ext cx="4608121" cy="3331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Rounded Rectangle 39">
              <a:extLst>
                <a:ext uri="{FF2B5EF4-FFF2-40B4-BE49-F238E27FC236}">
                  <a16:creationId xmlns:a16="http://schemas.microsoft.com/office/drawing/2014/main" id="{4028BB36-BD60-4227-898D-28BE8E176C84}"/>
                </a:ext>
              </a:extLst>
            </p:cNvPr>
            <p:cNvSpPr/>
            <p:nvPr/>
          </p:nvSpPr>
          <p:spPr>
            <a:xfrm>
              <a:off x="9096179" y="2894796"/>
              <a:ext cx="1277240"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8" name="Rounded Rectangle 38">
              <a:extLst>
                <a:ext uri="{FF2B5EF4-FFF2-40B4-BE49-F238E27FC236}">
                  <a16:creationId xmlns:a16="http://schemas.microsoft.com/office/drawing/2014/main" id="{9B4B3D07-FC5A-4619-A64E-FE9D7240F244}"/>
                </a:ext>
              </a:extLst>
            </p:cNvPr>
            <p:cNvSpPr/>
            <p:nvPr/>
          </p:nvSpPr>
          <p:spPr>
            <a:xfrm>
              <a:off x="7283855" y="2894796"/>
              <a:ext cx="1494386"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9" name="Rounded Rectangle 37">
              <a:extLst>
                <a:ext uri="{FF2B5EF4-FFF2-40B4-BE49-F238E27FC236}">
                  <a16:creationId xmlns:a16="http://schemas.microsoft.com/office/drawing/2014/main" id="{15ABB5A0-03D6-4FD1-A151-CA0ECE6A3664}"/>
                </a:ext>
              </a:extLst>
            </p:cNvPr>
            <p:cNvSpPr/>
            <p:nvPr/>
          </p:nvSpPr>
          <p:spPr>
            <a:xfrm>
              <a:off x="6221174" y="2894796"/>
              <a:ext cx="746868"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40" name="Oval 39">
              <a:extLst>
                <a:ext uri="{FF2B5EF4-FFF2-40B4-BE49-F238E27FC236}">
                  <a16:creationId xmlns:a16="http://schemas.microsoft.com/office/drawing/2014/main" id="{DF196B5E-167E-47F8-874E-FEA799726CFD}"/>
                </a:ext>
              </a:extLst>
            </p:cNvPr>
            <p:cNvSpPr>
              <a:spLocks noChangeAspect="1"/>
            </p:cNvSpPr>
            <p:nvPr/>
          </p:nvSpPr>
          <p:spPr>
            <a:xfrm>
              <a:off x="5777236" y="3079430"/>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41" name="Oval 40">
              <a:extLst>
                <a:ext uri="{FF2B5EF4-FFF2-40B4-BE49-F238E27FC236}">
                  <a16:creationId xmlns:a16="http://schemas.microsoft.com/office/drawing/2014/main" id="{7048E4F3-0F64-4781-98AF-1537A938F616}"/>
                </a:ext>
              </a:extLst>
            </p:cNvPr>
            <p:cNvSpPr>
              <a:spLocks noChangeAspect="1"/>
            </p:cNvSpPr>
            <p:nvPr/>
          </p:nvSpPr>
          <p:spPr>
            <a:xfrm>
              <a:off x="10565357" y="3112740"/>
              <a:ext cx="180000" cy="1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42" name="TextBox 41">
              <a:extLst>
                <a:ext uri="{FF2B5EF4-FFF2-40B4-BE49-F238E27FC236}">
                  <a16:creationId xmlns:a16="http://schemas.microsoft.com/office/drawing/2014/main" id="{A47682A8-5B0B-430F-830E-6DDD9F844907}"/>
                </a:ext>
              </a:extLst>
            </p:cNvPr>
            <p:cNvSpPr txBox="1"/>
            <p:nvPr/>
          </p:nvSpPr>
          <p:spPr>
            <a:xfrm>
              <a:off x="6223273" y="3059837"/>
              <a:ext cx="744769" cy="261610"/>
            </a:xfrm>
            <a:prstGeom prst="rect">
              <a:avLst/>
            </a:prstGeom>
            <a:noFill/>
          </p:spPr>
          <p:txBody>
            <a:bodyPr wrap="square" lIns="0" tIns="0" rIns="0" bIns="45720" rtlCol="0">
              <a:spAutoFit/>
            </a:bodyPr>
            <a:lstStyle/>
            <a:p>
              <a:pPr algn="ctr"/>
              <a:r>
                <a:rPr lang="en-LV" sz="1400" b="1">
                  <a:solidFill>
                    <a:schemeClr val="bg1"/>
                  </a:solidFill>
                </a:rPr>
                <a:t>Data</a:t>
              </a:r>
            </a:p>
          </p:txBody>
        </p:sp>
        <p:sp>
          <p:nvSpPr>
            <p:cNvPr id="43" name="TextBox 42">
              <a:extLst>
                <a:ext uri="{FF2B5EF4-FFF2-40B4-BE49-F238E27FC236}">
                  <a16:creationId xmlns:a16="http://schemas.microsoft.com/office/drawing/2014/main" id="{8FCA93A1-FE7B-49D7-9F0A-18C694575EEE}"/>
                </a:ext>
              </a:extLst>
            </p:cNvPr>
            <p:cNvSpPr txBox="1"/>
            <p:nvPr/>
          </p:nvSpPr>
          <p:spPr>
            <a:xfrm>
              <a:off x="7293243" y="3059837"/>
              <a:ext cx="1484998" cy="261610"/>
            </a:xfrm>
            <a:prstGeom prst="rect">
              <a:avLst/>
            </a:prstGeom>
            <a:noFill/>
          </p:spPr>
          <p:txBody>
            <a:bodyPr wrap="square" lIns="0" tIns="0" rIns="0" bIns="45720" rtlCol="0">
              <a:spAutoFit/>
            </a:bodyPr>
            <a:lstStyle/>
            <a:p>
              <a:pPr algn="ctr"/>
              <a:r>
                <a:rPr lang="en-LV" sz="1400" b="1">
                  <a:solidFill>
                    <a:schemeClr val="bg1"/>
                  </a:solidFill>
                </a:rPr>
                <a:t>Confirmation</a:t>
              </a:r>
            </a:p>
          </p:txBody>
        </p:sp>
        <p:sp>
          <p:nvSpPr>
            <p:cNvPr id="44" name="TextBox 43">
              <a:extLst>
                <a:ext uri="{FF2B5EF4-FFF2-40B4-BE49-F238E27FC236}">
                  <a16:creationId xmlns:a16="http://schemas.microsoft.com/office/drawing/2014/main" id="{A50E2A37-865E-44CF-AC62-23C6031C7F3A}"/>
                </a:ext>
              </a:extLst>
            </p:cNvPr>
            <p:cNvSpPr txBox="1"/>
            <p:nvPr/>
          </p:nvSpPr>
          <p:spPr>
            <a:xfrm>
              <a:off x="9103442" y="3059837"/>
              <a:ext cx="1269977" cy="261610"/>
            </a:xfrm>
            <a:prstGeom prst="rect">
              <a:avLst/>
            </a:prstGeom>
            <a:noFill/>
          </p:spPr>
          <p:txBody>
            <a:bodyPr wrap="square" lIns="0" tIns="0" rIns="0" bIns="45720" rtlCol="0">
              <a:spAutoFit/>
            </a:bodyPr>
            <a:lstStyle/>
            <a:p>
              <a:pPr algn="ctr"/>
              <a:r>
                <a:rPr lang="en-LV" sz="1400" b="1">
                  <a:solidFill>
                    <a:schemeClr val="bg1"/>
                  </a:solidFill>
                </a:rPr>
                <a:t>Feedback</a:t>
              </a:r>
            </a:p>
          </p:txBody>
        </p:sp>
      </p:grpSp>
    </p:spTree>
    <p:extLst>
      <p:ext uri="{BB962C8B-B14F-4D97-AF65-F5344CB8AC3E}">
        <p14:creationId xmlns:p14="http://schemas.microsoft.com/office/powerpoint/2010/main" val="2787638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1A0C49-092C-8E4F-946C-56AA5AC57022}"/>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08395" y="6519008"/>
            <a:ext cx="3070368" cy="206375"/>
          </a:xfrm>
        </p:spPr>
        <p:txBody>
          <a:bodyPr/>
          <a:lstStyle/>
          <a:p>
            <a:r>
              <a:rPr lang="en-US" dirty="0"/>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38</a:t>
            </a:fld>
            <a:endParaRPr lang="en-US"/>
          </a:p>
        </p:txBody>
      </p:sp>
      <p:sp>
        <p:nvSpPr>
          <p:cNvPr id="11" name="Title 2">
            <a:extLst>
              <a:ext uri="{FF2B5EF4-FFF2-40B4-BE49-F238E27FC236}">
                <a16:creationId xmlns:a16="http://schemas.microsoft.com/office/drawing/2014/main" id="{66C6F73A-0B4A-EC46-9BD2-40D1CE3034A3}"/>
              </a:ext>
            </a:extLst>
          </p:cNvPr>
          <p:cNvSpPr txBox="1">
            <a:spLocks/>
          </p:cNvSpPr>
          <p:nvPr/>
        </p:nvSpPr>
        <p:spPr>
          <a:xfrm>
            <a:off x="381000" y="2538667"/>
            <a:ext cx="3505200" cy="1780666"/>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Quick</a:t>
            </a:r>
            <a:r>
              <a:rPr lang="nb-NO"/>
              <a:t>, iterative </a:t>
            </a:r>
            <a:r>
              <a:rPr lang="nb-NO" err="1"/>
              <a:t>development</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sp>
        <p:nvSpPr>
          <p:cNvPr id="12" name="Rectangle 11">
            <a:extLst>
              <a:ext uri="{FF2B5EF4-FFF2-40B4-BE49-F238E27FC236}">
                <a16:creationId xmlns:a16="http://schemas.microsoft.com/office/drawing/2014/main" id="{04DF377D-BBDA-4784-B508-0ABF2CD2585F}"/>
              </a:ext>
            </a:extLst>
          </p:cNvPr>
          <p:cNvSpPr/>
          <p:nvPr/>
        </p:nvSpPr>
        <p:spPr>
          <a:xfrm>
            <a:off x="5543512" y="455918"/>
            <a:ext cx="6267488" cy="572474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b-NO" sz="1600" b="1" err="1">
                <a:solidFill>
                  <a:schemeClr val="tx1"/>
                </a:solidFill>
              </a:rPr>
              <a:t>Altinn</a:t>
            </a:r>
            <a:r>
              <a:rPr lang="nb-NO" sz="1600" b="1">
                <a:solidFill>
                  <a:schemeClr val="tx1"/>
                </a:solidFill>
              </a:rPr>
              <a:t> Studio</a:t>
            </a:r>
          </a:p>
        </p:txBody>
      </p:sp>
      <p:sp>
        <p:nvSpPr>
          <p:cNvPr id="13" name="Rectangle 12">
            <a:extLst>
              <a:ext uri="{FF2B5EF4-FFF2-40B4-BE49-F238E27FC236}">
                <a16:creationId xmlns:a16="http://schemas.microsoft.com/office/drawing/2014/main" id="{3050FB91-83E7-4DE0-A0E0-96AE8502586E}"/>
              </a:ext>
            </a:extLst>
          </p:cNvPr>
          <p:cNvSpPr/>
          <p:nvPr/>
        </p:nvSpPr>
        <p:spPr>
          <a:xfrm>
            <a:off x="6282267" y="616786"/>
            <a:ext cx="5223935" cy="644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Load</a:t>
            </a:r>
            <a:r>
              <a:rPr lang="nb-NO" sz="1600">
                <a:solidFill>
                  <a:schemeClr val="tx1"/>
                </a:solidFill>
              </a:rPr>
              <a:t> </a:t>
            </a:r>
            <a:r>
              <a:rPr lang="nb-NO" sz="1600" err="1">
                <a:solidFill>
                  <a:schemeClr val="tx1"/>
                </a:solidFill>
              </a:rPr>
              <a:t>balancer</a:t>
            </a:r>
            <a:endParaRPr lang="nb-NO" sz="1600">
              <a:solidFill>
                <a:schemeClr val="tx1"/>
              </a:solidFill>
            </a:endParaRPr>
          </a:p>
        </p:txBody>
      </p:sp>
      <p:sp>
        <p:nvSpPr>
          <p:cNvPr id="14" name="Rectangle 13">
            <a:extLst>
              <a:ext uri="{FF2B5EF4-FFF2-40B4-BE49-F238E27FC236}">
                <a16:creationId xmlns:a16="http://schemas.microsoft.com/office/drawing/2014/main" id="{3F31DB53-0CB0-499E-9900-39DC7F0A2C70}"/>
              </a:ext>
            </a:extLst>
          </p:cNvPr>
          <p:cNvSpPr/>
          <p:nvPr/>
        </p:nvSpPr>
        <p:spPr>
          <a:xfrm>
            <a:off x="6282268" y="1388536"/>
            <a:ext cx="1989666" cy="42587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Repository</a:t>
            </a:r>
            <a:endParaRPr lang="nb-NO" sz="1600">
              <a:solidFill>
                <a:schemeClr val="tx1"/>
              </a:solidFill>
            </a:endParaRPr>
          </a:p>
          <a:p>
            <a:pPr algn="ctr"/>
            <a:r>
              <a:rPr lang="nb-NO" sz="1600">
                <a:solidFill>
                  <a:schemeClr val="tx1"/>
                </a:solidFill>
              </a:rPr>
              <a:t>(</a:t>
            </a:r>
            <a:r>
              <a:rPr lang="nb-NO" sz="1600" err="1">
                <a:solidFill>
                  <a:schemeClr val="tx1"/>
                </a:solidFill>
              </a:rPr>
              <a:t>Gitea</a:t>
            </a:r>
            <a:r>
              <a:rPr lang="nb-NO" sz="1600">
                <a:solidFill>
                  <a:schemeClr val="tx1"/>
                </a:solidFill>
              </a:rPr>
              <a:t>)</a:t>
            </a:r>
          </a:p>
        </p:txBody>
      </p:sp>
      <p:sp>
        <p:nvSpPr>
          <p:cNvPr id="15" name="Rectangle 14">
            <a:extLst>
              <a:ext uri="{FF2B5EF4-FFF2-40B4-BE49-F238E27FC236}">
                <a16:creationId xmlns:a16="http://schemas.microsoft.com/office/drawing/2014/main" id="{E758EA9A-A8C3-4789-832E-0AC08C31499B}"/>
              </a:ext>
            </a:extLst>
          </p:cNvPr>
          <p:cNvSpPr/>
          <p:nvPr/>
        </p:nvSpPr>
        <p:spPr>
          <a:xfrm>
            <a:off x="8432802" y="1388537"/>
            <a:ext cx="3073400" cy="42587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a:solidFill>
                  <a:schemeClr val="tx1"/>
                </a:solidFill>
              </a:rPr>
              <a:t>Designer</a:t>
            </a:r>
          </a:p>
        </p:txBody>
      </p:sp>
      <p:sp>
        <p:nvSpPr>
          <p:cNvPr id="16" name="Rectangle 15">
            <a:extLst>
              <a:ext uri="{FF2B5EF4-FFF2-40B4-BE49-F238E27FC236}">
                <a16:creationId xmlns:a16="http://schemas.microsoft.com/office/drawing/2014/main" id="{7CB712EC-B89C-4C73-82A6-7E3D477D72F5}"/>
              </a:ext>
            </a:extLst>
          </p:cNvPr>
          <p:cNvSpPr/>
          <p:nvPr/>
        </p:nvSpPr>
        <p:spPr>
          <a:xfrm>
            <a:off x="8525932" y="1761070"/>
            <a:ext cx="2904067" cy="16679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tx1"/>
                </a:solidFill>
              </a:rPr>
              <a:t>Frontend</a:t>
            </a:r>
            <a:endParaRPr lang="nb-NO" sz="1400">
              <a:solidFill>
                <a:schemeClr val="tx1"/>
              </a:solidFill>
            </a:endParaRPr>
          </a:p>
        </p:txBody>
      </p:sp>
      <p:pic>
        <p:nvPicPr>
          <p:cNvPr id="17" name="Picture 2" descr="MAPSTATETOPROPS &amp; MAPDISPATCHTOPROPS: The Bad Boys of React-Redux ...">
            <a:extLst>
              <a:ext uri="{FF2B5EF4-FFF2-40B4-BE49-F238E27FC236}">
                <a16:creationId xmlns:a16="http://schemas.microsoft.com/office/drawing/2014/main" id="{4BA1B5C7-AEE3-4003-8347-10021734F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75" y="2052873"/>
            <a:ext cx="923453" cy="4617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A793C2-0154-45F5-8AF2-E35B3DB40264}"/>
              </a:ext>
            </a:extLst>
          </p:cNvPr>
          <p:cNvSpPr/>
          <p:nvPr/>
        </p:nvSpPr>
        <p:spPr>
          <a:xfrm>
            <a:off x="8602133" y="2527301"/>
            <a:ext cx="1327113" cy="719663"/>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Dashboard</a:t>
            </a:r>
          </a:p>
        </p:txBody>
      </p:sp>
      <p:sp>
        <p:nvSpPr>
          <p:cNvPr id="19" name="Rectangle 18">
            <a:extLst>
              <a:ext uri="{FF2B5EF4-FFF2-40B4-BE49-F238E27FC236}">
                <a16:creationId xmlns:a16="http://schemas.microsoft.com/office/drawing/2014/main" id="{E36A27C6-4FD6-4B4B-BB86-517DF9C5DAA0}"/>
              </a:ext>
            </a:extLst>
          </p:cNvPr>
          <p:cNvSpPr/>
          <p:nvPr/>
        </p:nvSpPr>
        <p:spPr>
          <a:xfrm>
            <a:off x="10013449" y="2514600"/>
            <a:ext cx="1327112" cy="719663"/>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Application </a:t>
            </a:r>
            <a:r>
              <a:rPr lang="nb-NO" sz="1400" err="1">
                <a:solidFill>
                  <a:schemeClr val="tx1"/>
                </a:solidFill>
              </a:rPr>
              <a:t>development</a:t>
            </a:r>
            <a:endParaRPr lang="nb-NO" sz="1400">
              <a:solidFill>
                <a:schemeClr val="tx1"/>
              </a:solidFill>
            </a:endParaRPr>
          </a:p>
        </p:txBody>
      </p:sp>
      <p:sp>
        <p:nvSpPr>
          <p:cNvPr id="20" name="Rectangle 19">
            <a:extLst>
              <a:ext uri="{FF2B5EF4-FFF2-40B4-BE49-F238E27FC236}">
                <a16:creationId xmlns:a16="http://schemas.microsoft.com/office/drawing/2014/main" id="{D8DD6270-E428-4535-800C-0E11BF595272}"/>
              </a:ext>
            </a:extLst>
          </p:cNvPr>
          <p:cNvSpPr/>
          <p:nvPr/>
        </p:nvSpPr>
        <p:spPr>
          <a:xfrm>
            <a:off x="8525932" y="3556003"/>
            <a:ext cx="2904067" cy="13715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tx1"/>
                </a:solidFill>
              </a:rPr>
              <a:t>Backend</a:t>
            </a:r>
            <a:endParaRPr lang="nb-NO" sz="1400">
              <a:solidFill>
                <a:schemeClr val="tx1"/>
              </a:solidFill>
            </a:endParaRPr>
          </a:p>
        </p:txBody>
      </p:sp>
      <p:pic>
        <p:nvPicPr>
          <p:cNvPr id="21" name="Picture 10">
            <a:extLst>
              <a:ext uri="{FF2B5EF4-FFF2-40B4-BE49-F238E27FC236}">
                <a16:creationId xmlns:a16="http://schemas.microsoft.com/office/drawing/2014/main" id="{C38F396E-EE99-4E21-865D-3869C9157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64" y="3937635"/>
            <a:ext cx="609601" cy="608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tomizing Gitea - Docs">
            <a:extLst>
              <a:ext uri="{FF2B5EF4-FFF2-40B4-BE49-F238E27FC236}">
                <a16:creationId xmlns:a16="http://schemas.microsoft.com/office/drawing/2014/main" id="{8140F1E8-CBA1-4215-8685-90EBA00E4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490" y="3010566"/>
            <a:ext cx="1014667" cy="101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INX | High Performance Load Balancer, Web Server, &amp; Reverse Proxy">
            <a:extLst>
              <a:ext uri="{FF2B5EF4-FFF2-40B4-BE49-F238E27FC236}">
                <a16:creationId xmlns:a16="http://schemas.microsoft.com/office/drawing/2014/main" id="{63D03F22-731B-456B-9689-450BA8581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3449" y="739727"/>
            <a:ext cx="1210733" cy="4065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ocker Logos and Photos | Docker">
            <a:extLst>
              <a:ext uri="{FF2B5EF4-FFF2-40B4-BE49-F238E27FC236}">
                <a16:creationId xmlns:a16="http://schemas.microsoft.com/office/drawing/2014/main" id="{40430880-4C4F-45BF-97EF-A5B295D4B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689755"/>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Docker Logos and Photos | Docker">
            <a:extLst>
              <a:ext uri="{FF2B5EF4-FFF2-40B4-BE49-F238E27FC236}">
                <a16:creationId xmlns:a16="http://schemas.microsoft.com/office/drawing/2014/main" id="{490BF068-211F-4815-AC62-889FF3D86D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5040450"/>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Docker Logos and Photos | Docker">
            <a:extLst>
              <a:ext uri="{FF2B5EF4-FFF2-40B4-BE49-F238E27FC236}">
                <a16:creationId xmlns:a16="http://schemas.microsoft.com/office/drawing/2014/main" id="{403DBCDB-A200-42E4-A209-AFC6FA3AE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3164" y="5040450"/>
            <a:ext cx="577325" cy="49396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A3C6FE9-1D22-4C4C-A65E-ACCA3B3979C1}"/>
              </a:ext>
            </a:extLst>
          </p:cNvPr>
          <p:cNvSpPr/>
          <p:nvPr/>
        </p:nvSpPr>
        <p:spPr>
          <a:xfrm>
            <a:off x="5751514" y="1388534"/>
            <a:ext cx="390640" cy="42587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nb-NO" sz="1600" err="1">
                <a:solidFill>
                  <a:schemeClr val="tx1"/>
                </a:solidFill>
              </a:rPr>
              <a:t>Git</a:t>
            </a:r>
            <a:r>
              <a:rPr lang="nb-NO" sz="1600">
                <a:solidFill>
                  <a:schemeClr val="tx1"/>
                </a:solidFill>
              </a:rPr>
              <a:t> API</a:t>
            </a:r>
          </a:p>
        </p:txBody>
      </p:sp>
      <p:pic>
        <p:nvPicPr>
          <p:cNvPr id="26" name="Picture 25" descr="A close up of a sign&#10;&#10;Description automatically generated">
            <a:extLst>
              <a:ext uri="{FF2B5EF4-FFF2-40B4-BE49-F238E27FC236}">
                <a16:creationId xmlns:a16="http://schemas.microsoft.com/office/drawing/2014/main" id="{973B7A5E-4897-4D65-A259-84E25935CC92}"/>
              </a:ext>
            </a:extLst>
          </p:cNvPr>
          <p:cNvPicPr>
            <a:picLocks noChangeAspect="1"/>
          </p:cNvPicPr>
          <p:nvPr/>
        </p:nvPicPr>
        <p:blipFill>
          <a:blip r:embed="rId8"/>
          <a:stretch>
            <a:fillRect/>
          </a:stretch>
        </p:blipFill>
        <p:spPr>
          <a:xfrm>
            <a:off x="4206579" y="623471"/>
            <a:ext cx="626533" cy="626533"/>
          </a:xfrm>
          <a:prstGeom prst="rect">
            <a:avLst/>
          </a:prstGeom>
        </p:spPr>
      </p:pic>
      <p:sp>
        <p:nvSpPr>
          <p:cNvPr id="27" name="TextBox 26">
            <a:extLst>
              <a:ext uri="{FF2B5EF4-FFF2-40B4-BE49-F238E27FC236}">
                <a16:creationId xmlns:a16="http://schemas.microsoft.com/office/drawing/2014/main" id="{6DC82934-A919-4E4A-B9E2-240F28131020}"/>
              </a:ext>
            </a:extLst>
          </p:cNvPr>
          <p:cNvSpPr txBox="1"/>
          <p:nvPr/>
        </p:nvSpPr>
        <p:spPr>
          <a:xfrm>
            <a:off x="3890898" y="1250004"/>
            <a:ext cx="1244749" cy="538609"/>
          </a:xfrm>
          <a:prstGeom prst="rect">
            <a:avLst/>
          </a:prstGeom>
          <a:noFill/>
        </p:spPr>
        <p:txBody>
          <a:bodyPr wrap="square" lIns="0" tIns="0" rIns="0" bIns="45720" rtlCol="0">
            <a:spAutoFit/>
          </a:bodyPr>
          <a:lstStyle/>
          <a:p>
            <a:pPr algn="ctr"/>
            <a:r>
              <a:rPr lang="nb-NO" sz="1600" b="1">
                <a:solidFill>
                  <a:schemeClr val="accent1"/>
                </a:solidFill>
              </a:rPr>
              <a:t>App </a:t>
            </a:r>
            <a:r>
              <a:rPr lang="nb-NO" sz="1600" b="1" err="1">
                <a:solidFill>
                  <a:schemeClr val="accent1"/>
                </a:solidFill>
              </a:rPr>
              <a:t>developer</a:t>
            </a:r>
            <a:endParaRPr lang="nb-NO" sz="1600" b="1">
              <a:solidFill>
                <a:schemeClr val="accent1"/>
              </a:solidFill>
            </a:endParaRPr>
          </a:p>
        </p:txBody>
      </p:sp>
      <p:cxnSp>
        <p:nvCxnSpPr>
          <p:cNvPr id="4" name="Straight Arrow Connector 3">
            <a:extLst>
              <a:ext uri="{FF2B5EF4-FFF2-40B4-BE49-F238E27FC236}">
                <a16:creationId xmlns:a16="http://schemas.microsoft.com/office/drawing/2014/main" id="{61C0E3C7-45FE-4A6B-B5EC-4143CB0FC517}"/>
              </a:ext>
            </a:extLst>
          </p:cNvPr>
          <p:cNvCxnSpPr>
            <a:stCxn id="26" idx="3"/>
            <a:endCxn id="13" idx="1"/>
          </p:cNvCxnSpPr>
          <p:nvPr/>
        </p:nvCxnSpPr>
        <p:spPr>
          <a:xfrm>
            <a:off x="4833112" y="936738"/>
            <a:ext cx="1449155" cy="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68E4F8-A503-4625-9BDA-FB4BCF424861}"/>
              </a:ext>
            </a:extLst>
          </p:cNvPr>
          <p:cNvSpPr/>
          <p:nvPr/>
        </p:nvSpPr>
        <p:spPr>
          <a:xfrm>
            <a:off x="3700448" y="2245153"/>
            <a:ext cx="1625650" cy="25454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Local </a:t>
            </a:r>
            <a:r>
              <a:rPr lang="nb-NO" sz="1600" err="1">
                <a:solidFill>
                  <a:schemeClr val="tx1"/>
                </a:solidFill>
              </a:rPr>
              <a:t>development</a:t>
            </a:r>
            <a:r>
              <a:rPr lang="nb-NO" sz="1600">
                <a:solidFill>
                  <a:schemeClr val="tx1"/>
                </a:solidFill>
              </a:rPr>
              <a:t> </a:t>
            </a:r>
            <a:r>
              <a:rPr lang="nb-NO" sz="1600" err="1">
                <a:solidFill>
                  <a:schemeClr val="tx1"/>
                </a:solidFill>
              </a:rPr>
              <a:t>tools</a:t>
            </a:r>
            <a:endParaRPr lang="nb-NO" sz="1600">
              <a:solidFill>
                <a:schemeClr val="tx1"/>
              </a:solidFill>
            </a:endParaRPr>
          </a:p>
        </p:txBody>
      </p:sp>
      <p:cxnSp>
        <p:nvCxnSpPr>
          <p:cNvPr id="28" name="Straight Arrow Connector 27">
            <a:extLst>
              <a:ext uri="{FF2B5EF4-FFF2-40B4-BE49-F238E27FC236}">
                <a16:creationId xmlns:a16="http://schemas.microsoft.com/office/drawing/2014/main" id="{BA4D7118-1B7A-4A0A-81EC-F720CA7CBB02}"/>
              </a:ext>
            </a:extLst>
          </p:cNvPr>
          <p:cNvCxnSpPr>
            <a:stCxn id="27" idx="2"/>
            <a:endCxn id="29" idx="0"/>
          </p:cNvCxnSpPr>
          <p:nvPr/>
        </p:nvCxnSpPr>
        <p:spPr>
          <a:xfrm>
            <a:off x="4513273" y="1788613"/>
            <a:ext cx="0" cy="45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39059-9886-487F-9E97-677A8C07C453}"/>
              </a:ext>
            </a:extLst>
          </p:cNvPr>
          <p:cNvCxnSpPr>
            <a:stCxn id="29" idx="3"/>
            <a:endCxn id="25" idx="1"/>
          </p:cNvCxnSpPr>
          <p:nvPr/>
        </p:nvCxnSpPr>
        <p:spPr>
          <a:xfrm>
            <a:off x="5326098" y="3517898"/>
            <a:ext cx="425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006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1A0C49-092C-8E4F-946C-56AA5AC57022}"/>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08395" y="6486348"/>
            <a:ext cx="3070368" cy="206375"/>
          </a:xfrm>
        </p:spPr>
        <p:txBody>
          <a:bodyPr/>
          <a:lstStyle/>
          <a:p>
            <a:r>
              <a:rPr lang="en-US" dirty="0"/>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39</a:t>
            </a:fld>
            <a:endParaRPr lang="en-US"/>
          </a:p>
        </p:txBody>
      </p:sp>
      <p:sp>
        <p:nvSpPr>
          <p:cNvPr id="11" name="Title 2">
            <a:extLst>
              <a:ext uri="{FF2B5EF4-FFF2-40B4-BE49-F238E27FC236}">
                <a16:creationId xmlns:a16="http://schemas.microsoft.com/office/drawing/2014/main" id="{66C6F73A-0B4A-EC46-9BD2-40D1CE3034A3}"/>
              </a:ext>
            </a:extLst>
          </p:cNvPr>
          <p:cNvSpPr txBox="1">
            <a:spLocks/>
          </p:cNvSpPr>
          <p:nvPr/>
        </p:nvSpPr>
        <p:spPr>
          <a:xfrm>
            <a:off x="381000" y="2538667"/>
            <a:ext cx="3505200" cy="1780666"/>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Quick</a:t>
            </a:r>
            <a:r>
              <a:rPr lang="nb-NO"/>
              <a:t>, iterative </a:t>
            </a:r>
            <a:r>
              <a:rPr lang="nb-NO" err="1"/>
              <a:t>development</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sp>
        <p:nvSpPr>
          <p:cNvPr id="12" name="Rectangle 11">
            <a:extLst>
              <a:ext uri="{FF2B5EF4-FFF2-40B4-BE49-F238E27FC236}">
                <a16:creationId xmlns:a16="http://schemas.microsoft.com/office/drawing/2014/main" id="{04DF377D-BBDA-4784-B508-0ABF2CD2585F}"/>
              </a:ext>
            </a:extLst>
          </p:cNvPr>
          <p:cNvSpPr/>
          <p:nvPr/>
        </p:nvSpPr>
        <p:spPr>
          <a:xfrm>
            <a:off x="5543512" y="455918"/>
            <a:ext cx="6267488" cy="572474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b-NO" sz="1600" b="1" err="1">
                <a:solidFill>
                  <a:schemeClr val="tx1"/>
                </a:solidFill>
              </a:rPr>
              <a:t>Altinn</a:t>
            </a:r>
            <a:r>
              <a:rPr lang="nb-NO" sz="1600" b="1">
                <a:solidFill>
                  <a:schemeClr val="tx1"/>
                </a:solidFill>
              </a:rPr>
              <a:t> Studio</a:t>
            </a:r>
          </a:p>
        </p:txBody>
      </p:sp>
      <p:sp>
        <p:nvSpPr>
          <p:cNvPr id="13" name="Rectangle 12">
            <a:extLst>
              <a:ext uri="{FF2B5EF4-FFF2-40B4-BE49-F238E27FC236}">
                <a16:creationId xmlns:a16="http://schemas.microsoft.com/office/drawing/2014/main" id="{3050FB91-83E7-4DE0-A0E0-96AE8502586E}"/>
              </a:ext>
            </a:extLst>
          </p:cNvPr>
          <p:cNvSpPr/>
          <p:nvPr/>
        </p:nvSpPr>
        <p:spPr>
          <a:xfrm>
            <a:off x="6282267" y="616786"/>
            <a:ext cx="5223935" cy="644748"/>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bg1">
                    <a:lumMod val="65000"/>
                  </a:schemeClr>
                </a:solidFill>
              </a:rPr>
              <a:t>Load</a:t>
            </a:r>
            <a:r>
              <a:rPr lang="nb-NO" sz="1600">
                <a:solidFill>
                  <a:schemeClr val="bg1">
                    <a:lumMod val="65000"/>
                  </a:schemeClr>
                </a:solidFill>
              </a:rPr>
              <a:t> </a:t>
            </a:r>
            <a:r>
              <a:rPr lang="nb-NO" sz="1600" err="1">
                <a:solidFill>
                  <a:schemeClr val="bg1">
                    <a:lumMod val="65000"/>
                  </a:schemeClr>
                </a:solidFill>
              </a:rPr>
              <a:t>balancer</a:t>
            </a:r>
            <a:endParaRPr lang="nb-NO" sz="1600">
              <a:solidFill>
                <a:schemeClr val="bg1">
                  <a:lumMod val="65000"/>
                </a:schemeClr>
              </a:solidFill>
            </a:endParaRPr>
          </a:p>
        </p:txBody>
      </p:sp>
      <p:sp>
        <p:nvSpPr>
          <p:cNvPr id="14" name="Rectangle 13">
            <a:extLst>
              <a:ext uri="{FF2B5EF4-FFF2-40B4-BE49-F238E27FC236}">
                <a16:creationId xmlns:a16="http://schemas.microsoft.com/office/drawing/2014/main" id="{3F31DB53-0CB0-499E-9900-39DC7F0A2C70}"/>
              </a:ext>
            </a:extLst>
          </p:cNvPr>
          <p:cNvSpPr/>
          <p:nvPr/>
        </p:nvSpPr>
        <p:spPr>
          <a:xfrm>
            <a:off x="6282268" y="1388536"/>
            <a:ext cx="1989666"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bg1">
                    <a:lumMod val="65000"/>
                  </a:schemeClr>
                </a:solidFill>
              </a:rPr>
              <a:t>Repository</a:t>
            </a:r>
            <a:endParaRPr lang="nb-NO" sz="1600">
              <a:solidFill>
                <a:schemeClr val="bg1">
                  <a:lumMod val="65000"/>
                </a:schemeClr>
              </a:solidFill>
            </a:endParaRPr>
          </a:p>
          <a:p>
            <a:pPr algn="ctr"/>
            <a:r>
              <a:rPr lang="nb-NO" sz="1600">
                <a:solidFill>
                  <a:schemeClr val="bg1">
                    <a:lumMod val="65000"/>
                  </a:schemeClr>
                </a:solidFill>
              </a:rPr>
              <a:t>(</a:t>
            </a:r>
            <a:r>
              <a:rPr lang="nb-NO" sz="1600" err="1">
                <a:solidFill>
                  <a:schemeClr val="bg1">
                    <a:lumMod val="65000"/>
                  </a:schemeClr>
                </a:solidFill>
              </a:rPr>
              <a:t>Gitea</a:t>
            </a:r>
            <a:r>
              <a:rPr lang="nb-NO" sz="1600">
                <a:solidFill>
                  <a:schemeClr val="bg1">
                    <a:lumMod val="65000"/>
                  </a:schemeClr>
                </a:solidFill>
              </a:rPr>
              <a:t>)</a:t>
            </a:r>
          </a:p>
        </p:txBody>
      </p:sp>
      <p:sp>
        <p:nvSpPr>
          <p:cNvPr id="15" name="Rectangle 14">
            <a:extLst>
              <a:ext uri="{FF2B5EF4-FFF2-40B4-BE49-F238E27FC236}">
                <a16:creationId xmlns:a16="http://schemas.microsoft.com/office/drawing/2014/main" id="{E758EA9A-A8C3-4789-832E-0AC08C31499B}"/>
              </a:ext>
            </a:extLst>
          </p:cNvPr>
          <p:cNvSpPr/>
          <p:nvPr/>
        </p:nvSpPr>
        <p:spPr>
          <a:xfrm>
            <a:off x="8432802" y="1388537"/>
            <a:ext cx="3073400" cy="42587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a:solidFill>
                  <a:schemeClr val="tx1"/>
                </a:solidFill>
              </a:rPr>
              <a:t>Designer</a:t>
            </a:r>
          </a:p>
        </p:txBody>
      </p:sp>
      <p:sp>
        <p:nvSpPr>
          <p:cNvPr id="16" name="Rectangle 15">
            <a:extLst>
              <a:ext uri="{FF2B5EF4-FFF2-40B4-BE49-F238E27FC236}">
                <a16:creationId xmlns:a16="http://schemas.microsoft.com/office/drawing/2014/main" id="{7CB712EC-B89C-4C73-82A6-7E3D477D72F5}"/>
              </a:ext>
            </a:extLst>
          </p:cNvPr>
          <p:cNvSpPr/>
          <p:nvPr/>
        </p:nvSpPr>
        <p:spPr>
          <a:xfrm>
            <a:off x="8525932" y="1761070"/>
            <a:ext cx="2904067" cy="16679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tx1"/>
                </a:solidFill>
              </a:rPr>
              <a:t>Frontend</a:t>
            </a:r>
            <a:endParaRPr lang="nb-NO" sz="1400">
              <a:solidFill>
                <a:schemeClr val="tx1"/>
              </a:solidFill>
            </a:endParaRPr>
          </a:p>
        </p:txBody>
      </p:sp>
      <p:pic>
        <p:nvPicPr>
          <p:cNvPr id="17" name="Picture 2" descr="MAPSTATETOPROPS &amp; MAPDISPATCHTOPROPS: The Bad Boys of React-Redux ...">
            <a:extLst>
              <a:ext uri="{FF2B5EF4-FFF2-40B4-BE49-F238E27FC236}">
                <a16:creationId xmlns:a16="http://schemas.microsoft.com/office/drawing/2014/main" id="{4BA1B5C7-AEE3-4003-8347-10021734F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75" y="2052873"/>
            <a:ext cx="923453" cy="4617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A793C2-0154-45F5-8AF2-E35B3DB40264}"/>
              </a:ext>
            </a:extLst>
          </p:cNvPr>
          <p:cNvSpPr/>
          <p:nvPr/>
        </p:nvSpPr>
        <p:spPr>
          <a:xfrm>
            <a:off x="8602133" y="2527301"/>
            <a:ext cx="1327113" cy="719663"/>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Dashboard</a:t>
            </a:r>
          </a:p>
        </p:txBody>
      </p:sp>
      <p:sp>
        <p:nvSpPr>
          <p:cNvPr id="19" name="Rectangle 18">
            <a:extLst>
              <a:ext uri="{FF2B5EF4-FFF2-40B4-BE49-F238E27FC236}">
                <a16:creationId xmlns:a16="http://schemas.microsoft.com/office/drawing/2014/main" id="{E36A27C6-4FD6-4B4B-BB86-517DF9C5DAA0}"/>
              </a:ext>
            </a:extLst>
          </p:cNvPr>
          <p:cNvSpPr/>
          <p:nvPr/>
        </p:nvSpPr>
        <p:spPr>
          <a:xfrm>
            <a:off x="10013449" y="2514600"/>
            <a:ext cx="1327112" cy="732364"/>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Application </a:t>
            </a:r>
            <a:r>
              <a:rPr lang="nb-NO" sz="1400" err="1">
                <a:solidFill>
                  <a:schemeClr val="tx1"/>
                </a:solidFill>
              </a:rPr>
              <a:t>development</a:t>
            </a:r>
            <a:endParaRPr lang="nb-NO" sz="1400">
              <a:solidFill>
                <a:schemeClr val="tx1"/>
              </a:solidFill>
            </a:endParaRPr>
          </a:p>
        </p:txBody>
      </p:sp>
      <p:sp>
        <p:nvSpPr>
          <p:cNvPr id="20" name="Rectangle 19">
            <a:extLst>
              <a:ext uri="{FF2B5EF4-FFF2-40B4-BE49-F238E27FC236}">
                <a16:creationId xmlns:a16="http://schemas.microsoft.com/office/drawing/2014/main" id="{D8DD6270-E428-4535-800C-0E11BF595272}"/>
              </a:ext>
            </a:extLst>
          </p:cNvPr>
          <p:cNvSpPr/>
          <p:nvPr/>
        </p:nvSpPr>
        <p:spPr>
          <a:xfrm>
            <a:off x="8525932" y="3556003"/>
            <a:ext cx="2904067" cy="13715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tx1"/>
                </a:solidFill>
              </a:rPr>
              <a:t>Backend</a:t>
            </a:r>
            <a:endParaRPr lang="nb-NO" sz="1400">
              <a:solidFill>
                <a:schemeClr val="tx1"/>
              </a:solidFill>
            </a:endParaRPr>
          </a:p>
        </p:txBody>
      </p:sp>
      <p:pic>
        <p:nvPicPr>
          <p:cNvPr id="21" name="Picture 10">
            <a:extLst>
              <a:ext uri="{FF2B5EF4-FFF2-40B4-BE49-F238E27FC236}">
                <a16:creationId xmlns:a16="http://schemas.microsoft.com/office/drawing/2014/main" id="{C38F396E-EE99-4E21-865D-3869C9157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64" y="3937635"/>
            <a:ext cx="609601" cy="608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tomizing Gitea - Docs">
            <a:extLst>
              <a:ext uri="{FF2B5EF4-FFF2-40B4-BE49-F238E27FC236}">
                <a16:creationId xmlns:a16="http://schemas.microsoft.com/office/drawing/2014/main" id="{8140F1E8-CBA1-4215-8685-90EBA00E4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490" y="3010566"/>
            <a:ext cx="1014667" cy="101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INX | High Performance Load Balancer, Web Server, &amp; Reverse Proxy">
            <a:extLst>
              <a:ext uri="{FF2B5EF4-FFF2-40B4-BE49-F238E27FC236}">
                <a16:creationId xmlns:a16="http://schemas.microsoft.com/office/drawing/2014/main" id="{63D03F22-731B-456B-9689-450BA8581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3449" y="739727"/>
            <a:ext cx="1210733" cy="4065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ocker Logos and Photos | Docker">
            <a:extLst>
              <a:ext uri="{FF2B5EF4-FFF2-40B4-BE49-F238E27FC236}">
                <a16:creationId xmlns:a16="http://schemas.microsoft.com/office/drawing/2014/main" id="{40430880-4C4F-45BF-97EF-A5B295D4B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689755"/>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Docker Logos and Photos | Docker">
            <a:extLst>
              <a:ext uri="{FF2B5EF4-FFF2-40B4-BE49-F238E27FC236}">
                <a16:creationId xmlns:a16="http://schemas.microsoft.com/office/drawing/2014/main" id="{490BF068-211F-4815-AC62-889FF3D86D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5040450"/>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Docker Logos and Photos | Docker">
            <a:extLst>
              <a:ext uri="{FF2B5EF4-FFF2-40B4-BE49-F238E27FC236}">
                <a16:creationId xmlns:a16="http://schemas.microsoft.com/office/drawing/2014/main" id="{403DBCDB-A200-42E4-A209-AFC6FA3AE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3164" y="5040450"/>
            <a:ext cx="577325" cy="49396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A3C6FE9-1D22-4C4C-A65E-ACCA3B3979C1}"/>
              </a:ext>
            </a:extLst>
          </p:cNvPr>
          <p:cNvSpPr/>
          <p:nvPr/>
        </p:nvSpPr>
        <p:spPr>
          <a:xfrm>
            <a:off x="5751514" y="1388534"/>
            <a:ext cx="390640"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nb-NO" sz="1600" err="1">
                <a:solidFill>
                  <a:schemeClr val="bg1">
                    <a:lumMod val="65000"/>
                  </a:schemeClr>
                </a:solidFill>
              </a:rPr>
              <a:t>Git</a:t>
            </a:r>
            <a:r>
              <a:rPr lang="nb-NO" sz="1600">
                <a:solidFill>
                  <a:schemeClr val="bg1">
                    <a:lumMod val="65000"/>
                  </a:schemeClr>
                </a:solidFill>
              </a:rPr>
              <a:t> API</a:t>
            </a:r>
          </a:p>
        </p:txBody>
      </p:sp>
      <p:pic>
        <p:nvPicPr>
          <p:cNvPr id="26" name="Picture 25" descr="A close up of a sign&#10;&#10;Description automatically generated">
            <a:extLst>
              <a:ext uri="{FF2B5EF4-FFF2-40B4-BE49-F238E27FC236}">
                <a16:creationId xmlns:a16="http://schemas.microsoft.com/office/drawing/2014/main" id="{973B7A5E-4897-4D65-A259-84E25935CC92}"/>
              </a:ext>
            </a:extLst>
          </p:cNvPr>
          <p:cNvPicPr>
            <a:picLocks noChangeAspect="1"/>
          </p:cNvPicPr>
          <p:nvPr/>
        </p:nvPicPr>
        <p:blipFill>
          <a:blip r:embed="rId8"/>
          <a:stretch>
            <a:fillRect/>
          </a:stretch>
        </p:blipFill>
        <p:spPr>
          <a:xfrm>
            <a:off x="4206579" y="623471"/>
            <a:ext cx="626533" cy="626533"/>
          </a:xfrm>
          <a:prstGeom prst="rect">
            <a:avLst/>
          </a:prstGeom>
        </p:spPr>
      </p:pic>
      <p:sp>
        <p:nvSpPr>
          <p:cNvPr id="27" name="TextBox 26">
            <a:extLst>
              <a:ext uri="{FF2B5EF4-FFF2-40B4-BE49-F238E27FC236}">
                <a16:creationId xmlns:a16="http://schemas.microsoft.com/office/drawing/2014/main" id="{6DC82934-A919-4E4A-B9E2-240F28131020}"/>
              </a:ext>
            </a:extLst>
          </p:cNvPr>
          <p:cNvSpPr txBox="1"/>
          <p:nvPr/>
        </p:nvSpPr>
        <p:spPr>
          <a:xfrm>
            <a:off x="3890898" y="1250004"/>
            <a:ext cx="1244749" cy="538609"/>
          </a:xfrm>
          <a:prstGeom prst="rect">
            <a:avLst/>
          </a:prstGeom>
          <a:noFill/>
        </p:spPr>
        <p:txBody>
          <a:bodyPr wrap="square" lIns="0" tIns="0" rIns="0" bIns="45720" rtlCol="0">
            <a:spAutoFit/>
          </a:bodyPr>
          <a:lstStyle/>
          <a:p>
            <a:pPr algn="ctr"/>
            <a:r>
              <a:rPr lang="nb-NO" sz="1600" b="1">
                <a:solidFill>
                  <a:schemeClr val="accent1"/>
                </a:solidFill>
              </a:rPr>
              <a:t>App </a:t>
            </a:r>
            <a:r>
              <a:rPr lang="nb-NO" sz="1600" b="1" err="1">
                <a:solidFill>
                  <a:schemeClr val="accent1"/>
                </a:solidFill>
              </a:rPr>
              <a:t>developer</a:t>
            </a:r>
            <a:endParaRPr lang="nb-NO" sz="1600" b="1">
              <a:solidFill>
                <a:schemeClr val="accent1"/>
              </a:solidFill>
            </a:endParaRPr>
          </a:p>
        </p:txBody>
      </p:sp>
      <p:cxnSp>
        <p:nvCxnSpPr>
          <p:cNvPr id="4" name="Straight Arrow Connector 3">
            <a:extLst>
              <a:ext uri="{FF2B5EF4-FFF2-40B4-BE49-F238E27FC236}">
                <a16:creationId xmlns:a16="http://schemas.microsoft.com/office/drawing/2014/main" id="{61C0E3C7-45FE-4A6B-B5EC-4143CB0FC517}"/>
              </a:ext>
            </a:extLst>
          </p:cNvPr>
          <p:cNvCxnSpPr>
            <a:stCxn id="26" idx="3"/>
            <a:endCxn id="13" idx="1"/>
          </p:cNvCxnSpPr>
          <p:nvPr/>
        </p:nvCxnSpPr>
        <p:spPr>
          <a:xfrm>
            <a:off x="4833112" y="936738"/>
            <a:ext cx="1449155" cy="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68E4F8-A503-4625-9BDA-FB4BCF424861}"/>
              </a:ext>
            </a:extLst>
          </p:cNvPr>
          <p:cNvSpPr/>
          <p:nvPr/>
        </p:nvSpPr>
        <p:spPr>
          <a:xfrm>
            <a:off x="3700448" y="2245153"/>
            <a:ext cx="1625650" cy="254548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bg1">
                    <a:lumMod val="65000"/>
                  </a:schemeClr>
                </a:solidFill>
              </a:rPr>
              <a:t>Local </a:t>
            </a:r>
            <a:r>
              <a:rPr lang="nb-NO" sz="1600" err="1">
                <a:solidFill>
                  <a:schemeClr val="bg1">
                    <a:lumMod val="65000"/>
                  </a:schemeClr>
                </a:solidFill>
              </a:rPr>
              <a:t>development</a:t>
            </a:r>
            <a:r>
              <a:rPr lang="nb-NO" sz="1600">
                <a:solidFill>
                  <a:schemeClr val="bg1">
                    <a:lumMod val="65000"/>
                  </a:schemeClr>
                </a:solidFill>
              </a:rPr>
              <a:t> </a:t>
            </a:r>
            <a:r>
              <a:rPr lang="nb-NO" sz="1600" err="1">
                <a:solidFill>
                  <a:schemeClr val="bg1">
                    <a:lumMod val="65000"/>
                  </a:schemeClr>
                </a:solidFill>
              </a:rPr>
              <a:t>tools</a:t>
            </a:r>
            <a:endParaRPr lang="nb-NO" sz="1600">
              <a:solidFill>
                <a:schemeClr val="bg1">
                  <a:lumMod val="65000"/>
                </a:schemeClr>
              </a:solidFill>
            </a:endParaRPr>
          </a:p>
        </p:txBody>
      </p:sp>
      <p:cxnSp>
        <p:nvCxnSpPr>
          <p:cNvPr id="28" name="Straight Arrow Connector 27">
            <a:extLst>
              <a:ext uri="{FF2B5EF4-FFF2-40B4-BE49-F238E27FC236}">
                <a16:creationId xmlns:a16="http://schemas.microsoft.com/office/drawing/2014/main" id="{BA4D7118-1B7A-4A0A-81EC-F720CA7CBB02}"/>
              </a:ext>
            </a:extLst>
          </p:cNvPr>
          <p:cNvCxnSpPr>
            <a:stCxn id="27" idx="2"/>
            <a:endCxn id="29" idx="0"/>
          </p:cNvCxnSpPr>
          <p:nvPr/>
        </p:nvCxnSpPr>
        <p:spPr>
          <a:xfrm>
            <a:off x="4513273" y="1788613"/>
            <a:ext cx="0" cy="45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39059-9886-487F-9E97-677A8C07C453}"/>
              </a:ext>
            </a:extLst>
          </p:cNvPr>
          <p:cNvCxnSpPr>
            <a:stCxn id="29" idx="3"/>
            <a:endCxn id="25" idx="1"/>
          </p:cNvCxnSpPr>
          <p:nvPr/>
        </p:nvCxnSpPr>
        <p:spPr>
          <a:xfrm>
            <a:off x="5326098" y="3517898"/>
            <a:ext cx="425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08D2820-5B29-47C4-BCC4-042C77AC4F5E}"/>
              </a:ext>
            </a:extLst>
          </p:cNvPr>
          <p:cNvSpPr/>
          <p:nvPr/>
        </p:nvSpPr>
        <p:spPr>
          <a:xfrm>
            <a:off x="6485562" y="2802467"/>
            <a:ext cx="1625650" cy="280097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1" name="Rectangle 30">
            <a:extLst>
              <a:ext uri="{FF2B5EF4-FFF2-40B4-BE49-F238E27FC236}">
                <a16:creationId xmlns:a16="http://schemas.microsoft.com/office/drawing/2014/main" id="{83CC7943-AB6A-4BEE-8F33-0DFEEED7EC63}"/>
              </a:ext>
            </a:extLst>
          </p:cNvPr>
          <p:cNvSpPr/>
          <p:nvPr/>
        </p:nvSpPr>
        <p:spPr>
          <a:xfrm>
            <a:off x="6610405" y="677333"/>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2" name="Rectangle 31">
            <a:extLst>
              <a:ext uri="{FF2B5EF4-FFF2-40B4-BE49-F238E27FC236}">
                <a16:creationId xmlns:a16="http://schemas.microsoft.com/office/drawing/2014/main" id="{07ABD6A3-010D-4697-87A0-0F0537D2CB51}"/>
              </a:ext>
            </a:extLst>
          </p:cNvPr>
          <p:cNvSpPr/>
          <p:nvPr/>
        </p:nvSpPr>
        <p:spPr>
          <a:xfrm>
            <a:off x="9930252" y="680398"/>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grpSp>
        <p:nvGrpSpPr>
          <p:cNvPr id="45" name="Group 44">
            <a:extLst>
              <a:ext uri="{FF2B5EF4-FFF2-40B4-BE49-F238E27FC236}">
                <a16:creationId xmlns:a16="http://schemas.microsoft.com/office/drawing/2014/main" id="{9452CC64-843C-47C6-B2C4-65A16795D296}"/>
              </a:ext>
            </a:extLst>
          </p:cNvPr>
          <p:cNvGrpSpPr/>
          <p:nvPr/>
        </p:nvGrpSpPr>
        <p:grpSpPr>
          <a:xfrm>
            <a:off x="-9021" y="0"/>
            <a:ext cx="12201021" cy="6858000"/>
            <a:chOff x="-9021" y="0"/>
            <a:chExt cx="12201021" cy="6858000"/>
          </a:xfrm>
        </p:grpSpPr>
        <p:sp>
          <p:nvSpPr>
            <p:cNvPr id="46" name="Rectangle 45">
              <a:extLst>
                <a:ext uri="{FF2B5EF4-FFF2-40B4-BE49-F238E27FC236}">
                  <a16:creationId xmlns:a16="http://schemas.microsoft.com/office/drawing/2014/main" id="{13635CF4-38EE-4FDF-8701-03C29DAB282D}"/>
                </a:ext>
              </a:extLst>
            </p:cNvPr>
            <p:cNvSpPr/>
            <p:nvPr/>
          </p:nvSpPr>
          <p:spPr>
            <a:xfrm>
              <a:off x="-9021" y="0"/>
              <a:ext cx="12201021"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47" name="Picture 46">
              <a:extLst>
                <a:ext uri="{FF2B5EF4-FFF2-40B4-BE49-F238E27FC236}">
                  <a16:creationId xmlns:a16="http://schemas.microsoft.com/office/drawing/2014/main" id="{2EE9FB04-4656-4641-8D49-8E7597297EA6}"/>
                </a:ext>
              </a:extLst>
            </p:cNvPr>
            <p:cNvPicPr>
              <a:picLocks noChangeAspect="1"/>
            </p:cNvPicPr>
            <p:nvPr/>
          </p:nvPicPr>
          <p:blipFill>
            <a:blip r:embed="rId9"/>
            <a:stretch>
              <a:fillRect/>
            </a:stretch>
          </p:blipFill>
          <p:spPr>
            <a:xfrm>
              <a:off x="1162052" y="498856"/>
              <a:ext cx="9960203" cy="5860288"/>
            </a:xfrm>
            <a:prstGeom prst="rect">
              <a:avLst/>
            </a:prstGeom>
            <a:ln w="28575">
              <a:solidFill>
                <a:schemeClr val="tx1"/>
              </a:solidFill>
            </a:ln>
          </p:spPr>
        </p:pic>
      </p:grpSp>
    </p:spTree>
    <p:extLst>
      <p:ext uri="{BB962C8B-B14F-4D97-AF65-F5344CB8AC3E}">
        <p14:creationId xmlns:p14="http://schemas.microsoft.com/office/powerpoint/2010/main" val="199609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2AEE098-3BD8-4716-B933-8D741053EA52}"/>
              </a:ext>
            </a:extLst>
          </p:cNvPr>
          <p:cNvSpPr/>
          <p:nvPr/>
        </p:nvSpPr>
        <p:spPr>
          <a:xfrm>
            <a:off x="-9021" y="4914900"/>
            <a:ext cx="12192000" cy="1943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0" name="Rectangle 29">
            <a:extLst>
              <a:ext uri="{FF2B5EF4-FFF2-40B4-BE49-F238E27FC236}">
                <a16:creationId xmlns:a16="http://schemas.microsoft.com/office/drawing/2014/main" id="{2ED96F4B-E223-46A8-ABC2-9A90ACA5F20A}"/>
              </a:ext>
            </a:extLst>
          </p:cNvPr>
          <p:cNvSpPr/>
          <p:nvPr/>
        </p:nvSpPr>
        <p:spPr>
          <a:xfrm>
            <a:off x="427590"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3" name="Rectangle 22">
            <a:extLst>
              <a:ext uri="{FF2B5EF4-FFF2-40B4-BE49-F238E27FC236}">
                <a16:creationId xmlns:a16="http://schemas.microsoft.com/office/drawing/2014/main" id="{622833FF-FBA1-5B44-9B89-99FA1D8A051E}"/>
              </a:ext>
            </a:extLst>
          </p:cNvPr>
          <p:cNvSpPr/>
          <p:nvPr/>
        </p:nvSpPr>
        <p:spPr>
          <a:xfrm>
            <a:off x="6380708"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Rectangle 18">
            <a:extLst>
              <a:ext uri="{FF2B5EF4-FFF2-40B4-BE49-F238E27FC236}">
                <a16:creationId xmlns:a16="http://schemas.microsoft.com/office/drawing/2014/main" id="{3F49B218-C650-5B44-BF86-775452C83418}"/>
              </a:ext>
            </a:extLst>
          </p:cNvPr>
          <p:cNvSpPr/>
          <p:nvPr/>
        </p:nvSpPr>
        <p:spPr>
          <a:xfrm>
            <a:off x="9356324"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5864BCF-B34C-9441-A125-3B2C0312D1C2}"/>
              </a:ext>
            </a:extLst>
          </p:cNvPr>
          <p:cNvSpPr/>
          <p:nvPr/>
        </p:nvSpPr>
        <p:spPr>
          <a:xfrm>
            <a:off x="3405092"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Rectangle 16">
            <a:extLst>
              <a:ext uri="{FF2B5EF4-FFF2-40B4-BE49-F238E27FC236}">
                <a16:creationId xmlns:a16="http://schemas.microsoft.com/office/drawing/2014/main" id="{7702EE9A-AC37-C54A-B0A4-6B6949CAEA16}"/>
              </a:ext>
            </a:extLst>
          </p:cNvPr>
          <p:cNvSpPr/>
          <p:nvPr/>
        </p:nvSpPr>
        <p:spPr>
          <a:xfrm>
            <a:off x="404146"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7" name="Content Placeholder 6">
            <a:extLst>
              <a:ext uri="{FF2B5EF4-FFF2-40B4-BE49-F238E27FC236}">
                <a16:creationId xmlns:a16="http://schemas.microsoft.com/office/drawing/2014/main" id="{920D6F6D-372E-46C2-8428-94221CC1C001}"/>
              </a:ext>
            </a:extLst>
          </p:cNvPr>
          <p:cNvSpPr>
            <a:spLocks noGrp="1"/>
          </p:cNvSpPr>
          <p:nvPr>
            <p:ph type="body" sz="quarter" idx="10"/>
          </p:nvPr>
        </p:nvSpPr>
        <p:spPr>
          <a:xfrm>
            <a:off x="427336" y="3747733"/>
            <a:ext cx="2286373" cy="803496"/>
          </a:xfrm>
        </p:spPr>
        <p:txBody>
          <a:bodyPr>
            <a:normAutofit/>
          </a:bodyPr>
          <a:lstStyle/>
          <a:p>
            <a:pPr marL="55561" algn="ctr"/>
            <a:r>
              <a:rPr lang="en-US" sz="1800"/>
              <a:t>Government agency…</a:t>
            </a:r>
          </a:p>
        </p:txBody>
      </p:sp>
      <p:sp>
        <p:nvSpPr>
          <p:cNvPr id="8" name="Slide Number Placeholder 4">
            <a:extLst>
              <a:ext uri="{FF2B5EF4-FFF2-40B4-BE49-F238E27FC236}">
                <a16:creationId xmlns:a16="http://schemas.microsoft.com/office/drawing/2014/main" id="{E06DB838-0896-864E-AD46-A6744F3DF25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4</a:t>
            </a:fld>
            <a:endParaRPr lang="en-US"/>
          </a:p>
        </p:txBody>
      </p:sp>
      <p:sp>
        <p:nvSpPr>
          <p:cNvPr id="9" name="Footer Placeholder 1">
            <a:extLst>
              <a:ext uri="{FF2B5EF4-FFF2-40B4-BE49-F238E27FC236}">
                <a16:creationId xmlns:a16="http://schemas.microsoft.com/office/drawing/2014/main" id="{3F4DBB73-2F80-EB46-8F20-7CFE2F5E07A7}"/>
              </a:ext>
            </a:extLst>
          </p:cNvPr>
          <p:cNvSpPr txBox="1">
            <a:spLocks/>
          </p:cNvSpPr>
          <p:nvPr/>
        </p:nvSpPr>
        <p:spPr>
          <a:xfrm>
            <a:off x="122826" y="6535618"/>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
        <p:nvSpPr>
          <p:cNvPr id="10" name="Footer Placeholder 6">
            <a:extLst>
              <a:ext uri="{FF2B5EF4-FFF2-40B4-BE49-F238E27FC236}">
                <a16:creationId xmlns:a16="http://schemas.microsoft.com/office/drawing/2014/main" id="{12F65940-B28D-3249-B36D-32858873891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Content Placeholder 6">
            <a:extLst>
              <a:ext uri="{FF2B5EF4-FFF2-40B4-BE49-F238E27FC236}">
                <a16:creationId xmlns:a16="http://schemas.microsoft.com/office/drawing/2014/main" id="{7C1A7E8B-FAB8-9E4F-A22F-A60336594E38}"/>
              </a:ext>
            </a:extLst>
          </p:cNvPr>
          <p:cNvSpPr txBox="1">
            <a:spLocks/>
          </p:cNvSpPr>
          <p:nvPr/>
        </p:nvSpPr>
        <p:spPr>
          <a:xfrm>
            <a:off x="3340501" y="3747733"/>
            <a:ext cx="2461935" cy="556469"/>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…needs data from population</a:t>
            </a:r>
          </a:p>
        </p:txBody>
      </p:sp>
      <p:sp>
        <p:nvSpPr>
          <p:cNvPr id="13" name="Content Placeholder 6">
            <a:extLst>
              <a:ext uri="{FF2B5EF4-FFF2-40B4-BE49-F238E27FC236}">
                <a16:creationId xmlns:a16="http://schemas.microsoft.com/office/drawing/2014/main" id="{4AACFE52-87CE-5742-815E-EE831587CEC2}"/>
              </a:ext>
            </a:extLst>
          </p:cNvPr>
          <p:cNvSpPr txBox="1">
            <a:spLocks/>
          </p:cNvSpPr>
          <p:nvPr/>
        </p:nvSpPr>
        <p:spPr>
          <a:xfrm>
            <a:off x="6597139" y="3783042"/>
            <a:ext cx="1899887" cy="866637"/>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Create  digital service…</a:t>
            </a:r>
          </a:p>
        </p:txBody>
      </p:sp>
      <p:sp>
        <p:nvSpPr>
          <p:cNvPr id="14" name="Content Placeholder 6">
            <a:extLst>
              <a:ext uri="{FF2B5EF4-FFF2-40B4-BE49-F238E27FC236}">
                <a16:creationId xmlns:a16="http://schemas.microsoft.com/office/drawing/2014/main" id="{E11A10C7-2D94-D045-BF92-28E942624661}"/>
              </a:ext>
            </a:extLst>
          </p:cNvPr>
          <p:cNvSpPr txBox="1">
            <a:spLocks/>
          </p:cNvSpPr>
          <p:nvPr/>
        </p:nvSpPr>
        <p:spPr>
          <a:xfrm>
            <a:off x="9720542" y="3783042"/>
            <a:ext cx="1604314" cy="70425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…to collect responses</a:t>
            </a:r>
          </a:p>
        </p:txBody>
      </p:sp>
      <p:pic>
        <p:nvPicPr>
          <p:cNvPr id="3" name="Picture 2" descr="A picture containing drawing&#10;&#10;Description automatically generated">
            <a:extLst>
              <a:ext uri="{FF2B5EF4-FFF2-40B4-BE49-F238E27FC236}">
                <a16:creationId xmlns:a16="http://schemas.microsoft.com/office/drawing/2014/main" id="{D507647C-ACBA-4545-9298-54D4AE05F8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342" y="2424075"/>
            <a:ext cx="1147812" cy="1147812"/>
          </a:xfrm>
          <a:prstGeom prst="rect">
            <a:avLst/>
          </a:prstGeom>
        </p:spPr>
      </p:pic>
      <p:pic>
        <p:nvPicPr>
          <p:cNvPr id="29" name="Graphic 28">
            <a:extLst>
              <a:ext uri="{FF2B5EF4-FFF2-40B4-BE49-F238E27FC236}">
                <a16:creationId xmlns:a16="http://schemas.microsoft.com/office/drawing/2014/main" id="{6AFBAF3E-2582-4063-8ADC-165FFDD35C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5969" y="2352483"/>
            <a:ext cx="1290997" cy="1290997"/>
          </a:xfrm>
          <a:prstGeom prst="rect">
            <a:avLst/>
          </a:prstGeom>
        </p:spPr>
      </p:pic>
      <p:pic>
        <p:nvPicPr>
          <p:cNvPr id="31" name="Graphic 30">
            <a:extLst>
              <a:ext uri="{FF2B5EF4-FFF2-40B4-BE49-F238E27FC236}">
                <a16:creationId xmlns:a16="http://schemas.microsoft.com/office/drawing/2014/main" id="{59C32B4D-61EB-44F7-B37C-B7E462A1AC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1585" y="2352483"/>
            <a:ext cx="1290997" cy="1290997"/>
          </a:xfrm>
          <a:prstGeom prst="rect">
            <a:avLst/>
          </a:prstGeom>
        </p:spPr>
      </p:pic>
      <p:pic>
        <p:nvPicPr>
          <p:cNvPr id="32" name="Graphic 31">
            <a:extLst>
              <a:ext uri="{FF2B5EF4-FFF2-40B4-BE49-F238E27FC236}">
                <a16:creationId xmlns:a16="http://schemas.microsoft.com/office/drawing/2014/main" id="{BB2B82D7-BD8F-4ED3-9A7B-ED01DA639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201" y="2352483"/>
            <a:ext cx="1290997" cy="1290997"/>
          </a:xfrm>
          <a:prstGeom prst="rect">
            <a:avLst/>
          </a:prstGeom>
        </p:spPr>
      </p:pic>
      <p:sp>
        <p:nvSpPr>
          <p:cNvPr id="5" name="Title 4">
            <a:extLst>
              <a:ext uri="{FF2B5EF4-FFF2-40B4-BE49-F238E27FC236}">
                <a16:creationId xmlns:a16="http://schemas.microsoft.com/office/drawing/2014/main" id="{9EEFB8CF-CD82-426F-88C6-218D3522A1F7}"/>
              </a:ext>
            </a:extLst>
          </p:cNvPr>
          <p:cNvSpPr>
            <a:spLocks noGrp="1"/>
          </p:cNvSpPr>
          <p:nvPr>
            <p:ph type="title"/>
          </p:nvPr>
        </p:nvSpPr>
        <p:spPr/>
        <p:txBody>
          <a:bodyPr/>
          <a:lstStyle/>
          <a:p>
            <a:endParaRPr lang="nb-NO"/>
          </a:p>
        </p:txBody>
      </p:sp>
      <p:sp>
        <p:nvSpPr>
          <p:cNvPr id="33" name="Rectangle 32">
            <a:extLst>
              <a:ext uri="{FF2B5EF4-FFF2-40B4-BE49-F238E27FC236}">
                <a16:creationId xmlns:a16="http://schemas.microsoft.com/office/drawing/2014/main" id="{F32C1A4E-56C3-461F-A0D3-AFB307B1BDA0}"/>
              </a:ext>
            </a:extLst>
          </p:cNvPr>
          <p:cNvSpPr/>
          <p:nvPr/>
        </p:nvSpPr>
        <p:spPr>
          <a:xfrm>
            <a:off x="-9021" y="0"/>
            <a:ext cx="12192000" cy="1943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35" name="Straight Arrow Connector 34">
            <a:extLst>
              <a:ext uri="{FF2B5EF4-FFF2-40B4-BE49-F238E27FC236}">
                <a16:creationId xmlns:a16="http://schemas.microsoft.com/office/drawing/2014/main" id="{919E29B4-1FBE-4043-B5E4-BA544656FD85}"/>
              </a:ext>
            </a:extLst>
          </p:cNvPr>
          <p:cNvCxnSpPr>
            <a:cxnSpLocks/>
          </p:cNvCxnSpPr>
          <p:nvPr/>
        </p:nvCxnSpPr>
        <p:spPr>
          <a:xfrm>
            <a:off x="2873571"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2A2B7-78E4-4406-B9F3-26FAD4482F40}"/>
              </a:ext>
            </a:extLst>
          </p:cNvPr>
          <p:cNvCxnSpPr>
            <a:cxnSpLocks/>
          </p:cNvCxnSpPr>
          <p:nvPr/>
        </p:nvCxnSpPr>
        <p:spPr>
          <a:xfrm>
            <a:off x="5873032"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EFDFB0E-9637-419D-8A43-C5E49D74BDDF}"/>
              </a:ext>
            </a:extLst>
          </p:cNvPr>
          <p:cNvCxnSpPr>
            <a:cxnSpLocks/>
          </p:cNvCxnSpPr>
          <p:nvPr/>
        </p:nvCxnSpPr>
        <p:spPr>
          <a:xfrm>
            <a:off x="8956517"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804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1A0C49-092C-8E4F-946C-56AA5AC57022}"/>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300087" y="6521604"/>
            <a:ext cx="3070368" cy="206375"/>
          </a:xfrm>
        </p:spPr>
        <p:txBody>
          <a:bodyPr/>
          <a:lstStyle/>
          <a:p>
            <a:r>
              <a:rPr lang="en-US" dirty="0"/>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40</a:t>
            </a:fld>
            <a:endParaRPr lang="en-US"/>
          </a:p>
        </p:txBody>
      </p:sp>
      <p:sp>
        <p:nvSpPr>
          <p:cNvPr id="11" name="Title 2">
            <a:extLst>
              <a:ext uri="{FF2B5EF4-FFF2-40B4-BE49-F238E27FC236}">
                <a16:creationId xmlns:a16="http://schemas.microsoft.com/office/drawing/2014/main" id="{66C6F73A-0B4A-EC46-9BD2-40D1CE3034A3}"/>
              </a:ext>
            </a:extLst>
          </p:cNvPr>
          <p:cNvSpPr txBox="1">
            <a:spLocks/>
          </p:cNvSpPr>
          <p:nvPr/>
        </p:nvSpPr>
        <p:spPr>
          <a:xfrm>
            <a:off x="381000" y="2538667"/>
            <a:ext cx="3505200" cy="1780666"/>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Quick</a:t>
            </a:r>
            <a:r>
              <a:rPr lang="nb-NO"/>
              <a:t>, iterative </a:t>
            </a:r>
            <a:r>
              <a:rPr lang="nb-NO" err="1"/>
              <a:t>development</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sp>
        <p:nvSpPr>
          <p:cNvPr id="12" name="Rectangle 11">
            <a:extLst>
              <a:ext uri="{FF2B5EF4-FFF2-40B4-BE49-F238E27FC236}">
                <a16:creationId xmlns:a16="http://schemas.microsoft.com/office/drawing/2014/main" id="{04DF377D-BBDA-4784-B508-0ABF2CD2585F}"/>
              </a:ext>
            </a:extLst>
          </p:cNvPr>
          <p:cNvSpPr/>
          <p:nvPr/>
        </p:nvSpPr>
        <p:spPr>
          <a:xfrm>
            <a:off x="5543512" y="455918"/>
            <a:ext cx="6267488" cy="572474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b-NO" sz="1600" b="1" err="1">
                <a:solidFill>
                  <a:schemeClr val="tx1"/>
                </a:solidFill>
              </a:rPr>
              <a:t>Altinn</a:t>
            </a:r>
            <a:r>
              <a:rPr lang="nb-NO" sz="1600" b="1">
                <a:solidFill>
                  <a:schemeClr val="tx1"/>
                </a:solidFill>
              </a:rPr>
              <a:t> Studio</a:t>
            </a:r>
          </a:p>
        </p:txBody>
      </p:sp>
      <p:sp>
        <p:nvSpPr>
          <p:cNvPr id="13" name="Rectangle 12">
            <a:extLst>
              <a:ext uri="{FF2B5EF4-FFF2-40B4-BE49-F238E27FC236}">
                <a16:creationId xmlns:a16="http://schemas.microsoft.com/office/drawing/2014/main" id="{3050FB91-83E7-4DE0-A0E0-96AE8502586E}"/>
              </a:ext>
            </a:extLst>
          </p:cNvPr>
          <p:cNvSpPr/>
          <p:nvPr/>
        </p:nvSpPr>
        <p:spPr>
          <a:xfrm>
            <a:off x="6282267" y="616786"/>
            <a:ext cx="5223935" cy="644748"/>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bg1">
                    <a:lumMod val="65000"/>
                  </a:schemeClr>
                </a:solidFill>
              </a:rPr>
              <a:t>Load</a:t>
            </a:r>
            <a:r>
              <a:rPr lang="nb-NO" sz="1600">
                <a:solidFill>
                  <a:schemeClr val="bg1">
                    <a:lumMod val="65000"/>
                  </a:schemeClr>
                </a:solidFill>
              </a:rPr>
              <a:t> </a:t>
            </a:r>
            <a:r>
              <a:rPr lang="nb-NO" sz="1600" err="1">
                <a:solidFill>
                  <a:schemeClr val="bg1">
                    <a:lumMod val="65000"/>
                  </a:schemeClr>
                </a:solidFill>
              </a:rPr>
              <a:t>balancer</a:t>
            </a:r>
            <a:endParaRPr lang="nb-NO" sz="1600">
              <a:solidFill>
                <a:schemeClr val="bg1">
                  <a:lumMod val="65000"/>
                </a:schemeClr>
              </a:solidFill>
            </a:endParaRPr>
          </a:p>
        </p:txBody>
      </p:sp>
      <p:sp>
        <p:nvSpPr>
          <p:cNvPr id="14" name="Rectangle 13">
            <a:extLst>
              <a:ext uri="{FF2B5EF4-FFF2-40B4-BE49-F238E27FC236}">
                <a16:creationId xmlns:a16="http://schemas.microsoft.com/office/drawing/2014/main" id="{3F31DB53-0CB0-499E-9900-39DC7F0A2C70}"/>
              </a:ext>
            </a:extLst>
          </p:cNvPr>
          <p:cNvSpPr/>
          <p:nvPr/>
        </p:nvSpPr>
        <p:spPr>
          <a:xfrm>
            <a:off x="6282268" y="1388536"/>
            <a:ext cx="1989666" cy="42587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Repository</a:t>
            </a:r>
            <a:endParaRPr lang="nb-NO" sz="1600">
              <a:solidFill>
                <a:schemeClr val="tx1"/>
              </a:solidFill>
            </a:endParaRPr>
          </a:p>
          <a:p>
            <a:pPr algn="ctr"/>
            <a:r>
              <a:rPr lang="nb-NO" sz="1600">
                <a:solidFill>
                  <a:schemeClr val="tx1"/>
                </a:solidFill>
              </a:rPr>
              <a:t>(</a:t>
            </a:r>
            <a:r>
              <a:rPr lang="nb-NO" sz="1600" err="1">
                <a:solidFill>
                  <a:schemeClr val="tx1"/>
                </a:solidFill>
              </a:rPr>
              <a:t>Gitea</a:t>
            </a:r>
            <a:r>
              <a:rPr lang="nb-NO" sz="1600">
                <a:solidFill>
                  <a:schemeClr val="tx1"/>
                </a:solidFill>
              </a:rPr>
              <a:t>)</a:t>
            </a:r>
          </a:p>
        </p:txBody>
      </p:sp>
      <p:sp>
        <p:nvSpPr>
          <p:cNvPr id="15" name="Rectangle 14">
            <a:extLst>
              <a:ext uri="{FF2B5EF4-FFF2-40B4-BE49-F238E27FC236}">
                <a16:creationId xmlns:a16="http://schemas.microsoft.com/office/drawing/2014/main" id="{E758EA9A-A8C3-4789-832E-0AC08C31499B}"/>
              </a:ext>
            </a:extLst>
          </p:cNvPr>
          <p:cNvSpPr/>
          <p:nvPr/>
        </p:nvSpPr>
        <p:spPr>
          <a:xfrm>
            <a:off x="8432802" y="1388537"/>
            <a:ext cx="3073400" cy="42587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a:solidFill>
                  <a:schemeClr val="bg1">
                    <a:lumMod val="65000"/>
                  </a:schemeClr>
                </a:solidFill>
              </a:rPr>
              <a:t>Designer</a:t>
            </a:r>
          </a:p>
        </p:txBody>
      </p:sp>
      <p:sp>
        <p:nvSpPr>
          <p:cNvPr id="16" name="Rectangle 15">
            <a:extLst>
              <a:ext uri="{FF2B5EF4-FFF2-40B4-BE49-F238E27FC236}">
                <a16:creationId xmlns:a16="http://schemas.microsoft.com/office/drawing/2014/main" id="{7CB712EC-B89C-4C73-82A6-7E3D477D72F5}"/>
              </a:ext>
            </a:extLst>
          </p:cNvPr>
          <p:cNvSpPr/>
          <p:nvPr/>
        </p:nvSpPr>
        <p:spPr>
          <a:xfrm>
            <a:off x="8525932" y="1761070"/>
            <a:ext cx="2904067" cy="16679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Frontend</a:t>
            </a:r>
            <a:endParaRPr lang="nb-NO" sz="1400">
              <a:solidFill>
                <a:schemeClr val="bg1">
                  <a:lumMod val="65000"/>
                </a:schemeClr>
              </a:solidFill>
            </a:endParaRPr>
          </a:p>
        </p:txBody>
      </p:sp>
      <p:pic>
        <p:nvPicPr>
          <p:cNvPr id="17" name="Picture 2" descr="MAPSTATETOPROPS &amp; MAPDISPATCHTOPROPS: The Bad Boys of React-Redux ...">
            <a:extLst>
              <a:ext uri="{FF2B5EF4-FFF2-40B4-BE49-F238E27FC236}">
                <a16:creationId xmlns:a16="http://schemas.microsoft.com/office/drawing/2014/main" id="{4BA1B5C7-AEE3-4003-8347-10021734F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75" y="2052873"/>
            <a:ext cx="923453" cy="4617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A793C2-0154-45F5-8AF2-E35B3DB40264}"/>
              </a:ext>
            </a:extLst>
          </p:cNvPr>
          <p:cNvSpPr/>
          <p:nvPr/>
        </p:nvSpPr>
        <p:spPr>
          <a:xfrm>
            <a:off x="8602133" y="2527301"/>
            <a:ext cx="1327113"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Dashboard</a:t>
            </a:r>
          </a:p>
        </p:txBody>
      </p:sp>
      <p:sp>
        <p:nvSpPr>
          <p:cNvPr id="19" name="Rectangle 18">
            <a:extLst>
              <a:ext uri="{FF2B5EF4-FFF2-40B4-BE49-F238E27FC236}">
                <a16:creationId xmlns:a16="http://schemas.microsoft.com/office/drawing/2014/main" id="{E36A27C6-4FD6-4B4B-BB86-517DF9C5DAA0}"/>
              </a:ext>
            </a:extLst>
          </p:cNvPr>
          <p:cNvSpPr/>
          <p:nvPr/>
        </p:nvSpPr>
        <p:spPr>
          <a:xfrm>
            <a:off x="10013449" y="2514600"/>
            <a:ext cx="1327112"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Application </a:t>
            </a:r>
            <a:r>
              <a:rPr lang="nb-NO" sz="1400" err="1">
                <a:solidFill>
                  <a:schemeClr val="bg1">
                    <a:lumMod val="65000"/>
                  </a:schemeClr>
                </a:solidFill>
              </a:rPr>
              <a:t>development</a:t>
            </a:r>
            <a:endParaRPr lang="nb-NO" sz="1400">
              <a:solidFill>
                <a:schemeClr val="bg1">
                  <a:lumMod val="65000"/>
                </a:schemeClr>
              </a:solidFill>
            </a:endParaRPr>
          </a:p>
        </p:txBody>
      </p:sp>
      <p:sp>
        <p:nvSpPr>
          <p:cNvPr id="20" name="Rectangle 19">
            <a:extLst>
              <a:ext uri="{FF2B5EF4-FFF2-40B4-BE49-F238E27FC236}">
                <a16:creationId xmlns:a16="http://schemas.microsoft.com/office/drawing/2014/main" id="{D8DD6270-E428-4535-800C-0E11BF595272}"/>
              </a:ext>
            </a:extLst>
          </p:cNvPr>
          <p:cNvSpPr/>
          <p:nvPr/>
        </p:nvSpPr>
        <p:spPr>
          <a:xfrm>
            <a:off x="8525932" y="3556003"/>
            <a:ext cx="2904067" cy="137159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Backend</a:t>
            </a:r>
            <a:endParaRPr lang="nb-NO" sz="1400">
              <a:solidFill>
                <a:schemeClr val="bg1">
                  <a:lumMod val="65000"/>
                </a:schemeClr>
              </a:solidFill>
            </a:endParaRPr>
          </a:p>
        </p:txBody>
      </p:sp>
      <p:pic>
        <p:nvPicPr>
          <p:cNvPr id="21" name="Picture 10">
            <a:extLst>
              <a:ext uri="{FF2B5EF4-FFF2-40B4-BE49-F238E27FC236}">
                <a16:creationId xmlns:a16="http://schemas.microsoft.com/office/drawing/2014/main" id="{C38F396E-EE99-4E21-865D-3869C9157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64" y="3937635"/>
            <a:ext cx="609601" cy="608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tomizing Gitea - Docs">
            <a:extLst>
              <a:ext uri="{FF2B5EF4-FFF2-40B4-BE49-F238E27FC236}">
                <a16:creationId xmlns:a16="http://schemas.microsoft.com/office/drawing/2014/main" id="{8140F1E8-CBA1-4215-8685-90EBA00E4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490" y="3010566"/>
            <a:ext cx="1014667" cy="101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INX | High Performance Load Balancer, Web Server, &amp; Reverse Proxy">
            <a:extLst>
              <a:ext uri="{FF2B5EF4-FFF2-40B4-BE49-F238E27FC236}">
                <a16:creationId xmlns:a16="http://schemas.microsoft.com/office/drawing/2014/main" id="{63D03F22-731B-456B-9689-450BA8581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3449" y="739727"/>
            <a:ext cx="1210733" cy="4065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ocker Logos and Photos | Docker">
            <a:extLst>
              <a:ext uri="{FF2B5EF4-FFF2-40B4-BE49-F238E27FC236}">
                <a16:creationId xmlns:a16="http://schemas.microsoft.com/office/drawing/2014/main" id="{40430880-4C4F-45BF-97EF-A5B295D4B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689755"/>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Docker Logos and Photos | Docker">
            <a:extLst>
              <a:ext uri="{FF2B5EF4-FFF2-40B4-BE49-F238E27FC236}">
                <a16:creationId xmlns:a16="http://schemas.microsoft.com/office/drawing/2014/main" id="{490BF068-211F-4815-AC62-889FF3D86D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5040450"/>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Docker Logos and Photos | Docker">
            <a:extLst>
              <a:ext uri="{FF2B5EF4-FFF2-40B4-BE49-F238E27FC236}">
                <a16:creationId xmlns:a16="http://schemas.microsoft.com/office/drawing/2014/main" id="{403DBCDB-A200-42E4-A209-AFC6FA3AE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3164" y="5040450"/>
            <a:ext cx="577325" cy="49396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A3C6FE9-1D22-4C4C-A65E-ACCA3B3979C1}"/>
              </a:ext>
            </a:extLst>
          </p:cNvPr>
          <p:cNvSpPr/>
          <p:nvPr/>
        </p:nvSpPr>
        <p:spPr>
          <a:xfrm>
            <a:off x="5751514" y="1388534"/>
            <a:ext cx="390640" cy="42587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nb-NO" sz="1600" err="1">
                <a:solidFill>
                  <a:schemeClr val="tx1"/>
                </a:solidFill>
              </a:rPr>
              <a:t>Git</a:t>
            </a:r>
            <a:r>
              <a:rPr lang="nb-NO" sz="1600">
                <a:solidFill>
                  <a:schemeClr val="tx1"/>
                </a:solidFill>
              </a:rPr>
              <a:t> API</a:t>
            </a:r>
          </a:p>
        </p:txBody>
      </p:sp>
      <p:pic>
        <p:nvPicPr>
          <p:cNvPr id="26" name="Picture 25" descr="A close up of a sign&#10;&#10;Description automatically generated">
            <a:extLst>
              <a:ext uri="{FF2B5EF4-FFF2-40B4-BE49-F238E27FC236}">
                <a16:creationId xmlns:a16="http://schemas.microsoft.com/office/drawing/2014/main" id="{973B7A5E-4897-4D65-A259-84E25935CC92}"/>
              </a:ext>
            </a:extLst>
          </p:cNvPr>
          <p:cNvPicPr>
            <a:picLocks noChangeAspect="1"/>
          </p:cNvPicPr>
          <p:nvPr/>
        </p:nvPicPr>
        <p:blipFill>
          <a:blip r:embed="rId8"/>
          <a:stretch>
            <a:fillRect/>
          </a:stretch>
        </p:blipFill>
        <p:spPr>
          <a:xfrm>
            <a:off x="4206579" y="623471"/>
            <a:ext cx="626533" cy="626533"/>
          </a:xfrm>
          <a:prstGeom prst="rect">
            <a:avLst/>
          </a:prstGeom>
        </p:spPr>
      </p:pic>
      <p:sp>
        <p:nvSpPr>
          <p:cNvPr id="27" name="TextBox 26">
            <a:extLst>
              <a:ext uri="{FF2B5EF4-FFF2-40B4-BE49-F238E27FC236}">
                <a16:creationId xmlns:a16="http://schemas.microsoft.com/office/drawing/2014/main" id="{6DC82934-A919-4E4A-B9E2-240F28131020}"/>
              </a:ext>
            </a:extLst>
          </p:cNvPr>
          <p:cNvSpPr txBox="1"/>
          <p:nvPr/>
        </p:nvSpPr>
        <p:spPr>
          <a:xfrm>
            <a:off x="3890898" y="1250004"/>
            <a:ext cx="1244749" cy="538609"/>
          </a:xfrm>
          <a:prstGeom prst="rect">
            <a:avLst/>
          </a:prstGeom>
          <a:noFill/>
        </p:spPr>
        <p:txBody>
          <a:bodyPr wrap="square" lIns="0" tIns="0" rIns="0" bIns="45720" rtlCol="0">
            <a:spAutoFit/>
          </a:bodyPr>
          <a:lstStyle/>
          <a:p>
            <a:pPr algn="ctr"/>
            <a:r>
              <a:rPr lang="nb-NO" sz="1600" b="1">
                <a:solidFill>
                  <a:schemeClr val="accent1"/>
                </a:solidFill>
              </a:rPr>
              <a:t>App </a:t>
            </a:r>
            <a:r>
              <a:rPr lang="nb-NO" sz="1600" b="1" err="1">
                <a:solidFill>
                  <a:schemeClr val="accent1"/>
                </a:solidFill>
              </a:rPr>
              <a:t>developer</a:t>
            </a:r>
            <a:endParaRPr lang="nb-NO" sz="1600" b="1">
              <a:solidFill>
                <a:schemeClr val="accent1"/>
              </a:solidFill>
            </a:endParaRPr>
          </a:p>
        </p:txBody>
      </p:sp>
      <p:cxnSp>
        <p:nvCxnSpPr>
          <p:cNvPr id="4" name="Straight Arrow Connector 3">
            <a:extLst>
              <a:ext uri="{FF2B5EF4-FFF2-40B4-BE49-F238E27FC236}">
                <a16:creationId xmlns:a16="http://schemas.microsoft.com/office/drawing/2014/main" id="{61C0E3C7-45FE-4A6B-B5EC-4143CB0FC517}"/>
              </a:ext>
            </a:extLst>
          </p:cNvPr>
          <p:cNvCxnSpPr>
            <a:stCxn id="26" idx="3"/>
            <a:endCxn id="13" idx="1"/>
          </p:cNvCxnSpPr>
          <p:nvPr/>
        </p:nvCxnSpPr>
        <p:spPr>
          <a:xfrm>
            <a:off x="4833112" y="936738"/>
            <a:ext cx="1449155" cy="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68E4F8-A503-4625-9BDA-FB4BCF424861}"/>
              </a:ext>
            </a:extLst>
          </p:cNvPr>
          <p:cNvSpPr/>
          <p:nvPr/>
        </p:nvSpPr>
        <p:spPr>
          <a:xfrm>
            <a:off x="3700448" y="2245153"/>
            <a:ext cx="1625650" cy="254548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bg1">
                    <a:lumMod val="65000"/>
                  </a:schemeClr>
                </a:solidFill>
              </a:rPr>
              <a:t>Local </a:t>
            </a:r>
            <a:r>
              <a:rPr lang="nb-NO" sz="1600" err="1">
                <a:solidFill>
                  <a:schemeClr val="bg1">
                    <a:lumMod val="65000"/>
                  </a:schemeClr>
                </a:solidFill>
              </a:rPr>
              <a:t>development</a:t>
            </a:r>
            <a:r>
              <a:rPr lang="nb-NO" sz="1600">
                <a:solidFill>
                  <a:schemeClr val="bg1">
                    <a:lumMod val="65000"/>
                  </a:schemeClr>
                </a:solidFill>
              </a:rPr>
              <a:t> </a:t>
            </a:r>
            <a:r>
              <a:rPr lang="nb-NO" sz="1600" err="1">
                <a:solidFill>
                  <a:schemeClr val="bg1">
                    <a:lumMod val="65000"/>
                  </a:schemeClr>
                </a:solidFill>
              </a:rPr>
              <a:t>tools</a:t>
            </a:r>
            <a:endParaRPr lang="nb-NO" sz="1600">
              <a:solidFill>
                <a:schemeClr val="bg1">
                  <a:lumMod val="65000"/>
                </a:schemeClr>
              </a:solidFill>
            </a:endParaRPr>
          </a:p>
        </p:txBody>
      </p:sp>
      <p:cxnSp>
        <p:nvCxnSpPr>
          <p:cNvPr id="28" name="Straight Arrow Connector 27">
            <a:extLst>
              <a:ext uri="{FF2B5EF4-FFF2-40B4-BE49-F238E27FC236}">
                <a16:creationId xmlns:a16="http://schemas.microsoft.com/office/drawing/2014/main" id="{BA4D7118-1B7A-4A0A-81EC-F720CA7CBB02}"/>
              </a:ext>
            </a:extLst>
          </p:cNvPr>
          <p:cNvCxnSpPr>
            <a:stCxn id="27" idx="2"/>
            <a:endCxn id="29" idx="0"/>
          </p:cNvCxnSpPr>
          <p:nvPr/>
        </p:nvCxnSpPr>
        <p:spPr>
          <a:xfrm>
            <a:off x="4513273" y="1788613"/>
            <a:ext cx="0" cy="45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39059-9886-487F-9E97-677A8C07C453}"/>
              </a:ext>
            </a:extLst>
          </p:cNvPr>
          <p:cNvCxnSpPr>
            <a:stCxn id="29" idx="3"/>
            <a:endCxn id="25" idx="1"/>
          </p:cNvCxnSpPr>
          <p:nvPr/>
        </p:nvCxnSpPr>
        <p:spPr>
          <a:xfrm>
            <a:off x="5326098" y="3517898"/>
            <a:ext cx="425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BC64C9D-2FE6-44D1-B677-51889FB4056E}"/>
              </a:ext>
            </a:extLst>
          </p:cNvPr>
          <p:cNvSpPr/>
          <p:nvPr/>
        </p:nvSpPr>
        <p:spPr>
          <a:xfrm>
            <a:off x="6610405" y="677333"/>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1" name="Rectangle 30">
            <a:extLst>
              <a:ext uri="{FF2B5EF4-FFF2-40B4-BE49-F238E27FC236}">
                <a16:creationId xmlns:a16="http://schemas.microsoft.com/office/drawing/2014/main" id="{8362E924-AAA1-4E1E-96F2-9C3C46B9AF8C}"/>
              </a:ext>
            </a:extLst>
          </p:cNvPr>
          <p:cNvSpPr/>
          <p:nvPr/>
        </p:nvSpPr>
        <p:spPr>
          <a:xfrm>
            <a:off x="9930252" y="680398"/>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2" name="Rectangle 31">
            <a:extLst>
              <a:ext uri="{FF2B5EF4-FFF2-40B4-BE49-F238E27FC236}">
                <a16:creationId xmlns:a16="http://schemas.microsoft.com/office/drawing/2014/main" id="{48AFA126-3C5B-4C33-A75F-444990F3DDDA}"/>
              </a:ext>
            </a:extLst>
          </p:cNvPr>
          <p:cNvSpPr/>
          <p:nvPr/>
        </p:nvSpPr>
        <p:spPr>
          <a:xfrm>
            <a:off x="9472840" y="2095232"/>
            <a:ext cx="1185107" cy="375644"/>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4" name="Rectangle 33">
            <a:extLst>
              <a:ext uri="{FF2B5EF4-FFF2-40B4-BE49-F238E27FC236}">
                <a16:creationId xmlns:a16="http://schemas.microsoft.com/office/drawing/2014/main" id="{1A8D9EE1-7E3B-4688-8328-7F7A5C7EE77C}"/>
              </a:ext>
            </a:extLst>
          </p:cNvPr>
          <p:cNvSpPr/>
          <p:nvPr/>
        </p:nvSpPr>
        <p:spPr>
          <a:xfrm>
            <a:off x="9339367" y="3930546"/>
            <a:ext cx="1340080" cy="77156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5" name="Rectangle 34">
            <a:extLst>
              <a:ext uri="{FF2B5EF4-FFF2-40B4-BE49-F238E27FC236}">
                <a16:creationId xmlns:a16="http://schemas.microsoft.com/office/drawing/2014/main" id="{5C1FC15E-3797-4A34-A51C-6F9DDDACAEAF}"/>
              </a:ext>
            </a:extLst>
          </p:cNvPr>
          <p:cNvSpPr/>
          <p:nvPr/>
        </p:nvSpPr>
        <p:spPr>
          <a:xfrm>
            <a:off x="9276094" y="5030450"/>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grpSp>
        <p:nvGrpSpPr>
          <p:cNvPr id="46" name="Group 45">
            <a:extLst>
              <a:ext uri="{FF2B5EF4-FFF2-40B4-BE49-F238E27FC236}">
                <a16:creationId xmlns:a16="http://schemas.microsoft.com/office/drawing/2014/main" id="{2C8AFAED-DFEE-4AC6-B052-AA7F2F0A2457}"/>
              </a:ext>
            </a:extLst>
          </p:cNvPr>
          <p:cNvGrpSpPr/>
          <p:nvPr/>
        </p:nvGrpSpPr>
        <p:grpSpPr>
          <a:xfrm>
            <a:off x="0" y="0"/>
            <a:ext cx="12201021" cy="6858000"/>
            <a:chOff x="-9021" y="0"/>
            <a:chExt cx="12201021" cy="6858000"/>
          </a:xfrm>
        </p:grpSpPr>
        <p:sp>
          <p:nvSpPr>
            <p:cNvPr id="47" name="Rectangle 46">
              <a:extLst>
                <a:ext uri="{FF2B5EF4-FFF2-40B4-BE49-F238E27FC236}">
                  <a16:creationId xmlns:a16="http://schemas.microsoft.com/office/drawing/2014/main" id="{A026AC2D-5829-445F-BF3F-620190EBEBE5}"/>
                </a:ext>
              </a:extLst>
            </p:cNvPr>
            <p:cNvSpPr/>
            <p:nvPr/>
          </p:nvSpPr>
          <p:spPr>
            <a:xfrm>
              <a:off x="-9021" y="0"/>
              <a:ext cx="12201021"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8" name="Picture 47">
              <a:extLst>
                <a:ext uri="{FF2B5EF4-FFF2-40B4-BE49-F238E27FC236}">
                  <a16:creationId xmlns:a16="http://schemas.microsoft.com/office/drawing/2014/main" id="{D381F9EB-AE49-4ED3-8EEE-20D0F3616DAD}"/>
                </a:ext>
              </a:extLst>
            </p:cNvPr>
            <p:cNvPicPr>
              <a:picLocks noChangeAspect="1"/>
            </p:cNvPicPr>
            <p:nvPr/>
          </p:nvPicPr>
          <p:blipFill>
            <a:blip r:embed="rId9"/>
            <a:stretch>
              <a:fillRect/>
            </a:stretch>
          </p:blipFill>
          <p:spPr>
            <a:xfrm>
              <a:off x="1173053" y="540769"/>
              <a:ext cx="9845893" cy="5776461"/>
            </a:xfrm>
            <a:prstGeom prst="rect">
              <a:avLst/>
            </a:prstGeom>
            <a:ln w="28575">
              <a:solidFill>
                <a:schemeClr val="tx1"/>
              </a:solidFill>
            </a:ln>
          </p:spPr>
        </p:pic>
      </p:grpSp>
    </p:spTree>
    <p:extLst>
      <p:ext uri="{BB962C8B-B14F-4D97-AF65-F5344CB8AC3E}">
        <p14:creationId xmlns:p14="http://schemas.microsoft.com/office/powerpoint/2010/main" val="398738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1A0C49-092C-8E4F-946C-56AA5AC57022}"/>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118243" y="6519009"/>
            <a:ext cx="3070368" cy="206375"/>
          </a:xfrm>
        </p:spPr>
        <p:txBody>
          <a:bodyPr/>
          <a:lstStyle/>
          <a:p>
            <a:r>
              <a:rPr lang="en-US" dirty="0"/>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41</a:t>
            </a:fld>
            <a:endParaRPr lang="en-US"/>
          </a:p>
        </p:txBody>
      </p:sp>
      <p:sp>
        <p:nvSpPr>
          <p:cNvPr id="11" name="Title 2">
            <a:extLst>
              <a:ext uri="{FF2B5EF4-FFF2-40B4-BE49-F238E27FC236}">
                <a16:creationId xmlns:a16="http://schemas.microsoft.com/office/drawing/2014/main" id="{66C6F73A-0B4A-EC46-9BD2-40D1CE3034A3}"/>
              </a:ext>
            </a:extLst>
          </p:cNvPr>
          <p:cNvSpPr txBox="1">
            <a:spLocks/>
          </p:cNvSpPr>
          <p:nvPr/>
        </p:nvSpPr>
        <p:spPr>
          <a:xfrm>
            <a:off x="381000" y="2538667"/>
            <a:ext cx="3505200" cy="1780666"/>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Quick</a:t>
            </a:r>
            <a:r>
              <a:rPr lang="nb-NO"/>
              <a:t>, iterative </a:t>
            </a:r>
            <a:r>
              <a:rPr lang="nb-NO" err="1"/>
              <a:t>development</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sp>
        <p:nvSpPr>
          <p:cNvPr id="12" name="Rectangle 11">
            <a:extLst>
              <a:ext uri="{FF2B5EF4-FFF2-40B4-BE49-F238E27FC236}">
                <a16:creationId xmlns:a16="http://schemas.microsoft.com/office/drawing/2014/main" id="{04DF377D-BBDA-4784-B508-0ABF2CD2585F}"/>
              </a:ext>
            </a:extLst>
          </p:cNvPr>
          <p:cNvSpPr/>
          <p:nvPr/>
        </p:nvSpPr>
        <p:spPr>
          <a:xfrm>
            <a:off x="5543512" y="455918"/>
            <a:ext cx="6267488" cy="572474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b-NO" sz="1600" b="1" err="1">
                <a:solidFill>
                  <a:schemeClr val="tx1"/>
                </a:solidFill>
              </a:rPr>
              <a:t>Altinn</a:t>
            </a:r>
            <a:r>
              <a:rPr lang="nb-NO" sz="1600" b="1">
                <a:solidFill>
                  <a:schemeClr val="tx1"/>
                </a:solidFill>
              </a:rPr>
              <a:t> Studio</a:t>
            </a:r>
          </a:p>
        </p:txBody>
      </p:sp>
      <p:sp>
        <p:nvSpPr>
          <p:cNvPr id="13" name="Rectangle 12">
            <a:extLst>
              <a:ext uri="{FF2B5EF4-FFF2-40B4-BE49-F238E27FC236}">
                <a16:creationId xmlns:a16="http://schemas.microsoft.com/office/drawing/2014/main" id="{3050FB91-83E7-4DE0-A0E0-96AE8502586E}"/>
              </a:ext>
            </a:extLst>
          </p:cNvPr>
          <p:cNvSpPr/>
          <p:nvPr/>
        </p:nvSpPr>
        <p:spPr>
          <a:xfrm>
            <a:off x="6282267" y="616786"/>
            <a:ext cx="5223935" cy="644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Load</a:t>
            </a:r>
            <a:r>
              <a:rPr lang="nb-NO" sz="1600">
                <a:solidFill>
                  <a:schemeClr val="tx1"/>
                </a:solidFill>
              </a:rPr>
              <a:t> </a:t>
            </a:r>
            <a:r>
              <a:rPr lang="nb-NO" sz="1600" err="1">
                <a:solidFill>
                  <a:schemeClr val="tx1"/>
                </a:solidFill>
              </a:rPr>
              <a:t>balancer</a:t>
            </a:r>
            <a:endParaRPr lang="nb-NO" sz="1600">
              <a:solidFill>
                <a:schemeClr val="tx1"/>
              </a:solidFill>
            </a:endParaRPr>
          </a:p>
        </p:txBody>
      </p:sp>
      <p:sp>
        <p:nvSpPr>
          <p:cNvPr id="14" name="Rectangle 13">
            <a:extLst>
              <a:ext uri="{FF2B5EF4-FFF2-40B4-BE49-F238E27FC236}">
                <a16:creationId xmlns:a16="http://schemas.microsoft.com/office/drawing/2014/main" id="{3F31DB53-0CB0-499E-9900-39DC7F0A2C70}"/>
              </a:ext>
            </a:extLst>
          </p:cNvPr>
          <p:cNvSpPr/>
          <p:nvPr/>
        </p:nvSpPr>
        <p:spPr>
          <a:xfrm>
            <a:off x="6282268" y="1388536"/>
            <a:ext cx="1989666"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bg1">
                    <a:lumMod val="65000"/>
                  </a:schemeClr>
                </a:solidFill>
              </a:rPr>
              <a:t>Repository</a:t>
            </a:r>
            <a:endParaRPr lang="nb-NO" sz="1600">
              <a:solidFill>
                <a:schemeClr val="bg1">
                  <a:lumMod val="65000"/>
                </a:schemeClr>
              </a:solidFill>
            </a:endParaRPr>
          </a:p>
          <a:p>
            <a:pPr algn="ctr"/>
            <a:r>
              <a:rPr lang="nb-NO" sz="1600">
                <a:solidFill>
                  <a:schemeClr val="bg1">
                    <a:lumMod val="65000"/>
                  </a:schemeClr>
                </a:solidFill>
              </a:rPr>
              <a:t>(</a:t>
            </a:r>
            <a:r>
              <a:rPr lang="nb-NO" sz="1600" err="1">
                <a:solidFill>
                  <a:schemeClr val="bg1">
                    <a:lumMod val="65000"/>
                  </a:schemeClr>
                </a:solidFill>
              </a:rPr>
              <a:t>Gitea</a:t>
            </a:r>
            <a:r>
              <a:rPr lang="nb-NO" sz="1600">
                <a:solidFill>
                  <a:schemeClr val="bg1">
                    <a:lumMod val="65000"/>
                  </a:schemeClr>
                </a:solidFill>
              </a:rPr>
              <a:t>)</a:t>
            </a:r>
          </a:p>
        </p:txBody>
      </p:sp>
      <p:sp>
        <p:nvSpPr>
          <p:cNvPr id="15" name="Rectangle 14">
            <a:extLst>
              <a:ext uri="{FF2B5EF4-FFF2-40B4-BE49-F238E27FC236}">
                <a16:creationId xmlns:a16="http://schemas.microsoft.com/office/drawing/2014/main" id="{E758EA9A-A8C3-4789-832E-0AC08C31499B}"/>
              </a:ext>
            </a:extLst>
          </p:cNvPr>
          <p:cNvSpPr/>
          <p:nvPr/>
        </p:nvSpPr>
        <p:spPr>
          <a:xfrm>
            <a:off x="8432802" y="1388537"/>
            <a:ext cx="3073400" cy="42587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a:solidFill>
                  <a:schemeClr val="bg1">
                    <a:lumMod val="65000"/>
                  </a:schemeClr>
                </a:solidFill>
              </a:rPr>
              <a:t>Designer</a:t>
            </a:r>
          </a:p>
        </p:txBody>
      </p:sp>
      <p:sp>
        <p:nvSpPr>
          <p:cNvPr id="16" name="Rectangle 15">
            <a:extLst>
              <a:ext uri="{FF2B5EF4-FFF2-40B4-BE49-F238E27FC236}">
                <a16:creationId xmlns:a16="http://schemas.microsoft.com/office/drawing/2014/main" id="{7CB712EC-B89C-4C73-82A6-7E3D477D72F5}"/>
              </a:ext>
            </a:extLst>
          </p:cNvPr>
          <p:cNvSpPr/>
          <p:nvPr/>
        </p:nvSpPr>
        <p:spPr>
          <a:xfrm>
            <a:off x="8525932" y="1761070"/>
            <a:ext cx="2904067" cy="16679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Frontend</a:t>
            </a:r>
            <a:endParaRPr lang="nb-NO" sz="1400">
              <a:solidFill>
                <a:schemeClr val="bg1">
                  <a:lumMod val="65000"/>
                </a:schemeClr>
              </a:solidFill>
            </a:endParaRPr>
          </a:p>
        </p:txBody>
      </p:sp>
      <p:pic>
        <p:nvPicPr>
          <p:cNvPr id="17" name="Picture 2" descr="MAPSTATETOPROPS &amp; MAPDISPATCHTOPROPS: The Bad Boys of React-Redux ...">
            <a:extLst>
              <a:ext uri="{FF2B5EF4-FFF2-40B4-BE49-F238E27FC236}">
                <a16:creationId xmlns:a16="http://schemas.microsoft.com/office/drawing/2014/main" id="{4BA1B5C7-AEE3-4003-8347-10021734F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75" y="2052873"/>
            <a:ext cx="923453" cy="4617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A793C2-0154-45F5-8AF2-E35B3DB40264}"/>
              </a:ext>
            </a:extLst>
          </p:cNvPr>
          <p:cNvSpPr/>
          <p:nvPr/>
        </p:nvSpPr>
        <p:spPr>
          <a:xfrm>
            <a:off x="8602133" y="2527301"/>
            <a:ext cx="1327113"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Dashboard</a:t>
            </a:r>
          </a:p>
        </p:txBody>
      </p:sp>
      <p:sp>
        <p:nvSpPr>
          <p:cNvPr id="19" name="Rectangle 18">
            <a:extLst>
              <a:ext uri="{FF2B5EF4-FFF2-40B4-BE49-F238E27FC236}">
                <a16:creationId xmlns:a16="http://schemas.microsoft.com/office/drawing/2014/main" id="{E36A27C6-4FD6-4B4B-BB86-517DF9C5DAA0}"/>
              </a:ext>
            </a:extLst>
          </p:cNvPr>
          <p:cNvSpPr/>
          <p:nvPr/>
        </p:nvSpPr>
        <p:spPr>
          <a:xfrm>
            <a:off x="10013449" y="2514600"/>
            <a:ext cx="1327112"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Application </a:t>
            </a:r>
            <a:r>
              <a:rPr lang="nb-NO" sz="1400" err="1">
                <a:solidFill>
                  <a:schemeClr val="bg1">
                    <a:lumMod val="65000"/>
                  </a:schemeClr>
                </a:solidFill>
              </a:rPr>
              <a:t>development</a:t>
            </a:r>
            <a:endParaRPr lang="nb-NO" sz="1400">
              <a:solidFill>
                <a:schemeClr val="bg1">
                  <a:lumMod val="65000"/>
                </a:schemeClr>
              </a:solidFill>
            </a:endParaRPr>
          </a:p>
        </p:txBody>
      </p:sp>
      <p:sp>
        <p:nvSpPr>
          <p:cNvPr id="20" name="Rectangle 19">
            <a:extLst>
              <a:ext uri="{FF2B5EF4-FFF2-40B4-BE49-F238E27FC236}">
                <a16:creationId xmlns:a16="http://schemas.microsoft.com/office/drawing/2014/main" id="{D8DD6270-E428-4535-800C-0E11BF595272}"/>
              </a:ext>
            </a:extLst>
          </p:cNvPr>
          <p:cNvSpPr/>
          <p:nvPr/>
        </p:nvSpPr>
        <p:spPr>
          <a:xfrm>
            <a:off x="8525932" y="3556003"/>
            <a:ext cx="2904067" cy="137159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Backend</a:t>
            </a:r>
            <a:endParaRPr lang="nb-NO" sz="1400">
              <a:solidFill>
                <a:schemeClr val="bg1">
                  <a:lumMod val="65000"/>
                </a:schemeClr>
              </a:solidFill>
            </a:endParaRPr>
          </a:p>
        </p:txBody>
      </p:sp>
      <p:pic>
        <p:nvPicPr>
          <p:cNvPr id="21" name="Picture 10">
            <a:extLst>
              <a:ext uri="{FF2B5EF4-FFF2-40B4-BE49-F238E27FC236}">
                <a16:creationId xmlns:a16="http://schemas.microsoft.com/office/drawing/2014/main" id="{C38F396E-EE99-4E21-865D-3869C9157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64" y="3937635"/>
            <a:ext cx="609601" cy="608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tomizing Gitea - Docs">
            <a:extLst>
              <a:ext uri="{FF2B5EF4-FFF2-40B4-BE49-F238E27FC236}">
                <a16:creationId xmlns:a16="http://schemas.microsoft.com/office/drawing/2014/main" id="{8140F1E8-CBA1-4215-8685-90EBA00E4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490" y="3010566"/>
            <a:ext cx="1014667" cy="101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INX | High Performance Load Balancer, Web Server, &amp; Reverse Proxy">
            <a:extLst>
              <a:ext uri="{FF2B5EF4-FFF2-40B4-BE49-F238E27FC236}">
                <a16:creationId xmlns:a16="http://schemas.microsoft.com/office/drawing/2014/main" id="{63D03F22-731B-456B-9689-450BA8581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3449" y="739727"/>
            <a:ext cx="1210733" cy="4065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ocker Logos and Photos | Docker">
            <a:extLst>
              <a:ext uri="{FF2B5EF4-FFF2-40B4-BE49-F238E27FC236}">
                <a16:creationId xmlns:a16="http://schemas.microsoft.com/office/drawing/2014/main" id="{40430880-4C4F-45BF-97EF-A5B295D4B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689755"/>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Docker Logos and Photos | Docker">
            <a:extLst>
              <a:ext uri="{FF2B5EF4-FFF2-40B4-BE49-F238E27FC236}">
                <a16:creationId xmlns:a16="http://schemas.microsoft.com/office/drawing/2014/main" id="{490BF068-211F-4815-AC62-889FF3D86D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5040450"/>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Docker Logos and Photos | Docker">
            <a:extLst>
              <a:ext uri="{FF2B5EF4-FFF2-40B4-BE49-F238E27FC236}">
                <a16:creationId xmlns:a16="http://schemas.microsoft.com/office/drawing/2014/main" id="{403DBCDB-A200-42E4-A209-AFC6FA3AE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3164" y="5040450"/>
            <a:ext cx="577325" cy="49396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A3C6FE9-1D22-4C4C-A65E-ACCA3B3979C1}"/>
              </a:ext>
            </a:extLst>
          </p:cNvPr>
          <p:cNvSpPr/>
          <p:nvPr/>
        </p:nvSpPr>
        <p:spPr>
          <a:xfrm>
            <a:off x="5751514" y="1388534"/>
            <a:ext cx="390640"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nb-NO" sz="1600" err="1">
                <a:solidFill>
                  <a:schemeClr val="bg1">
                    <a:lumMod val="65000"/>
                  </a:schemeClr>
                </a:solidFill>
              </a:rPr>
              <a:t>Git</a:t>
            </a:r>
            <a:r>
              <a:rPr lang="nb-NO" sz="1600">
                <a:solidFill>
                  <a:schemeClr val="bg1">
                    <a:lumMod val="65000"/>
                  </a:schemeClr>
                </a:solidFill>
              </a:rPr>
              <a:t> API</a:t>
            </a:r>
          </a:p>
        </p:txBody>
      </p:sp>
      <p:pic>
        <p:nvPicPr>
          <p:cNvPr id="26" name="Picture 25" descr="A close up of a sign&#10;&#10;Description automatically generated">
            <a:extLst>
              <a:ext uri="{FF2B5EF4-FFF2-40B4-BE49-F238E27FC236}">
                <a16:creationId xmlns:a16="http://schemas.microsoft.com/office/drawing/2014/main" id="{973B7A5E-4897-4D65-A259-84E25935CC92}"/>
              </a:ext>
            </a:extLst>
          </p:cNvPr>
          <p:cNvPicPr>
            <a:picLocks noChangeAspect="1"/>
          </p:cNvPicPr>
          <p:nvPr/>
        </p:nvPicPr>
        <p:blipFill>
          <a:blip r:embed="rId8"/>
          <a:stretch>
            <a:fillRect/>
          </a:stretch>
        </p:blipFill>
        <p:spPr>
          <a:xfrm>
            <a:off x="4206579" y="623471"/>
            <a:ext cx="626533" cy="626533"/>
          </a:xfrm>
          <a:prstGeom prst="rect">
            <a:avLst/>
          </a:prstGeom>
        </p:spPr>
      </p:pic>
      <p:sp>
        <p:nvSpPr>
          <p:cNvPr id="27" name="TextBox 26">
            <a:extLst>
              <a:ext uri="{FF2B5EF4-FFF2-40B4-BE49-F238E27FC236}">
                <a16:creationId xmlns:a16="http://schemas.microsoft.com/office/drawing/2014/main" id="{6DC82934-A919-4E4A-B9E2-240F28131020}"/>
              </a:ext>
            </a:extLst>
          </p:cNvPr>
          <p:cNvSpPr txBox="1"/>
          <p:nvPr/>
        </p:nvSpPr>
        <p:spPr>
          <a:xfrm>
            <a:off x="3890898" y="1250004"/>
            <a:ext cx="1244749" cy="538609"/>
          </a:xfrm>
          <a:prstGeom prst="rect">
            <a:avLst/>
          </a:prstGeom>
          <a:noFill/>
        </p:spPr>
        <p:txBody>
          <a:bodyPr wrap="square" lIns="0" tIns="0" rIns="0" bIns="45720" rtlCol="0">
            <a:spAutoFit/>
          </a:bodyPr>
          <a:lstStyle/>
          <a:p>
            <a:pPr algn="ctr"/>
            <a:r>
              <a:rPr lang="nb-NO" sz="1600" b="1">
                <a:solidFill>
                  <a:schemeClr val="accent1"/>
                </a:solidFill>
              </a:rPr>
              <a:t>App </a:t>
            </a:r>
            <a:r>
              <a:rPr lang="nb-NO" sz="1600" b="1" err="1">
                <a:solidFill>
                  <a:schemeClr val="accent1"/>
                </a:solidFill>
              </a:rPr>
              <a:t>developer</a:t>
            </a:r>
            <a:endParaRPr lang="nb-NO" sz="1600" b="1">
              <a:solidFill>
                <a:schemeClr val="accent1"/>
              </a:solidFill>
            </a:endParaRPr>
          </a:p>
        </p:txBody>
      </p:sp>
      <p:cxnSp>
        <p:nvCxnSpPr>
          <p:cNvPr id="4" name="Straight Arrow Connector 3">
            <a:extLst>
              <a:ext uri="{FF2B5EF4-FFF2-40B4-BE49-F238E27FC236}">
                <a16:creationId xmlns:a16="http://schemas.microsoft.com/office/drawing/2014/main" id="{61C0E3C7-45FE-4A6B-B5EC-4143CB0FC517}"/>
              </a:ext>
            </a:extLst>
          </p:cNvPr>
          <p:cNvCxnSpPr>
            <a:stCxn id="26" idx="3"/>
            <a:endCxn id="13" idx="1"/>
          </p:cNvCxnSpPr>
          <p:nvPr/>
        </p:nvCxnSpPr>
        <p:spPr>
          <a:xfrm>
            <a:off x="4833112" y="936738"/>
            <a:ext cx="1449155" cy="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68E4F8-A503-4625-9BDA-FB4BCF424861}"/>
              </a:ext>
            </a:extLst>
          </p:cNvPr>
          <p:cNvSpPr/>
          <p:nvPr/>
        </p:nvSpPr>
        <p:spPr>
          <a:xfrm>
            <a:off x="3700448" y="2245153"/>
            <a:ext cx="1625650" cy="254548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bg1">
                    <a:lumMod val="65000"/>
                  </a:schemeClr>
                </a:solidFill>
              </a:rPr>
              <a:t>Local </a:t>
            </a:r>
            <a:r>
              <a:rPr lang="nb-NO" sz="1600" err="1">
                <a:solidFill>
                  <a:schemeClr val="bg1">
                    <a:lumMod val="65000"/>
                  </a:schemeClr>
                </a:solidFill>
              </a:rPr>
              <a:t>development</a:t>
            </a:r>
            <a:r>
              <a:rPr lang="nb-NO" sz="1600">
                <a:solidFill>
                  <a:schemeClr val="bg1">
                    <a:lumMod val="65000"/>
                  </a:schemeClr>
                </a:solidFill>
              </a:rPr>
              <a:t> </a:t>
            </a:r>
            <a:r>
              <a:rPr lang="nb-NO" sz="1600" err="1">
                <a:solidFill>
                  <a:schemeClr val="bg1">
                    <a:lumMod val="65000"/>
                  </a:schemeClr>
                </a:solidFill>
              </a:rPr>
              <a:t>tools</a:t>
            </a:r>
            <a:endParaRPr lang="nb-NO" sz="1600">
              <a:solidFill>
                <a:schemeClr val="bg1">
                  <a:lumMod val="65000"/>
                </a:schemeClr>
              </a:solidFill>
            </a:endParaRPr>
          </a:p>
        </p:txBody>
      </p:sp>
      <p:cxnSp>
        <p:nvCxnSpPr>
          <p:cNvPr id="28" name="Straight Arrow Connector 27">
            <a:extLst>
              <a:ext uri="{FF2B5EF4-FFF2-40B4-BE49-F238E27FC236}">
                <a16:creationId xmlns:a16="http://schemas.microsoft.com/office/drawing/2014/main" id="{BA4D7118-1B7A-4A0A-81EC-F720CA7CBB02}"/>
              </a:ext>
            </a:extLst>
          </p:cNvPr>
          <p:cNvCxnSpPr>
            <a:stCxn id="27" idx="2"/>
            <a:endCxn id="29" idx="0"/>
          </p:cNvCxnSpPr>
          <p:nvPr/>
        </p:nvCxnSpPr>
        <p:spPr>
          <a:xfrm>
            <a:off x="4513273" y="1788613"/>
            <a:ext cx="0" cy="45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39059-9886-487F-9E97-677A8C07C453}"/>
              </a:ext>
            </a:extLst>
          </p:cNvPr>
          <p:cNvCxnSpPr>
            <a:stCxn id="29" idx="3"/>
            <a:endCxn id="25" idx="1"/>
          </p:cNvCxnSpPr>
          <p:nvPr/>
        </p:nvCxnSpPr>
        <p:spPr>
          <a:xfrm>
            <a:off x="5326098" y="3517898"/>
            <a:ext cx="425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8AFA126-3C5B-4C33-A75F-444990F3DDDA}"/>
              </a:ext>
            </a:extLst>
          </p:cNvPr>
          <p:cNvSpPr/>
          <p:nvPr/>
        </p:nvSpPr>
        <p:spPr>
          <a:xfrm>
            <a:off x="9472840" y="2095232"/>
            <a:ext cx="1185107" cy="375644"/>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4" name="Rectangle 33">
            <a:extLst>
              <a:ext uri="{FF2B5EF4-FFF2-40B4-BE49-F238E27FC236}">
                <a16:creationId xmlns:a16="http://schemas.microsoft.com/office/drawing/2014/main" id="{1A8D9EE1-7E3B-4688-8328-7F7A5C7EE77C}"/>
              </a:ext>
            </a:extLst>
          </p:cNvPr>
          <p:cNvSpPr/>
          <p:nvPr/>
        </p:nvSpPr>
        <p:spPr>
          <a:xfrm>
            <a:off x="9339367" y="3930546"/>
            <a:ext cx="1340080" cy="77156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5" name="Rectangle 34">
            <a:extLst>
              <a:ext uri="{FF2B5EF4-FFF2-40B4-BE49-F238E27FC236}">
                <a16:creationId xmlns:a16="http://schemas.microsoft.com/office/drawing/2014/main" id="{5C1FC15E-3797-4A34-A51C-6F9DDDACAEAF}"/>
              </a:ext>
            </a:extLst>
          </p:cNvPr>
          <p:cNvSpPr/>
          <p:nvPr/>
        </p:nvSpPr>
        <p:spPr>
          <a:xfrm>
            <a:off x="9276094" y="5030450"/>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6" name="Rectangle 35">
            <a:extLst>
              <a:ext uri="{FF2B5EF4-FFF2-40B4-BE49-F238E27FC236}">
                <a16:creationId xmlns:a16="http://schemas.microsoft.com/office/drawing/2014/main" id="{3AE31E13-8991-43E2-B1C6-366AA47EBDF6}"/>
              </a:ext>
            </a:extLst>
          </p:cNvPr>
          <p:cNvSpPr/>
          <p:nvPr/>
        </p:nvSpPr>
        <p:spPr>
          <a:xfrm>
            <a:off x="6485562" y="2802467"/>
            <a:ext cx="1625650" cy="280097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Tree>
    <p:extLst>
      <p:ext uri="{BB962C8B-B14F-4D97-AF65-F5344CB8AC3E}">
        <p14:creationId xmlns:p14="http://schemas.microsoft.com/office/powerpoint/2010/main" val="2578810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1A0C49-092C-8E4F-946C-56AA5AC57022}"/>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48342" y="6519008"/>
            <a:ext cx="3070368" cy="206375"/>
          </a:xfrm>
        </p:spPr>
        <p:txBody>
          <a:bodyPr/>
          <a:lstStyle/>
          <a:p>
            <a:r>
              <a:rPr lang="en-US"/>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42</a:t>
            </a:fld>
            <a:endParaRPr lang="en-US"/>
          </a:p>
        </p:txBody>
      </p:sp>
      <p:sp>
        <p:nvSpPr>
          <p:cNvPr id="11" name="Title 2">
            <a:extLst>
              <a:ext uri="{FF2B5EF4-FFF2-40B4-BE49-F238E27FC236}">
                <a16:creationId xmlns:a16="http://schemas.microsoft.com/office/drawing/2014/main" id="{66C6F73A-0B4A-EC46-9BD2-40D1CE3034A3}"/>
              </a:ext>
            </a:extLst>
          </p:cNvPr>
          <p:cNvSpPr txBox="1">
            <a:spLocks/>
          </p:cNvSpPr>
          <p:nvPr/>
        </p:nvSpPr>
        <p:spPr>
          <a:xfrm>
            <a:off x="381000" y="2538667"/>
            <a:ext cx="3505200" cy="1780666"/>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Quick</a:t>
            </a:r>
            <a:r>
              <a:rPr lang="nb-NO"/>
              <a:t>, iterative </a:t>
            </a:r>
            <a:r>
              <a:rPr lang="nb-NO" err="1"/>
              <a:t>development</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sp>
        <p:nvSpPr>
          <p:cNvPr id="12" name="Rectangle 11">
            <a:extLst>
              <a:ext uri="{FF2B5EF4-FFF2-40B4-BE49-F238E27FC236}">
                <a16:creationId xmlns:a16="http://schemas.microsoft.com/office/drawing/2014/main" id="{04DF377D-BBDA-4784-B508-0ABF2CD2585F}"/>
              </a:ext>
            </a:extLst>
          </p:cNvPr>
          <p:cNvSpPr/>
          <p:nvPr/>
        </p:nvSpPr>
        <p:spPr>
          <a:xfrm>
            <a:off x="5543512" y="455918"/>
            <a:ext cx="6267488" cy="572474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b-NO" sz="1600" b="1" err="1">
                <a:solidFill>
                  <a:schemeClr val="tx1"/>
                </a:solidFill>
              </a:rPr>
              <a:t>Altinn</a:t>
            </a:r>
            <a:r>
              <a:rPr lang="nb-NO" sz="1600" b="1">
                <a:solidFill>
                  <a:schemeClr val="tx1"/>
                </a:solidFill>
              </a:rPr>
              <a:t> Studio</a:t>
            </a:r>
          </a:p>
        </p:txBody>
      </p:sp>
      <p:sp>
        <p:nvSpPr>
          <p:cNvPr id="13" name="Rectangle 12">
            <a:extLst>
              <a:ext uri="{FF2B5EF4-FFF2-40B4-BE49-F238E27FC236}">
                <a16:creationId xmlns:a16="http://schemas.microsoft.com/office/drawing/2014/main" id="{3050FB91-83E7-4DE0-A0E0-96AE8502586E}"/>
              </a:ext>
            </a:extLst>
          </p:cNvPr>
          <p:cNvSpPr/>
          <p:nvPr/>
        </p:nvSpPr>
        <p:spPr>
          <a:xfrm>
            <a:off x="6282267" y="616786"/>
            <a:ext cx="5223935" cy="644748"/>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bg1">
                    <a:lumMod val="65000"/>
                  </a:schemeClr>
                </a:solidFill>
              </a:rPr>
              <a:t>Load</a:t>
            </a:r>
            <a:r>
              <a:rPr lang="nb-NO" sz="1600">
                <a:solidFill>
                  <a:schemeClr val="bg1">
                    <a:lumMod val="65000"/>
                  </a:schemeClr>
                </a:solidFill>
              </a:rPr>
              <a:t> </a:t>
            </a:r>
            <a:r>
              <a:rPr lang="nb-NO" sz="1600" err="1">
                <a:solidFill>
                  <a:schemeClr val="bg1">
                    <a:lumMod val="65000"/>
                  </a:schemeClr>
                </a:solidFill>
              </a:rPr>
              <a:t>balancer</a:t>
            </a:r>
            <a:endParaRPr lang="nb-NO" sz="1600">
              <a:solidFill>
                <a:schemeClr val="bg1">
                  <a:lumMod val="65000"/>
                </a:schemeClr>
              </a:solidFill>
            </a:endParaRPr>
          </a:p>
        </p:txBody>
      </p:sp>
      <p:sp>
        <p:nvSpPr>
          <p:cNvPr id="14" name="Rectangle 13">
            <a:extLst>
              <a:ext uri="{FF2B5EF4-FFF2-40B4-BE49-F238E27FC236}">
                <a16:creationId xmlns:a16="http://schemas.microsoft.com/office/drawing/2014/main" id="{3F31DB53-0CB0-499E-9900-39DC7F0A2C70}"/>
              </a:ext>
            </a:extLst>
          </p:cNvPr>
          <p:cNvSpPr/>
          <p:nvPr/>
        </p:nvSpPr>
        <p:spPr>
          <a:xfrm>
            <a:off x="6282268" y="1388536"/>
            <a:ext cx="1989666"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bg1">
                    <a:lumMod val="65000"/>
                  </a:schemeClr>
                </a:solidFill>
              </a:rPr>
              <a:t>Repository</a:t>
            </a:r>
            <a:endParaRPr lang="nb-NO" sz="1600">
              <a:solidFill>
                <a:schemeClr val="bg1">
                  <a:lumMod val="65000"/>
                </a:schemeClr>
              </a:solidFill>
            </a:endParaRPr>
          </a:p>
          <a:p>
            <a:pPr algn="ctr"/>
            <a:r>
              <a:rPr lang="nb-NO" sz="1600">
                <a:solidFill>
                  <a:schemeClr val="bg1">
                    <a:lumMod val="65000"/>
                  </a:schemeClr>
                </a:solidFill>
              </a:rPr>
              <a:t>(</a:t>
            </a:r>
            <a:r>
              <a:rPr lang="nb-NO" sz="1600" err="1">
                <a:solidFill>
                  <a:schemeClr val="bg1">
                    <a:lumMod val="65000"/>
                  </a:schemeClr>
                </a:solidFill>
              </a:rPr>
              <a:t>Gitea</a:t>
            </a:r>
            <a:r>
              <a:rPr lang="nb-NO" sz="1600">
                <a:solidFill>
                  <a:schemeClr val="bg1">
                    <a:lumMod val="65000"/>
                  </a:schemeClr>
                </a:solidFill>
              </a:rPr>
              <a:t>)</a:t>
            </a:r>
          </a:p>
        </p:txBody>
      </p:sp>
      <p:sp>
        <p:nvSpPr>
          <p:cNvPr id="15" name="Rectangle 14">
            <a:extLst>
              <a:ext uri="{FF2B5EF4-FFF2-40B4-BE49-F238E27FC236}">
                <a16:creationId xmlns:a16="http://schemas.microsoft.com/office/drawing/2014/main" id="{E758EA9A-A8C3-4789-832E-0AC08C31499B}"/>
              </a:ext>
            </a:extLst>
          </p:cNvPr>
          <p:cNvSpPr/>
          <p:nvPr/>
        </p:nvSpPr>
        <p:spPr>
          <a:xfrm>
            <a:off x="8432802" y="1388537"/>
            <a:ext cx="3073400" cy="42587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a:solidFill>
                  <a:schemeClr val="bg1">
                    <a:lumMod val="65000"/>
                  </a:schemeClr>
                </a:solidFill>
              </a:rPr>
              <a:t>Designer</a:t>
            </a:r>
          </a:p>
        </p:txBody>
      </p:sp>
      <p:sp>
        <p:nvSpPr>
          <p:cNvPr id="16" name="Rectangle 15">
            <a:extLst>
              <a:ext uri="{FF2B5EF4-FFF2-40B4-BE49-F238E27FC236}">
                <a16:creationId xmlns:a16="http://schemas.microsoft.com/office/drawing/2014/main" id="{7CB712EC-B89C-4C73-82A6-7E3D477D72F5}"/>
              </a:ext>
            </a:extLst>
          </p:cNvPr>
          <p:cNvSpPr/>
          <p:nvPr/>
        </p:nvSpPr>
        <p:spPr>
          <a:xfrm>
            <a:off x="8525932" y="1761070"/>
            <a:ext cx="2904067" cy="16679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Frontend</a:t>
            </a:r>
            <a:endParaRPr lang="nb-NO" sz="1400">
              <a:solidFill>
                <a:schemeClr val="bg1">
                  <a:lumMod val="65000"/>
                </a:schemeClr>
              </a:solidFill>
            </a:endParaRPr>
          </a:p>
        </p:txBody>
      </p:sp>
      <p:pic>
        <p:nvPicPr>
          <p:cNvPr id="17" name="Picture 2" descr="MAPSTATETOPROPS &amp; MAPDISPATCHTOPROPS: The Bad Boys of React-Redux ...">
            <a:extLst>
              <a:ext uri="{FF2B5EF4-FFF2-40B4-BE49-F238E27FC236}">
                <a16:creationId xmlns:a16="http://schemas.microsoft.com/office/drawing/2014/main" id="{4BA1B5C7-AEE3-4003-8347-10021734F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75" y="2052873"/>
            <a:ext cx="923453" cy="4617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A793C2-0154-45F5-8AF2-E35B3DB40264}"/>
              </a:ext>
            </a:extLst>
          </p:cNvPr>
          <p:cNvSpPr/>
          <p:nvPr/>
        </p:nvSpPr>
        <p:spPr>
          <a:xfrm>
            <a:off x="8602133" y="2527301"/>
            <a:ext cx="1327113"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Dashboard</a:t>
            </a:r>
          </a:p>
        </p:txBody>
      </p:sp>
      <p:sp>
        <p:nvSpPr>
          <p:cNvPr id="19" name="Rectangle 18">
            <a:extLst>
              <a:ext uri="{FF2B5EF4-FFF2-40B4-BE49-F238E27FC236}">
                <a16:creationId xmlns:a16="http://schemas.microsoft.com/office/drawing/2014/main" id="{E36A27C6-4FD6-4B4B-BB86-517DF9C5DAA0}"/>
              </a:ext>
            </a:extLst>
          </p:cNvPr>
          <p:cNvSpPr/>
          <p:nvPr/>
        </p:nvSpPr>
        <p:spPr>
          <a:xfrm>
            <a:off x="10013449" y="2514600"/>
            <a:ext cx="1327112"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Application </a:t>
            </a:r>
            <a:r>
              <a:rPr lang="nb-NO" sz="1400" err="1">
                <a:solidFill>
                  <a:schemeClr val="bg1">
                    <a:lumMod val="65000"/>
                  </a:schemeClr>
                </a:solidFill>
              </a:rPr>
              <a:t>development</a:t>
            </a:r>
            <a:endParaRPr lang="nb-NO" sz="1400">
              <a:solidFill>
                <a:schemeClr val="bg1">
                  <a:lumMod val="65000"/>
                </a:schemeClr>
              </a:solidFill>
            </a:endParaRPr>
          </a:p>
        </p:txBody>
      </p:sp>
      <p:sp>
        <p:nvSpPr>
          <p:cNvPr id="20" name="Rectangle 19">
            <a:extLst>
              <a:ext uri="{FF2B5EF4-FFF2-40B4-BE49-F238E27FC236}">
                <a16:creationId xmlns:a16="http://schemas.microsoft.com/office/drawing/2014/main" id="{D8DD6270-E428-4535-800C-0E11BF595272}"/>
              </a:ext>
            </a:extLst>
          </p:cNvPr>
          <p:cNvSpPr/>
          <p:nvPr/>
        </p:nvSpPr>
        <p:spPr>
          <a:xfrm>
            <a:off x="8525932" y="3556003"/>
            <a:ext cx="2904067" cy="137159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Backend</a:t>
            </a:r>
            <a:endParaRPr lang="nb-NO" sz="1400">
              <a:solidFill>
                <a:schemeClr val="bg1">
                  <a:lumMod val="65000"/>
                </a:schemeClr>
              </a:solidFill>
            </a:endParaRPr>
          </a:p>
        </p:txBody>
      </p:sp>
      <p:pic>
        <p:nvPicPr>
          <p:cNvPr id="21" name="Picture 10">
            <a:extLst>
              <a:ext uri="{FF2B5EF4-FFF2-40B4-BE49-F238E27FC236}">
                <a16:creationId xmlns:a16="http://schemas.microsoft.com/office/drawing/2014/main" id="{C38F396E-EE99-4E21-865D-3869C9157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64" y="3937635"/>
            <a:ext cx="609601" cy="608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tomizing Gitea - Docs">
            <a:extLst>
              <a:ext uri="{FF2B5EF4-FFF2-40B4-BE49-F238E27FC236}">
                <a16:creationId xmlns:a16="http://schemas.microsoft.com/office/drawing/2014/main" id="{8140F1E8-CBA1-4215-8685-90EBA00E4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490" y="3010566"/>
            <a:ext cx="1014667" cy="101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INX | High Performance Load Balancer, Web Server, &amp; Reverse Proxy">
            <a:extLst>
              <a:ext uri="{FF2B5EF4-FFF2-40B4-BE49-F238E27FC236}">
                <a16:creationId xmlns:a16="http://schemas.microsoft.com/office/drawing/2014/main" id="{63D03F22-731B-456B-9689-450BA8581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3449" y="739727"/>
            <a:ext cx="1210733" cy="4065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ocker Logos and Photos | Docker">
            <a:extLst>
              <a:ext uri="{FF2B5EF4-FFF2-40B4-BE49-F238E27FC236}">
                <a16:creationId xmlns:a16="http://schemas.microsoft.com/office/drawing/2014/main" id="{40430880-4C4F-45BF-97EF-A5B295D4B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689755"/>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Docker Logos and Photos | Docker">
            <a:extLst>
              <a:ext uri="{FF2B5EF4-FFF2-40B4-BE49-F238E27FC236}">
                <a16:creationId xmlns:a16="http://schemas.microsoft.com/office/drawing/2014/main" id="{490BF068-211F-4815-AC62-889FF3D86D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5040450"/>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Docker Logos and Photos | Docker">
            <a:extLst>
              <a:ext uri="{FF2B5EF4-FFF2-40B4-BE49-F238E27FC236}">
                <a16:creationId xmlns:a16="http://schemas.microsoft.com/office/drawing/2014/main" id="{403DBCDB-A200-42E4-A209-AFC6FA3AE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3164" y="5040450"/>
            <a:ext cx="577325" cy="49396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A3C6FE9-1D22-4C4C-A65E-ACCA3B3979C1}"/>
              </a:ext>
            </a:extLst>
          </p:cNvPr>
          <p:cNvSpPr/>
          <p:nvPr/>
        </p:nvSpPr>
        <p:spPr>
          <a:xfrm>
            <a:off x="5751514" y="1388534"/>
            <a:ext cx="390640"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nb-NO" sz="1600" err="1">
                <a:solidFill>
                  <a:schemeClr val="bg1">
                    <a:lumMod val="65000"/>
                  </a:schemeClr>
                </a:solidFill>
              </a:rPr>
              <a:t>Git</a:t>
            </a:r>
            <a:r>
              <a:rPr lang="nb-NO" sz="1600">
                <a:solidFill>
                  <a:schemeClr val="bg1">
                    <a:lumMod val="65000"/>
                  </a:schemeClr>
                </a:solidFill>
              </a:rPr>
              <a:t> API</a:t>
            </a:r>
          </a:p>
        </p:txBody>
      </p:sp>
      <p:pic>
        <p:nvPicPr>
          <p:cNvPr id="26" name="Picture 25" descr="A close up of a sign&#10;&#10;Description automatically generated">
            <a:extLst>
              <a:ext uri="{FF2B5EF4-FFF2-40B4-BE49-F238E27FC236}">
                <a16:creationId xmlns:a16="http://schemas.microsoft.com/office/drawing/2014/main" id="{973B7A5E-4897-4D65-A259-84E25935CC92}"/>
              </a:ext>
            </a:extLst>
          </p:cNvPr>
          <p:cNvPicPr>
            <a:picLocks noChangeAspect="1"/>
          </p:cNvPicPr>
          <p:nvPr/>
        </p:nvPicPr>
        <p:blipFill>
          <a:blip r:embed="rId8"/>
          <a:stretch>
            <a:fillRect/>
          </a:stretch>
        </p:blipFill>
        <p:spPr>
          <a:xfrm>
            <a:off x="4206579" y="623471"/>
            <a:ext cx="626533" cy="626533"/>
          </a:xfrm>
          <a:prstGeom prst="rect">
            <a:avLst/>
          </a:prstGeom>
        </p:spPr>
      </p:pic>
      <p:sp>
        <p:nvSpPr>
          <p:cNvPr id="27" name="TextBox 26">
            <a:extLst>
              <a:ext uri="{FF2B5EF4-FFF2-40B4-BE49-F238E27FC236}">
                <a16:creationId xmlns:a16="http://schemas.microsoft.com/office/drawing/2014/main" id="{6DC82934-A919-4E4A-B9E2-240F28131020}"/>
              </a:ext>
            </a:extLst>
          </p:cNvPr>
          <p:cNvSpPr txBox="1"/>
          <p:nvPr/>
        </p:nvSpPr>
        <p:spPr>
          <a:xfrm>
            <a:off x="3890898" y="1250004"/>
            <a:ext cx="1244749" cy="538609"/>
          </a:xfrm>
          <a:prstGeom prst="rect">
            <a:avLst/>
          </a:prstGeom>
          <a:noFill/>
        </p:spPr>
        <p:txBody>
          <a:bodyPr wrap="square" lIns="0" tIns="0" rIns="0" bIns="45720" rtlCol="0">
            <a:spAutoFit/>
          </a:bodyPr>
          <a:lstStyle/>
          <a:p>
            <a:pPr algn="ctr"/>
            <a:r>
              <a:rPr lang="nb-NO" sz="1600" b="1">
                <a:solidFill>
                  <a:schemeClr val="accent1"/>
                </a:solidFill>
              </a:rPr>
              <a:t>App </a:t>
            </a:r>
            <a:r>
              <a:rPr lang="nb-NO" sz="1600" b="1" err="1">
                <a:solidFill>
                  <a:schemeClr val="accent1"/>
                </a:solidFill>
              </a:rPr>
              <a:t>developer</a:t>
            </a:r>
            <a:endParaRPr lang="nb-NO" sz="1600" b="1">
              <a:solidFill>
                <a:schemeClr val="accent1"/>
              </a:solidFill>
            </a:endParaRPr>
          </a:p>
        </p:txBody>
      </p:sp>
      <p:cxnSp>
        <p:nvCxnSpPr>
          <p:cNvPr id="4" name="Straight Arrow Connector 3">
            <a:extLst>
              <a:ext uri="{FF2B5EF4-FFF2-40B4-BE49-F238E27FC236}">
                <a16:creationId xmlns:a16="http://schemas.microsoft.com/office/drawing/2014/main" id="{61C0E3C7-45FE-4A6B-B5EC-4143CB0FC517}"/>
              </a:ext>
            </a:extLst>
          </p:cNvPr>
          <p:cNvCxnSpPr>
            <a:stCxn id="26" idx="3"/>
            <a:endCxn id="13" idx="1"/>
          </p:cNvCxnSpPr>
          <p:nvPr/>
        </p:nvCxnSpPr>
        <p:spPr>
          <a:xfrm>
            <a:off x="4833112" y="936738"/>
            <a:ext cx="1449155" cy="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68E4F8-A503-4625-9BDA-FB4BCF424861}"/>
              </a:ext>
            </a:extLst>
          </p:cNvPr>
          <p:cNvSpPr/>
          <p:nvPr/>
        </p:nvSpPr>
        <p:spPr>
          <a:xfrm>
            <a:off x="3700448" y="2245153"/>
            <a:ext cx="1625650" cy="25454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Local </a:t>
            </a:r>
            <a:r>
              <a:rPr lang="nb-NO" sz="1600" err="1">
                <a:solidFill>
                  <a:schemeClr val="tx1"/>
                </a:solidFill>
              </a:rPr>
              <a:t>development</a:t>
            </a:r>
            <a:r>
              <a:rPr lang="nb-NO" sz="1600">
                <a:solidFill>
                  <a:schemeClr val="tx1"/>
                </a:solidFill>
              </a:rPr>
              <a:t> </a:t>
            </a:r>
            <a:r>
              <a:rPr lang="nb-NO" sz="1600" err="1">
                <a:solidFill>
                  <a:schemeClr val="tx1"/>
                </a:solidFill>
              </a:rPr>
              <a:t>tools</a:t>
            </a:r>
            <a:endParaRPr lang="nb-NO" sz="1600">
              <a:solidFill>
                <a:schemeClr val="tx1"/>
              </a:solidFill>
            </a:endParaRPr>
          </a:p>
        </p:txBody>
      </p:sp>
      <p:cxnSp>
        <p:nvCxnSpPr>
          <p:cNvPr id="28" name="Straight Arrow Connector 27">
            <a:extLst>
              <a:ext uri="{FF2B5EF4-FFF2-40B4-BE49-F238E27FC236}">
                <a16:creationId xmlns:a16="http://schemas.microsoft.com/office/drawing/2014/main" id="{BA4D7118-1B7A-4A0A-81EC-F720CA7CBB02}"/>
              </a:ext>
            </a:extLst>
          </p:cNvPr>
          <p:cNvCxnSpPr>
            <a:stCxn id="27" idx="2"/>
            <a:endCxn id="29" idx="0"/>
          </p:cNvCxnSpPr>
          <p:nvPr/>
        </p:nvCxnSpPr>
        <p:spPr>
          <a:xfrm>
            <a:off x="4513273" y="1788613"/>
            <a:ext cx="0" cy="45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39059-9886-487F-9E97-677A8C07C453}"/>
              </a:ext>
            </a:extLst>
          </p:cNvPr>
          <p:cNvCxnSpPr>
            <a:stCxn id="29" idx="3"/>
            <a:endCxn id="25" idx="1"/>
          </p:cNvCxnSpPr>
          <p:nvPr/>
        </p:nvCxnSpPr>
        <p:spPr>
          <a:xfrm>
            <a:off x="5326098" y="3517898"/>
            <a:ext cx="425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8AFA126-3C5B-4C33-A75F-444990F3DDDA}"/>
              </a:ext>
            </a:extLst>
          </p:cNvPr>
          <p:cNvSpPr/>
          <p:nvPr/>
        </p:nvSpPr>
        <p:spPr>
          <a:xfrm>
            <a:off x="9472840" y="2095232"/>
            <a:ext cx="1185107" cy="375644"/>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4" name="Rectangle 33">
            <a:extLst>
              <a:ext uri="{FF2B5EF4-FFF2-40B4-BE49-F238E27FC236}">
                <a16:creationId xmlns:a16="http://schemas.microsoft.com/office/drawing/2014/main" id="{1A8D9EE1-7E3B-4688-8328-7F7A5C7EE77C}"/>
              </a:ext>
            </a:extLst>
          </p:cNvPr>
          <p:cNvSpPr/>
          <p:nvPr/>
        </p:nvSpPr>
        <p:spPr>
          <a:xfrm>
            <a:off x="9339367" y="3930546"/>
            <a:ext cx="1340080" cy="77156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5" name="Rectangle 34">
            <a:extLst>
              <a:ext uri="{FF2B5EF4-FFF2-40B4-BE49-F238E27FC236}">
                <a16:creationId xmlns:a16="http://schemas.microsoft.com/office/drawing/2014/main" id="{5C1FC15E-3797-4A34-A51C-6F9DDDACAEAF}"/>
              </a:ext>
            </a:extLst>
          </p:cNvPr>
          <p:cNvSpPr/>
          <p:nvPr/>
        </p:nvSpPr>
        <p:spPr>
          <a:xfrm>
            <a:off x="9276094" y="5030450"/>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6" name="Rectangle 35">
            <a:extLst>
              <a:ext uri="{FF2B5EF4-FFF2-40B4-BE49-F238E27FC236}">
                <a16:creationId xmlns:a16="http://schemas.microsoft.com/office/drawing/2014/main" id="{3AE31E13-8991-43E2-B1C6-366AA47EBDF6}"/>
              </a:ext>
            </a:extLst>
          </p:cNvPr>
          <p:cNvSpPr/>
          <p:nvPr/>
        </p:nvSpPr>
        <p:spPr>
          <a:xfrm>
            <a:off x="6485562" y="2802467"/>
            <a:ext cx="1625650" cy="280097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7" name="Rectangle 36">
            <a:extLst>
              <a:ext uri="{FF2B5EF4-FFF2-40B4-BE49-F238E27FC236}">
                <a16:creationId xmlns:a16="http://schemas.microsoft.com/office/drawing/2014/main" id="{3565306F-3CF3-41C7-8A4C-A75F0796FC6D}"/>
              </a:ext>
            </a:extLst>
          </p:cNvPr>
          <p:cNvSpPr/>
          <p:nvPr/>
        </p:nvSpPr>
        <p:spPr>
          <a:xfrm>
            <a:off x="6610405" y="677333"/>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8" name="Rectangle 37">
            <a:extLst>
              <a:ext uri="{FF2B5EF4-FFF2-40B4-BE49-F238E27FC236}">
                <a16:creationId xmlns:a16="http://schemas.microsoft.com/office/drawing/2014/main" id="{492B73F5-8289-40DB-B0B0-001FAFEAF794}"/>
              </a:ext>
            </a:extLst>
          </p:cNvPr>
          <p:cNvSpPr/>
          <p:nvPr/>
        </p:nvSpPr>
        <p:spPr>
          <a:xfrm>
            <a:off x="9930252" y="680398"/>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Tree>
    <p:extLst>
      <p:ext uri="{BB962C8B-B14F-4D97-AF65-F5344CB8AC3E}">
        <p14:creationId xmlns:p14="http://schemas.microsoft.com/office/powerpoint/2010/main" val="2058967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6D58854-128B-49FA-B120-68E048C105FA}"/>
              </a:ext>
            </a:extLst>
          </p:cNvPr>
          <p:cNvSpPr>
            <a:spLocks noGrp="1"/>
          </p:cNvSpPr>
          <p:nvPr>
            <p:ph type="sldNum" sz="quarter" idx="17"/>
          </p:nvPr>
        </p:nvSpPr>
        <p:spPr/>
        <p:txBody>
          <a:bodyPr/>
          <a:lstStyle/>
          <a:p>
            <a:fld id="{4F9AC08D-23A9-440E-BCB9-AA1E9877CC38}" type="slidenum">
              <a:rPr lang="en-US" smtClean="0"/>
              <a:pPr/>
              <a:t>43</a:t>
            </a:fld>
            <a:endParaRPr lang="en-US"/>
          </a:p>
        </p:txBody>
      </p:sp>
      <p:sp>
        <p:nvSpPr>
          <p:cNvPr id="3" name="Title 2">
            <a:extLst>
              <a:ext uri="{FF2B5EF4-FFF2-40B4-BE49-F238E27FC236}">
                <a16:creationId xmlns:a16="http://schemas.microsoft.com/office/drawing/2014/main" id="{25DA7C55-6296-4E3B-95F1-FDA3D333AD7B}"/>
              </a:ext>
            </a:extLst>
          </p:cNvPr>
          <p:cNvSpPr>
            <a:spLocks noGrp="1"/>
          </p:cNvSpPr>
          <p:nvPr>
            <p:ph type="title"/>
          </p:nvPr>
        </p:nvSpPr>
        <p:spPr/>
        <p:txBody>
          <a:bodyPr/>
          <a:lstStyle/>
          <a:p>
            <a:r>
              <a:rPr lang="nb-NO" err="1"/>
              <a:t>Quick</a:t>
            </a:r>
            <a:r>
              <a:rPr lang="nb-NO"/>
              <a:t> iterative testing</a:t>
            </a:r>
            <a:br>
              <a:rPr lang="nb-NO"/>
            </a:br>
            <a:r>
              <a:rPr lang="nb-NO">
                <a:solidFill>
                  <a:schemeClr val="accent1"/>
                </a:solidFill>
              </a:rPr>
              <a:t>Platform </a:t>
            </a:r>
            <a:r>
              <a:rPr lang="nb-NO" err="1">
                <a:solidFill>
                  <a:schemeClr val="accent1"/>
                </a:solidFill>
              </a:rPr>
              <a:t>mock</a:t>
            </a:r>
            <a:endParaRPr lang="nb-NO">
              <a:solidFill>
                <a:schemeClr val="accent1"/>
              </a:solidFill>
            </a:endParaRPr>
          </a:p>
        </p:txBody>
      </p:sp>
      <p:sp>
        <p:nvSpPr>
          <p:cNvPr id="7" name="Footer Placeholder 1">
            <a:extLst>
              <a:ext uri="{FF2B5EF4-FFF2-40B4-BE49-F238E27FC236}">
                <a16:creationId xmlns:a16="http://schemas.microsoft.com/office/drawing/2014/main" id="{4289286A-255A-2240-AF28-E754B03AE744}"/>
              </a:ext>
            </a:extLst>
          </p:cNvPr>
          <p:cNvSpPr>
            <a:spLocks noGrp="1"/>
          </p:cNvSpPr>
          <p:nvPr>
            <p:ph type="ftr" sz="quarter" idx="16"/>
          </p:nvPr>
        </p:nvSpPr>
        <p:spPr>
          <a:xfrm>
            <a:off x="211887" y="6519009"/>
            <a:ext cx="3070368" cy="206375"/>
          </a:xfrm>
        </p:spPr>
        <p:txBody>
          <a:bodyPr/>
          <a:lstStyle/>
          <a:p>
            <a:r>
              <a:rPr lang="en-US" dirty="0"/>
              <a:t>Building an open source government platform in the cloud</a:t>
            </a:r>
          </a:p>
        </p:txBody>
      </p:sp>
      <p:pic>
        <p:nvPicPr>
          <p:cNvPr id="4" name="Picture 3" descr="A group of people sitting at a table using a computer&#10;&#10;Description automatically generated">
            <a:extLst>
              <a:ext uri="{FF2B5EF4-FFF2-40B4-BE49-F238E27FC236}">
                <a16:creationId xmlns:a16="http://schemas.microsoft.com/office/drawing/2014/main" id="{B829DDB6-8336-3A41-B948-9A8298A5F9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096000" y="-9319"/>
            <a:ext cx="6096000" cy="6889326"/>
          </a:xfrm>
          <a:prstGeom prst="rect">
            <a:avLst/>
          </a:prstGeom>
        </p:spPr>
      </p:pic>
      <p:sp>
        <p:nvSpPr>
          <p:cNvPr id="6" name="Rectangle 5">
            <a:extLst>
              <a:ext uri="{FF2B5EF4-FFF2-40B4-BE49-F238E27FC236}">
                <a16:creationId xmlns:a16="http://schemas.microsoft.com/office/drawing/2014/main" id="{A0E45840-C9D0-424F-8D4D-DE261B27017E}"/>
              </a:ext>
            </a:extLst>
          </p:cNvPr>
          <p:cNvSpPr/>
          <p:nvPr/>
        </p:nvSpPr>
        <p:spPr>
          <a:xfrm>
            <a:off x="1747071" y="2383482"/>
            <a:ext cx="5336348" cy="2686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Content Placeholder 1">
            <a:extLst>
              <a:ext uri="{FF2B5EF4-FFF2-40B4-BE49-F238E27FC236}">
                <a16:creationId xmlns:a16="http://schemas.microsoft.com/office/drawing/2014/main" id="{0F2DFA77-0CD1-9B49-B4EA-B330E5D8A924}"/>
              </a:ext>
            </a:extLst>
          </p:cNvPr>
          <p:cNvSpPr txBox="1">
            <a:spLocks/>
          </p:cNvSpPr>
          <p:nvPr/>
        </p:nvSpPr>
        <p:spPr>
          <a:xfrm>
            <a:off x="2270426" y="2349235"/>
            <a:ext cx="4399547" cy="2755317"/>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ct val="150000"/>
              </a:lnSpc>
              <a:buClr>
                <a:schemeClr val="accent2"/>
              </a:buClr>
            </a:pPr>
            <a:endParaRPr lang="nb-NO" sz="1800">
              <a:solidFill>
                <a:schemeClr val="bg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r>
              <a:rPr lang="nb-NO" sz="2000" err="1">
                <a:solidFill>
                  <a:schemeClr val="bg1"/>
                </a:solidFill>
                <a:latin typeface="Graphik" panose="020B0503030202060203" pitchFamily="34" charset="77"/>
              </a:rPr>
              <a:t>Easily</a:t>
            </a:r>
            <a:r>
              <a:rPr lang="nb-NO" sz="2000">
                <a:solidFill>
                  <a:schemeClr val="bg1"/>
                </a:solidFill>
                <a:latin typeface="Graphik" panose="020B0503030202060203" pitchFamily="34" charset="77"/>
              </a:rPr>
              <a:t> test </a:t>
            </a:r>
            <a:r>
              <a:rPr lang="nb-NO" sz="2000" err="1">
                <a:solidFill>
                  <a:schemeClr val="bg1"/>
                </a:solidFill>
                <a:latin typeface="Graphik" panose="020B0503030202060203" pitchFamily="34" charset="77"/>
              </a:rPr>
              <a:t>changes</a:t>
            </a:r>
            <a:r>
              <a:rPr lang="nb-NO" sz="2000">
                <a:solidFill>
                  <a:schemeClr val="bg1"/>
                </a:solidFill>
                <a:latin typeface="Graphik" panose="020B0503030202060203" pitchFamily="34" charset="77"/>
              </a:rPr>
              <a:t> </a:t>
            </a:r>
            <a:r>
              <a:rPr lang="nb-NO" sz="2000" err="1">
                <a:solidFill>
                  <a:schemeClr val="bg1"/>
                </a:solidFill>
                <a:latin typeface="Graphik" panose="020B0503030202060203" pitchFamily="34" charset="77"/>
              </a:rPr>
              <a:t>locally</a:t>
            </a:r>
            <a:endParaRPr lang="nb-NO" sz="2000">
              <a:solidFill>
                <a:schemeClr val="bg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r>
              <a:rPr lang="nb-NO" sz="2000" err="1">
                <a:solidFill>
                  <a:schemeClr val="bg1"/>
                </a:solidFill>
                <a:latin typeface="Graphik" panose="020B0503030202060203" pitchFamily="34" charset="77"/>
              </a:rPr>
              <a:t>Avoid</a:t>
            </a:r>
            <a:r>
              <a:rPr lang="nb-NO" sz="2000">
                <a:solidFill>
                  <a:schemeClr val="bg1"/>
                </a:solidFill>
                <a:latin typeface="Graphik" panose="020B0503030202060203" pitchFamily="34" charset="77"/>
              </a:rPr>
              <a:t> time-</a:t>
            </a:r>
            <a:r>
              <a:rPr lang="nb-NO" sz="2000" err="1">
                <a:solidFill>
                  <a:schemeClr val="bg1"/>
                </a:solidFill>
                <a:latin typeface="Graphik" panose="020B0503030202060203" pitchFamily="34" charset="77"/>
              </a:rPr>
              <a:t>consuming</a:t>
            </a:r>
            <a:r>
              <a:rPr lang="nb-NO" sz="2000">
                <a:solidFill>
                  <a:schemeClr val="bg1"/>
                </a:solidFill>
                <a:latin typeface="Graphik" panose="020B0503030202060203" pitchFamily="34" charset="77"/>
              </a:rPr>
              <a:t> </a:t>
            </a:r>
            <a:r>
              <a:rPr lang="nb-NO" sz="2000" err="1">
                <a:solidFill>
                  <a:schemeClr val="bg1"/>
                </a:solidFill>
                <a:latin typeface="Graphik" panose="020B0503030202060203" pitchFamily="34" charset="77"/>
              </a:rPr>
              <a:t>deploy</a:t>
            </a:r>
            <a:endParaRPr lang="nb-NO" sz="2000">
              <a:solidFill>
                <a:schemeClr val="bg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r>
              <a:rPr lang="nb-NO" sz="2000">
                <a:solidFill>
                  <a:schemeClr val="bg1"/>
                </a:solidFill>
                <a:latin typeface="Graphik" panose="020B0503030202060203" pitchFamily="34" charset="77"/>
              </a:rPr>
              <a:t>Used by </a:t>
            </a:r>
            <a:r>
              <a:rPr lang="nb-NO" sz="2000" err="1">
                <a:solidFill>
                  <a:schemeClr val="bg1"/>
                </a:solidFill>
                <a:latin typeface="Graphik" panose="020B0503030202060203" pitchFamily="34" charset="77"/>
              </a:rPr>
              <a:t>dev</a:t>
            </a:r>
            <a:r>
              <a:rPr lang="nb-NO" sz="2000">
                <a:solidFill>
                  <a:schemeClr val="bg1"/>
                </a:solidFill>
                <a:latin typeface="Graphik" panose="020B0503030202060203" pitchFamily="34" charset="77"/>
              </a:rPr>
              <a:t> team as </a:t>
            </a:r>
            <a:r>
              <a:rPr lang="nb-NO" sz="2000" err="1">
                <a:solidFill>
                  <a:schemeClr val="bg1"/>
                </a:solidFill>
                <a:latin typeface="Graphik" panose="020B0503030202060203" pitchFamily="34" charset="77"/>
              </a:rPr>
              <a:t>well</a:t>
            </a:r>
            <a:endParaRPr lang="nb-NO" sz="2000">
              <a:solidFill>
                <a:schemeClr val="bg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endParaRPr lang="nb-NO" sz="1800">
              <a:solidFill>
                <a:schemeClr val="bg1"/>
              </a:solidFill>
              <a:latin typeface="Graphik" panose="020B0503030202060203" pitchFamily="34" charset="77"/>
            </a:endParaRPr>
          </a:p>
        </p:txBody>
      </p:sp>
    </p:spTree>
    <p:extLst>
      <p:ext uri="{BB962C8B-B14F-4D97-AF65-F5344CB8AC3E}">
        <p14:creationId xmlns:p14="http://schemas.microsoft.com/office/powerpoint/2010/main" val="721794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55ADB0-DF15-E949-B6BE-FFEC9A08AD12}"/>
              </a:ext>
            </a:extLst>
          </p:cNvPr>
          <p:cNvSpPr/>
          <p:nvPr/>
        </p:nvSpPr>
        <p:spPr>
          <a:xfrm>
            <a:off x="609600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5" name="Slide Number Placeholder 4">
            <a:extLst>
              <a:ext uri="{FF2B5EF4-FFF2-40B4-BE49-F238E27FC236}">
                <a16:creationId xmlns:a16="http://schemas.microsoft.com/office/drawing/2014/main" id="{06D58854-128B-49FA-B120-68E048C105FA}"/>
              </a:ext>
            </a:extLst>
          </p:cNvPr>
          <p:cNvSpPr>
            <a:spLocks noGrp="1"/>
          </p:cNvSpPr>
          <p:nvPr>
            <p:ph type="sldNum" sz="quarter" idx="17"/>
          </p:nvPr>
        </p:nvSpPr>
        <p:spPr/>
        <p:txBody>
          <a:bodyPr/>
          <a:lstStyle/>
          <a:p>
            <a:fld id="{4F9AC08D-23A9-440E-BCB9-AA1E9877CC38}" type="slidenum">
              <a:rPr lang="en-US" smtClean="0"/>
              <a:pPr/>
              <a:t>44</a:t>
            </a:fld>
            <a:endParaRPr lang="en-US"/>
          </a:p>
        </p:txBody>
      </p:sp>
      <p:sp>
        <p:nvSpPr>
          <p:cNvPr id="3" name="Title 2">
            <a:extLst>
              <a:ext uri="{FF2B5EF4-FFF2-40B4-BE49-F238E27FC236}">
                <a16:creationId xmlns:a16="http://schemas.microsoft.com/office/drawing/2014/main" id="{25DA7C55-6296-4E3B-95F1-FDA3D333AD7B}"/>
              </a:ext>
            </a:extLst>
          </p:cNvPr>
          <p:cNvSpPr>
            <a:spLocks noGrp="1"/>
          </p:cNvSpPr>
          <p:nvPr>
            <p:ph type="title"/>
          </p:nvPr>
        </p:nvSpPr>
        <p:spPr>
          <a:xfrm>
            <a:off x="381000" y="381002"/>
            <a:ext cx="3740624" cy="1406855"/>
          </a:xfrm>
        </p:spPr>
        <p:txBody>
          <a:bodyPr/>
          <a:lstStyle/>
          <a:p>
            <a:r>
              <a:rPr lang="nb-NO" err="1"/>
              <a:t>Self</a:t>
            </a:r>
            <a:r>
              <a:rPr lang="nb-NO"/>
              <a:t>-service </a:t>
            </a:r>
            <a:r>
              <a:rPr lang="nb-NO" err="1">
                <a:solidFill>
                  <a:schemeClr val="accent1"/>
                </a:solidFill>
              </a:rPr>
              <a:t>deploy</a:t>
            </a:r>
            <a:br>
              <a:rPr lang="nb-NO"/>
            </a:br>
            <a:endParaRPr lang="nb-NO">
              <a:solidFill>
                <a:srgbClr val="0062BA"/>
              </a:solidFill>
            </a:endParaRPr>
          </a:p>
        </p:txBody>
      </p:sp>
      <p:sp>
        <p:nvSpPr>
          <p:cNvPr id="8" name="Content Placeholder 1">
            <a:extLst>
              <a:ext uri="{FF2B5EF4-FFF2-40B4-BE49-F238E27FC236}">
                <a16:creationId xmlns:a16="http://schemas.microsoft.com/office/drawing/2014/main" id="{5AC61AA1-88E7-4247-AB24-0D02F334D0D1}"/>
              </a:ext>
            </a:extLst>
          </p:cNvPr>
          <p:cNvSpPr txBox="1">
            <a:spLocks/>
          </p:cNvSpPr>
          <p:nvPr/>
        </p:nvSpPr>
        <p:spPr>
          <a:xfrm>
            <a:off x="381000" y="1924261"/>
            <a:ext cx="4226169" cy="4458343"/>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Deploy</a:t>
            </a:r>
            <a:r>
              <a:rPr lang="nb-NO" sz="2000" b="0">
                <a:solidFill>
                  <a:schemeClr val="tx1"/>
                </a:solidFill>
                <a:latin typeface="Graphik" panose="020B0503030202060203" pitchFamily="34" charset="77"/>
              </a:rPr>
              <a:t> to test </a:t>
            </a:r>
            <a:r>
              <a:rPr lang="nb-NO" sz="2000" b="0" err="1">
                <a:solidFill>
                  <a:schemeClr val="tx1"/>
                </a:solidFill>
                <a:latin typeface="Graphik" panose="020B0503030202060203" pitchFamily="34" charset="77"/>
              </a:rPr>
              <a:t>environment</a:t>
            </a:r>
            <a:r>
              <a:rPr lang="nb-NO" sz="2000" b="0">
                <a:solidFill>
                  <a:schemeClr val="tx1"/>
                </a:solidFill>
                <a:latin typeface="Graphik" panose="020B0503030202060203" pitchFamily="34" charset="77"/>
              </a:rPr>
              <a:t> at </a:t>
            </a:r>
            <a:r>
              <a:rPr lang="nb-NO" sz="2000" b="0" err="1">
                <a:solidFill>
                  <a:schemeClr val="tx1"/>
                </a:solidFill>
                <a:latin typeface="Graphik" panose="020B0503030202060203" pitchFamily="34" charset="77"/>
              </a:rPr>
              <a:t>the</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click</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of</a:t>
            </a:r>
            <a:r>
              <a:rPr lang="nb-NO" sz="2000" b="0">
                <a:solidFill>
                  <a:schemeClr val="tx1"/>
                </a:solidFill>
                <a:latin typeface="Graphik" panose="020B0503030202060203" pitchFamily="34" charset="77"/>
              </a:rPr>
              <a:t> a </a:t>
            </a:r>
            <a:r>
              <a:rPr lang="nb-NO" sz="2000" b="0" err="1">
                <a:solidFill>
                  <a:schemeClr val="tx1"/>
                </a:solidFill>
                <a:latin typeface="Graphik" panose="020B0503030202060203" pitchFamily="34" charset="77"/>
              </a:rPr>
              <a:t>button</a:t>
            </a:r>
            <a:r>
              <a:rPr lang="nb-NO" sz="2000" b="0">
                <a:solidFill>
                  <a:schemeClr val="tx1"/>
                </a:solidFill>
                <a:latin typeface="Graphik" panose="020B0503030202060203" pitchFamily="34" charset="77"/>
              </a:rPr>
              <a:t>.</a:t>
            </a:r>
          </a:p>
          <a:p>
            <a:pPr marL="285750" indent="-285750">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Deploy</a:t>
            </a:r>
            <a:r>
              <a:rPr lang="nb-NO" sz="2000" b="0">
                <a:solidFill>
                  <a:schemeClr val="tx1"/>
                </a:solidFill>
                <a:latin typeface="Graphik" panose="020B0503030202060203" pitchFamily="34" charset="77"/>
              </a:rPr>
              <a:t> to </a:t>
            </a:r>
            <a:r>
              <a:rPr lang="nb-NO" sz="2000" b="0" err="1">
                <a:solidFill>
                  <a:schemeClr val="tx1"/>
                </a:solidFill>
                <a:latin typeface="Graphik" panose="020B0503030202060203" pitchFamily="34" charset="77"/>
              </a:rPr>
              <a:t>production</a:t>
            </a:r>
            <a:r>
              <a:rPr lang="nb-NO" sz="2000" b="0">
                <a:solidFill>
                  <a:schemeClr val="tx1"/>
                </a:solidFill>
                <a:latin typeface="Graphik" panose="020B0503030202060203" pitchFamily="34" charset="77"/>
              </a:rPr>
              <a:t> at </a:t>
            </a:r>
            <a:r>
              <a:rPr lang="nb-NO" sz="2000" b="0" err="1">
                <a:solidFill>
                  <a:schemeClr val="tx1"/>
                </a:solidFill>
                <a:latin typeface="Graphik" panose="020B0503030202060203" pitchFamily="34" charset="77"/>
              </a:rPr>
              <a:t>the</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click</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of</a:t>
            </a:r>
            <a:r>
              <a:rPr lang="nb-NO" sz="2000" b="0">
                <a:solidFill>
                  <a:schemeClr val="tx1"/>
                </a:solidFill>
                <a:latin typeface="Graphik" panose="020B0503030202060203" pitchFamily="34" charset="77"/>
              </a:rPr>
              <a:t> a </a:t>
            </a:r>
            <a:r>
              <a:rPr lang="nb-NO" sz="2000" b="0" err="1">
                <a:solidFill>
                  <a:schemeClr val="tx1"/>
                </a:solidFill>
                <a:latin typeface="Graphik" panose="020B0503030202060203" pitchFamily="34" charset="77"/>
              </a:rPr>
              <a:t>button</a:t>
            </a:r>
            <a:r>
              <a:rPr lang="nb-NO" sz="2000" b="0">
                <a:solidFill>
                  <a:schemeClr val="tx1"/>
                </a:solidFill>
                <a:latin typeface="Graphik" panose="020B0503030202060203" pitchFamily="34" charset="77"/>
              </a:rPr>
              <a:t>.</a:t>
            </a:r>
          </a:p>
        </p:txBody>
      </p:sp>
      <p:sp>
        <p:nvSpPr>
          <p:cNvPr id="7" name="Footer Placeholder 1">
            <a:extLst>
              <a:ext uri="{FF2B5EF4-FFF2-40B4-BE49-F238E27FC236}">
                <a16:creationId xmlns:a16="http://schemas.microsoft.com/office/drawing/2014/main" id="{E8AD9519-99C1-2240-9C82-2B39BF259638}"/>
              </a:ext>
            </a:extLst>
          </p:cNvPr>
          <p:cNvSpPr>
            <a:spLocks noGrp="1"/>
          </p:cNvSpPr>
          <p:nvPr>
            <p:ph type="ftr" sz="quarter" idx="16"/>
          </p:nvPr>
        </p:nvSpPr>
        <p:spPr>
          <a:xfrm>
            <a:off x="160285" y="6532115"/>
            <a:ext cx="3070368" cy="206375"/>
          </a:xfrm>
        </p:spPr>
        <p:txBody>
          <a:bodyPr/>
          <a:lstStyle/>
          <a:p>
            <a:r>
              <a:rPr lang="en-US"/>
              <a:t>Building an open source government platform in the cloud</a:t>
            </a:r>
          </a:p>
        </p:txBody>
      </p:sp>
      <p:pic>
        <p:nvPicPr>
          <p:cNvPr id="4" name="Picture 3" descr="A person sitting at a table in front of a window&#10;&#10;Description automatically generated">
            <a:extLst>
              <a:ext uri="{FF2B5EF4-FFF2-40B4-BE49-F238E27FC236}">
                <a16:creationId xmlns:a16="http://schemas.microsoft.com/office/drawing/2014/main" id="{4A32AF6D-A3C3-B545-8522-306A3156DC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2096" y="-22007"/>
            <a:ext cx="6099901" cy="6889326"/>
          </a:xfrm>
          <a:prstGeom prst="rect">
            <a:avLst/>
          </a:prstGeom>
        </p:spPr>
      </p:pic>
    </p:spTree>
    <p:extLst>
      <p:ext uri="{BB962C8B-B14F-4D97-AF65-F5344CB8AC3E}">
        <p14:creationId xmlns:p14="http://schemas.microsoft.com/office/powerpoint/2010/main" val="4197381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BB6AEE-DA4A-574E-8B1F-0E4A135A6B1F}"/>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45</a:t>
            </a:fld>
            <a:endParaRPr lang="en-US"/>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08395" y="6519009"/>
            <a:ext cx="3070368" cy="206375"/>
          </a:xfrm>
        </p:spPr>
        <p:txBody>
          <a:bodyPr/>
          <a:lstStyle/>
          <a:p>
            <a:r>
              <a:rPr lang="en-US" dirty="0"/>
              <a:t>Building an open source government platform in the cloud</a:t>
            </a:r>
          </a:p>
        </p:txBody>
      </p:sp>
      <p:sp>
        <p:nvSpPr>
          <p:cNvPr id="9" name="Title 2">
            <a:extLst>
              <a:ext uri="{FF2B5EF4-FFF2-40B4-BE49-F238E27FC236}">
                <a16:creationId xmlns:a16="http://schemas.microsoft.com/office/drawing/2014/main" id="{CD7ED03B-D9DF-4D42-9975-C9F20D2E2AB6}"/>
              </a:ext>
            </a:extLst>
          </p:cNvPr>
          <p:cNvSpPr txBox="1">
            <a:spLocks/>
          </p:cNvSpPr>
          <p:nvPr/>
        </p:nvSpPr>
        <p:spPr>
          <a:xfrm>
            <a:off x="381000" y="2765918"/>
            <a:ext cx="3067050" cy="1326164"/>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Self</a:t>
            </a:r>
            <a:r>
              <a:rPr lang="nb-NO"/>
              <a:t>-service </a:t>
            </a:r>
            <a:r>
              <a:rPr lang="nb-NO" err="1"/>
              <a:t>deploy</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pic>
        <p:nvPicPr>
          <p:cNvPr id="11" name="Picture 10" descr="A screenshot of a social media post&#10;&#10;Description automatically generated">
            <a:extLst>
              <a:ext uri="{FF2B5EF4-FFF2-40B4-BE49-F238E27FC236}">
                <a16:creationId xmlns:a16="http://schemas.microsoft.com/office/drawing/2014/main" id="{57AB1610-E5F0-3049-92F2-0F4AF42E80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9820" y="905864"/>
            <a:ext cx="8162180" cy="5046272"/>
          </a:xfrm>
          <a:prstGeom prst="rect">
            <a:avLst/>
          </a:prstGeom>
        </p:spPr>
      </p:pic>
    </p:spTree>
    <p:extLst>
      <p:ext uri="{BB962C8B-B14F-4D97-AF65-F5344CB8AC3E}">
        <p14:creationId xmlns:p14="http://schemas.microsoft.com/office/powerpoint/2010/main" val="3300088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circuit board&#10;&#10;Description automatically generated">
            <a:extLst>
              <a:ext uri="{FF2B5EF4-FFF2-40B4-BE49-F238E27FC236}">
                <a16:creationId xmlns:a16="http://schemas.microsoft.com/office/drawing/2014/main" id="{BE87E940-8E25-A54C-B5C8-625036E04B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8"/>
          <a:stretch/>
        </p:blipFill>
        <p:spPr>
          <a:xfrm>
            <a:off x="6096000" y="1954"/>
            <a:ext cx="6096000" cy="6856046"/>
          </a:xfrm>
          <a:prstGeom prst="rect">
            <a:avLst/>
          </a:prstGeom>
        </p:spPr>
      </p:pic>
      <p:sp>
        <p:nvSpPr>
          <p:cNvPr id="5" name="Slide Number Placeholder 4">
            <a:extLst>
              <a:ext uri="{FF2B5EF4-FFF2-40B4-BE49-F238E27FC236}">
                <a16:creationId xmlns:a16="http://schemas.microsoft.com/office/drawing/2014/main" id="{06D58854-128B-49FA-B120-68E048C105FA}"/>
              </a:ext>
            </a:extLst>
          </p:cNvPr>
          <p:cNvSpPr>
            <a:spLocks noGrp="1"/>
          </p:cNvSpPr>
          <p:nvPr>
            <p:ph type="sldNum" sz="quarter" idx="17"/>
          </p:nvPr>
        </p:nvSpPr>
        <p:spPr/>
        <p:txBody>
          <a:bodyPr/>
          <a:lstStyle/>
          <a:p>
            <a:fld id="{4F9AC08D-23A9-440E-BCB9-AA1E9877CC38}" type="slidenum">
              <a:rPr lang="en-US" smtClean="0"/>
              <a:pPr/>
              <a:t>46</a:t>
            </a:fld>
            <a:endParaRPr lang="en-US"/>
          </a:p>
        </p:txBody>
      </p:sp>
      <p:sp>
        <p:nvSpPr>
          <p:cNvPr id="3" name="Title 2">
            <a:extLst>
              <a:ext uri="{FF2B5EF4-FFF2-40B4-BE49-F238E27FC236}">
                <a16:creationId xmlns:a16="http://schemas.microsoft.com/office/drawing/2014/main" id="{25DA7C55-6296-4E3B-95F1-FDA3D333AD7B}"/>
              </a:ext>
            </a:extLst>
          </p:cNvPr>
          <p:cNvSpPr>
            <a:spLocks noGrp="1"/>
          </p:cNvSpPr>
          <p:nvPr>
            <p:ph type="title"/>
          </p:nvPr>
        </p:nvSpPr>
        <p:spPr/>
        <p:txBody>
          <a:bodyPr/>
          <a:lstStyle/>
          <a:p>
            <a:r>
              <a:rPr lang="nb-NO" err="1">
                <a:solidFill>
                  <a:schemeClr val="accent1"/>
                </a:solidFill>
              </a:rPr>
              <a:t>Flexible</a:t>
            </a:r>
            <a:r>
              <a:rPr lang="nb-NO"/>
              <a:t> </a:t>
            </a:r>
            <a:r>
              <a:rPr lang="nb-NO" err="1"/>
              <a:t>scaling</a:t>
            </a:r>
            <a:br>
              <a:rPr lang="nb-NO"/>
            </a:br>
            <a:endParaRPr lang="nb-NO">
              <a:solidFill>
                <a:srgbClr val="0062BA"/>
              </a:solidFill>
            </a:endParaRPr>
          </a:p>
        </p:txBody>
      </p:sp>
      <p:sp>
        <p:nvSpPr>
          <p:cNvPr id="8" name="Content Placeholder 1">
            <a:extLst>
              <a:ext uri="{FF2B5EF4-FFF2-40B4-BE49-F238E27FC236}">
                <a16:creationId xmlns:a16="http://schemas.microsoft.com/office/drawing/2014/main" id="{5AC61AA1-88E7-4247-AB24-0D02F334D0D1}"/>
              </a:ext>
            </a:extLst>
          </p:cNvPr>
          <p:cNvSpPr txBox="1">
            <a:spLocks/>
          </p:cNvSpPr>
          <p:nvPr/>
        </p:nvSpPr>
        <p:spPr>
          <a:xfrm>
            <a:off x="381001" y="1508760"/>
            <a:ext cx="4237892" cy="4458343"/>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nb-NO" sz="2000" b="0">
                <a:solidFill>
                  <a:schemeClr val="tx1"/>
                </a:solidFill>
                <a:latin typeface="Graphik" panose="020B0503030202060203" pitchFamily="34" charset="77"/>
              </a:rPr>
              <a:t>Applications run in </a:t>
            </a:r>
            <a:r>
              <a:rPr lang="nb-NO" sz="2000" b="0" err="1">
                <a:solidFill>
                  <a:schemeClr val="tx1"/>
                </a:solidFill>
                <a:latin typeface="Graphik" panose="020B0503030202060203" pitchFamily="34" charset="77"/>
              </a:rPr>
              <a:t>docker</a:t>
            </a:r>
            <a:r>
              <a:rPr lang="nb-NO" sz="2000" b="0">
                <a:solidFill>
                  <a:schemeClr val="tx1"/>
                </a:solidFill>
                <a:latin typeface="Graphik" panose="020B0503030202060203" pitchFamily="34" charset="77"/>
              </a:rPr>
              <a:t> containers</a:t>
            </a:r>
          </a:p>
          <a:p>
            <a:pPr marL="285750" indent="-285750">
              <a:buClr>
                <a:schemeClr val="accent2"/>
              </a:buClr>
              <a:buFont typeface="Arial" panose="020B0604020202020204" pitchFamily="34" charset="0"/>
              <a:buChar char="•"/>
            </a:pPr>
            <a:r>
              <a:rPr lang="nb-NO" sz="2000" b="0">
                <a:solidFill>
                  <a:schemeClr val="tx1"/>
                </a:solidFill>
                <a:latin typeface="Graphik" panose="020B0503030202060203" pitchFamily="34" charset="77"/>
              </a:rPr>
              <a:t>Applications </a:t>
            </a:r>
            <a:r>
              <a:rPr lang="nb-NO" sz="2000" b="0" err="1">
                <a:solidFill>
                  <a:schemeClr val="tx1"/>
                </a:solidFill>
                <a:latin typeface="Graphik" panose="020B0503030202060203" pitchFamily="34" charset="77"/>
              </a:rPr>
              <a:t>can</a:t>
            </a:r>
            <a:r>
              <a:rPr lang="nb-NO" sz="2000" b="0">
                <a:solidFill>
                  <a:schemeClr val="tx1"/>
                </a:solidFill>
                <a:latin typeface="Graphik" panose="020B0503030202060203" pitchFamily="34" charset="77"/>
              </a:rPr>
              <a:t> be </a:t>
            </a:r>
            <a:r>
              <a:rPr lang="nb-NO" sz="2000" b="0" err="1">
                <a:solidFill>
                  <a:schemeClr val="tx1"/>
                </a:solidFill>
                <a:latin typeface="Graphik" panose="020B0503030202060203" pitchFamily="34" charset="77"/>
              </a:rPr>
              <a:t>scaled</a:t>
            </a:r>
            <a:r>
              <a:rPr lang="nb-NO" sz="2000" b="0">
                <a:solidFill>
                  <a:schemeClr val="tx1"/>
                </a:solidFill>
                <a:latin typeface="Graphik" panose="020B0503030202060203" pitchFamily="34" charset="77"/>
              </a:rPr>
              <a:t> up/</a:t>
            </a:r>
            <a:r>
              <a:rPr lang="nb-NO" sz="2000" b="0" err="1">
                <a:solidFill>
                  <a:schemeClr val="tx1"/>
                </a:solidFill>
                <a:latin typeface="Graphik" panose="020B0503030202060203" pitchFamily="34" charset="77"/>
              </a:rPr>
              <a:t>down</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based</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on</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traffic</a:t>
            </a:r>
            <a:endParaRPr lang="nb-NO" sz="2000" b="0">
              <a:solidFill>
                <a:schemeClr val="tx1"/>
              </a:solidFill>
              <a:latin typeface="Graphik" panose="020B0503030202060203" pitchFamily="34" charset="77"/>
            </a:endParaRPr>
          </a:p>
          <a:p>
            <a:pPr marL="285750" indent="-285750">
              <a:buFont typeface="Arial" panose="020B0604020202020204" pitchFamily="34" charset="0"/>
              <a:buChar char="•"/>
            </a:pPr>
            <a:endParaRPr lang="nb-NO" sz="2000">
              <a:solidFill>
                <a:schemeClr val="tx1"/>
              </a:solidFill>
              <a:latin typeface="Graphik" panose="020B0503030202060203" pitchFamily="34" charset="77"/>
            </a:endParaRPr>
          </a:p>
        </p:txBody>
      </p:sp>
      <p:sp>
        <p:nvSpPr>
          <p:cNvPr id="11" name="Footer Placeholder 1">
            <a:extLst>
              <a:ext uri="{FF2B5EF4-FFF2-40B4-BE49-F238E27FC236}">
                <a16:creationId xmlns:a16="http://schemas.microsoft.com/office/drawing/2014/main" id="{1E839BF5-34F6-6C42-88D9-9AD6E74B6871}"/>
              </a:ext>
            </a:extLst>
          </p:cNvPr>
          <p:cNvSpPr>
            <a:spLocks noGrp="1"/>
          </p:cNvSpPr>
          <p:nvPr>
            <p:ph type="ftr" sz="quarter" idx="16"/>
          </p:nvPr>
        </p:nvSpPr>
        <p:spPr>
          <a:xfrm>
            <a:off x="300087" y="6519009"/>
            <a:ext cx="3070368" cy="206375"/>
          </a:xfrm>
        </p:spPr>
        <p:txBody>
          <a:bodyPr/>
          <a:lstStyle/>
          <a:p>
            <a:r>
              <a:rPr lang="en-US"/>
              <a:t>Building an open source government platform in the cloud</a:t>
            </a:r>
          </a:p>
        </p:txBody>
      </p:sp>
    </p:spTree>
    <p:extLst>
      <p:ext uri="{BB962C8B-B14F-4D97-AF65-F5344CB8AC3E}">
        <p14:creationId xmlns:p14="http://schemas.microsoft.com/office/powerpoint/2010/main" val="2749334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E5A87B-D96F-644D-973E-2B5E5EE943B6}"/>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118244" y="6519009"/>
            <a:ext cx="3070368" cy="206375"/>
          </a:xfrm>
        </p:spPr>
        <p:txBody>
          <a:bodyPr/>
          <a:lstStyle/>
          <a:p>
            <a:r>
              <a:rPr lang="en-US" dirty="0"/>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47</a:t>
            </a:fld>
            <a:endParaRPr lang="en-US"/>
          </a:p>
        </p:txBody>
      </p:sp>
      <p:sp>
        <p:nvSpPr>
          <p:cNvPr id="9" name="Title 2">
            <a:extLst>
              <a:ext uri="{FF2B5EF4-FFF2-40B4-BE49-F238E27FC236}">
                <a16:creationId xmlns:a16="http://schemas.microsoft.com/office/drawing/2014/main" id="{CD7ED03B-D9DF-4D42-9975-C9F20D2E2AB6}"/>
              </a:ext>
            </a:extLst>
          </p:cNvPr>
          <p:cNvSpPr txBox="1">
            <a:spLocks/>
          </p:cNvSpPr>
          <p:nvPr/>
        </p:nvSpPr>
        <p:spPr>
          <a:xfrm>
            <a:off x="381000" y="2656835"/>
            <a:ext cx="3067050" cy="1326164"/>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Altinn</a:t>
            </a:r>
            <a:r>
              <a:rPr lang="nb-NO"/>
              <a:t> </a:t>
            </a:r>
            <a:endParaRPr lang="en-US">
              <a:solidFill>
                <a:srgbClr val="A100FF"/>
              </a:solidFill>
            </a:endParaRPr>
          </a:p>
          <a:p>
            <a:r>
              <a:rPr lang="nb-NO"/>
              <a:t>Platform</a:t>
            </a:r>
            <a:br>
              <a:rPr lang="nb-NO"/>
            </a:br>
            <a:r>
              <a:rPr lang="nb-NO" err="1">
                <a:solidFill>
                  <a:schemeClr val="accent1"/>
                </a:solidFill>
              </a:rPr>
              <a:t>architecture</a:t>
            </a:r>
            <a:endParaRPr lang="en-US" err="1">
              <a:solidFill>
                <a:schemeClr val="accent1"/>
              </a:solidFill>
            </a:endParaRPr>
          </a:p>
        </p:txBody>
      </p:sp>
      <p:sp>
        <p:nvSpPr>
          <p:cNvPr id="13" name="Rectangle 12">
            <a:extLst>
              <a:ext uri="{FF2B5EF4-FFF2-40B4-BE49-F238E27FC236}">
                <a16:creationId xmlns:a16="http://schemas.microsoft.com/office/drawing/2014/main" id="{C899B9DF-ADDE-44E0-A1A8-1528541FDCBF}"/>
              </a:ext>
            </a:extLst>
          </p:cNvPr>
          <p:cNvSpPr/>
          <p:nvPr/>
        </p:nvSpPr>
        <p:spPr>
          <a:xfrm>
            <a:off x="3572765" y="785934"/>
            <a:ext cx="6578937" cy="3524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App</a:t>
            </a:r>
          </a:p>
        </p:txBody>
      </p:sp>
      <p:pic>
        <p:nvPicPr>
          <p:cNvPr id="28" name="Picture 27" descr="A close up of a sign&#10;&#10;Description automatically generated">
            <a:extLst>
              <a:ext uri="{FF2B5EF4-FFF2-40B4-BE49-F238E27FC236}">
                <a16:creationId xmlns:a16="http://schemas.microsoft.com/office/drawing/2014/main" id="{DBFDDE89-B685-46DD-B489-35810894E869}"/>
              </a:ext>
            </a:extLst>
          </p:cNvPr>
          <p:cNvPicPr>
            <a:picLocks noChangeAspect="1"/>
          </p:cNvPicPr>
          <p:nvPr/>
        </p:nvPicPr>
        <p:blipFill>
          <a:blip r:embed="rId3"/>
          <a:stretch>
            <a:fillRect/>
          </a:stretch>
        </p:blipFill>
        <p:spPr>
          <a:xfrm>
            <a:off x="11297948" y="153084"/>
            <a:ext cx="543357" cy="543357"/>
          </a:xfrm>
          <a:prstGeom prst="rect">
            <a:avLst/>
          </a:prstGeom>
        </p:spPr>
      </p:pic>
      <p:sp>
        <p:nvSpPr>
          <p:cNvPr id="29" name="TextBox 28">
            <a:extLst>
              <a:ext uri="{FF2B5EF4-FFF2-40B4-BE49-F238E27FC236}">
                <a16:creationId xmlns:a16="http://schemas.microsoft.com/office/drawing/2014/main" id="{9E293077-9D45-4244-8C46-DC1E22B0E85A}"/>
              </a:ext>
            </a:extLst>
          </p:cNvPr>
          <p:cNvSpPr txBox="1"/>
          <p:nvPr/>
        </p:nvSpPr>
        <p:spPr>
          <a:xfrm>
            <a:off x="10947251" y="666755"/>
            <a:ext cx="1244749" cy="261610"/>
          </a:xfrm>
          <a:prstGeom prst="rect">
            <a:avLst/>
          </a:prstGeom>
          <a:noFill/>
        </p:spPr>
        <p:txBody>
          <a:bodyPr wrap="square" lIns="0" tIns="0" rIns="0" bIns="45720" rtlCol="0">
            <a:spAutoFit/>
          </a:bodyPr>
          <a:lstStyle/>
          <a:p>
            <a:pPr algn="ctr"/>
            <a:r>
              <a:rPr lang="nb-NO" sz="1400" b="1">
                <a:solidFill>
                  <a:schemeClr val="accent1"/>
                </a:solidFill>
              </a:rPr>
              <a:t>End </a:t>
            </a:r>
            <a:r>
              <a:rPr lang="nb-NO" sz="1400" b="1" err="1">
                <a:solidFill>
                  <a:schemeClr val="accent1"/>
                </a:solidFill>
              </a:rPr>
              <a:t>user</a:t>
            </a:r>
            <a:endParaRPr lang="nb-NO" sz="1400" b="1">
              <a:solidFill>
                <a:schemeClr val="accent1"/>
              </a:solidFill>
            </a:endParaRPr>
          </a:p>
        </p:txBody>
      </p:sp>
      <p:sp>
        <p:nvSpPr>
          <p:cNvPr id="35" name="Rectangle 34">
            <a:extLst>
              <a:ext uri="{FF2B5EF4-FFF2-40B4-BE49-F238E27FC236}">
                <a16:creationId xmlns:a16="http://schemas.microsoft.com/office/drawing/2014/main" id="{CD9BA06A-9999-4705-A93C-06B8E525B0F2}"/>
              </a:ext>
            </a:extLst>
          </p:cNvPr>
          <p:cNvSpPr/>
          <p:nvPr/>
        </p:nvSpPr>
        <p:spPr>
          <a:xfrm>
            <a:off x="3572765" y="1500386"/>
            <a:ext cx="6578938" cy="3524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Application Gateway</a:t>
            </a:r>
          </a:p>
        </p:txBody>
      </p:sp>
      <p:sp>
        <p:nvSpPr>
          <p:cNvPr id="36" name="Rectangle 35">
            <a:extLst>
              <a:ext uri="{FF2B5EF4-FFF2-40B4-BE49-F238E27FC236}">
                <a16:creationId xmlns:a16="http://schemas.microsoft.com/office/drawing/2014/main" id="{7C8A02C9-BFEF-4776-84D9-5D60325A3708}"/>
              </a:ext>
            </a:extLst>
          </p:cNvPr>
          <p:cNvSpPr/>
          <p:nvPr/>
        </p:nvSpPr>
        <p:spPr>
          <a:xfrm>
            <a:off x="3572764" y="1946040"/>
            <a:ext cx="6578938" cy="3524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API Management</a:t>
            </a:r>
          </a:p>
        </p:txBody>
      </p:sp>
      <p:sp>
        <p:nvSpPr>
          <p:cNvPr id="37" name="Rectangle 36">
            <a:extLst>
              <a:ext uri="{FF2B5EF4-FFF2-40B4-BE49-F238E27FC236}">
                <a16:creationId xmlns:a16="http://schemas.microsoft.com/office/drawing/2014/main" id="{C477E580-8FF4-45F8-87A0-745EF74B1B4D}"/>
              </a:ext>
            </a:extLst>
          </p:cNvPr>
          <p:cNvSpPr/>
          <p:nvPr/>
        </p:nvSpPr>
        <p:spPr>
          <a:xfrm>
            <a:off x="3572764" y="2391694"/>
            <a:ext cx="6578938" cy="3524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Ingress Controller (</a:t>
            </a:r>
            <a:r>
              <a:rPr lang="nb-NO" sz="1600" err="1">
                <a:solidFill>
                  <a:schemeClr val="tx1"/>
                </a:solidFill>
              </a:rPr>
              <a:t>Traefik</a:t>
            </a:r>
            <a:r>
              <a:rPr lang="nb-NO" sz="1600">
                <a:solidFill>
                  <a:schemeClr val="tx1"/>
                </a:solidFill>
              </a:rPr>
              <a:t>)</a:t>
            </a:r>
          </a:p>
        </p:txBody>
      </p:sp>
      <p:sp>
        <p:nvSpPr>
          <p:cNvPr id="38" name="Rectangle 37">
            <a:extLst>
              <a:ext uri="{FF2B5EF4-FFF2-40B4-BE49-F238E27FC236}">
                <a16:creationId xmlns:a16="http://schemas.microsoft.com/office/drawing/2014/main" id="{452AA403-7900-482C-8CF8-44CF9A62AF2A}"/>
              </a:ext>
            </a:extLst>
          </p:cNvPr>
          <p:cNvSpPr/>
          <p:nvPr/>
        </p:nvSpPr>
        <p:spPr>
          <a:xfrm>
            <a:off x="3572766" y="2966779"/>
            <a:ext cx="6578936" cy="355222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b="1" err="1">
                <a:solidFill>
                  <a:schemeClr val="tx1"/>
                </a:solidFill>
              </a:rPr>
              <a:t>Altinn</a:t>
            </a:r>
            <a:r>
              <a:rPr lang="nb-NO" sz="1600" b="1">
                <a:solidFill>
                  <a:schemeClr val="tx1"/>
                </a:solidFill>
              </a:rPr>
              <a:t> Platform</a:t>
            </a:r>
          </a:p>
        </p:txBody>
      </p:sp>
      <p:sp>
        <p:nvSpPr>
          <p:cNvPr id="39" name="Rectangle 38">
            <a:extLst>
              <a:ext uri="{FF2B5EF4-FFF2-40B4-BE49-F238E27FC236}">
                <a16:creationId xmlns:a16="http://schemas.microsoft.com/office/drawing/2014/main" id="{464FD723-0857-46FF-BFA5-00EB3965E5B0}"/>
              </a:ext>
            </a:extLst>
          </p:cNvPr>
          <p:cNvSpPr/>
          <p:nvPr/>
        </p:nvSpPr>
        <p:spPr>
          <a:xfrm>
            <a:off x="3679304"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43" name="Rectangle 42">
            <a:extLst>
              <a:ext uri="{FF2B5EF4-FFF2-40B4-BE49-F238E27FC236}">
                <a16:creationId xmlns:a16="http://schemas.microsoft.com/office/drawing/2014/main" id="{231B3F23-1C25-4AC8-8105-F96FF1E9B3DE}"/>
              </a:ext>
            </a:extLst>
          </p:cNvPr>
          <p:cNvSpPr/>
          <p:nvPr/>
        </p:nvSpPr>
        <p:spPr>
          <a:xfrm>
            <a:off x="3679305"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err="1">
                <a:solidFill>
                  <a:schemeClr val="tx1"/>
                </a:solidFill>
              </a:rPr>
              <a:t>Authentication</a:t>
            </a:r>
            <a:endParaRPr lang="nb-NO" sz="1600">
              <a:solidFill>
                <a:schemeClr val="tx1"/>
              </a:solidFill>
            </a:endParaRPr>
          </a:p>
        </p:txBody>
      </p:sp>
      <p:sp>
        <p:nvSpPr>
          <p:cNvPr id="44" name="Rectangle 43">
            <a:extLst>
              <a:ext uri="{FF2B5EF4-FFF2-40B4-BE49-F238E27FC236}">
                <a16:creationId xmlns:a16="http://schemas.microsoft.com/office/drawing/2014/main" id="{71B49C54-D64F-4072-A992-02BA5EBD374B}"/>
              </a:ext>
            </a:extLst>
          </p:cNvPr>
          <p:cNvSpPr/>
          <p:nvPr/>
        </p:nvSpPr>
        <p:spPr>
          <a:xfrm>
            <a:off x="4535102"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err="1">
                <a:solidFill>
                  <a:schemeClr val="tx1"/>
                </a:solidFill>
              </a:rPr>
              <a:t>Authorization</a:t>
            </a:r>
            <a:endParaRPr lang="nb-NO" sz="1600">
              <a:solidFill>
                <a:schemeClr val="tx1"/>
              </a:solidFill>
            </a:endParaRPr>
          </a:p>
        </p:txBody>
      </p:sp>
      <p:sp>
        <p:nvSpPr>
          <p:cNvPr id="45" name="Rectangle 44">
            <a:extLst>
              <a:ext uri="{FF2B5EF4-FFF2-40B4-BE49-F238E27FC236}">
                <a16:creationId xmlns:a16="http://schemas.microsoft.com/office/drawing/2014/main" id="{DC811BED-FC28-40B4-AE8C-AE41B6287068}"/>
              </a:ext>
            </a:extLst>
          </p:cNvPr>
          <p:cNvSpPr/>
          <p:nvPr/>
        </p:nvSpPr>
        <p:spPr>
          <a:xfrm>
            <a:off x="5390899"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err="1">
                <a:solidFill>
                  <a:schemeClr val="tx1"/>
                </a:solidFill>
              </a:rPr>
              <a:t>Profile</a:t>
            </a:r>
            <a:endParaRPr lang="nb-NO" sz="1600">
              <a:solidFill>
                <a:schemeClr val="tx1"/>
              </a:solidFill>
            </a:endParaRPr>
          </a:p>
        </p:txBody>
      </p:sp>
      <p:sp>
        <p:nvSpPr>
          <p:cNvPr id="46" name="Rectangle 45">
            <a:extLst>
              <a:ext uri="{FF2B5EF4-FFF2-40B4-BE49-F238E27FC236}">
                <a16:creationId xmlns:a16="http://schemas.microsoft.com/office/drawing/2014/main" id="{2ACFCC2F-BB82-479C-AAB2-59CD0FAD6650}"/>
              </a:ext>
            </a:extLst>
          </p:cNvPr>
          <p:cNvSpPr/>
          <p:nvPr/>
        </p:nvSpPr>
        <p:spPr>
          <a:xfrm>
            <a:off x="6246696"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a:solidFill>
                  <a:schemeClr val="tx1"/>
                </a:solidFill>
              </a:rPr>
              <a:t>PDF</a:t>
            </a:r>
          </a:p>
        </p:txBody>
      </p:sp>
      <p:sp>
        <p:nvSpPr>
          <p:cNvPr id="47" name="Rectangle 46">
            <a:extLst>
              <a:ext uri="{FF2B5EF4-FFF2-40B4-BE49-F238E27FC236}">
                <a16:creationId xmlns:a16="http://schemas.microsoft.com/office/drawing/2014/main" id="{F952B3BD-E76B-4705-A0A4-0DBA84DD2954}"/>
              </a:ext>
            </a:extLst>
          </p:cNvPr>
          <p:cNvSpPr/>
          <p:nvPr/>
        </p:nvSpPr>
        <p:spPr>
          <a:xfrm>
            <a:off x="7102493"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err="1">
                <a:solidFill>
                  <a:schemeClr val="tx1"/>
                </a:solidFill>
              </a:rPr>
              <a:t>Receipt</a:t>
            </a:r>
            <a:endParaRPr lang="nb-NO" sz="1600">
              <a:solidFill>
                <a:schemeClr val="tx1"/>
              </a:solidFill>
            </a:endParaRPr>
          </a:p>
        </p:txBody>
      </p:sp>
      <p:sp>
        <p:nvSpPr>
          <p:cNvPr id="48" name="Rectangle 47">
            <a:extLst>
              <a:ext uri="{FF2B5EF4-FFF2-40B4-BE49-F238E27FC236}">
                <a16:creationId xmlns:a16="http://schemas.microsoft.com/office/drawing/2014/main" id="{A26C7354-C6DC-4532-8D60-EF0F2F2DCCE2}"/>
              </a:ext>
            </a:extLst>
          </p:cNvPr>
          <p:cNvSpPr/>
          <p:nvPr/>
        </p:nvSpPr>
        <p:spPr>
          <a:xfrm>
            <a:off x="7958290"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a:solidFill>
                  <a:schemeClr val="tx1"/>
                </a:solidFill>
              </a:rPr>
              <a:t>Register</a:t>
            </a:r>
          </a:p>
        </p:txBody>
      </p:sp>
      <p:sp>
        <p:nvSpPr>
          <p:cNvPr id="49" name="Rectangle 48">
            <a:extLst>
              <a:ext uri="{FF2B5EF4-FFF2-40B4-BE49-F238E27FC236}">
                <a16:creationId xmlns:a16="http://schemas.microsoft.com/office/drawing/2014/main" id="{0F310415-D15C-4033-8907-23A3C55C7BD5}"/>
              </a:ext>
            </a:extLst>
          </p:cNvPr>
          <p:cNvSpPr/>
          <p:nvPr/>
        </p:nvSpPr>
        <p:spPr>
          <a:xfrm>
            <a:off x="8814085"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a:solidFill>
                  <a:schemeClr val="tx1"/>
                </a:solidFill>
              </a:rPr>
              <a:t>Storage</a:t>
            </a:r>
          </a:p>
        </p:txBody>
      </p:sp>
      <p:sp>
        <p:nvSpPr>
          <p:cNvPr id="50" name="Rectangle 49">
            <a:extLst>
              <a:ext uri="{FF2B5EF4-FFF2-40B4-BE49-F238E27FC236}">
                <a16:creationId xmlns:a16="http://schemas.microsoft.com/office/drawing/2014/main" id="{8F380FCF-6B81-471C-890E-CC48122D80BB}"/>
              </a:ext>
            </a:extLst>
          </p:cNvPr>
          <p:cNvSpPr/>
          <p:nvPr/>
        </p:nvSpPr>
        <p:spPr>
          <a:xfrm>
            <a:off x="4535101"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51" name="Rectangle 50">
            <a:extLst>
              <a:ext uri="{FF2B5EF4-FFF2-40B4-BE49-F238E27FC236}">
                <a16:creationId xmlns:a16="http://schemas.microsoft.com/office/drawing/2014/main" id="{EEE7F60D-27EA-435D-A8A6-7894A290F35C}"/>
              </a:ext>
            </a:extLst>
          </p:cNvPr>
          <p:cNvSpPr/>
          <p:nvPr/>
        </p:nvSpPr>
        <p:spPr>
          <a:xfrm>
            <a:off x="5390898"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52" name="Rectangle 51">
            <a:extLst>
              <a:ext uri="{FF2B5EF4-FFF2-40B4-BE49-F238E27FC236}">
                <a16:creationId xmlns:a16="http://schemas.microsoft.com/office/drawing/2014/main" id="{68A007E6-3329-4EFB-8FAF-C351BC64A0F0}"/>
              </a:ext>
            </a:extLst>
          </p:cNvPr>
          <p:cNvSpPr/>
          <p:nvPr/>
        </p:nvSpPr>
        <p:spPr>
          <a:xfrm>
            <a:off x="6246695"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53" name="Rectangle 52">
            <a:extLst>
              <a:ext uri="{FF2B5EF4-FFF2-40B4-BE49-F238E27FC236}">
                <a16:creationId xmlns:a16="http://schemas.microsoft.com/office/drawing/2014/main" id="{70D55B49-E4C6-4A9D-8578-466E643BF750}"/>
              </a:ext>
            </a:extLst>
          </p:cNvPr>
          <p:cNvSpPr/>
          <p:nvPr/>
        </p:nvSpPr>
        <p:spPr>
          <a:xfrm>
            <a:off x="7102492"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54" name="Rectangle 53">
            <a:extLst>
              <a:ext uri="{FF2B5EF4-FFF2-40B4-BE49-F238E27FC236}">
                <a16:creationId xmlns:a16="http://schemas.microsoft.com/office/drawing/2014/main" id="{01518EBB-C0D8-4D02-A1AC-458F034FF7BB}"/>
              </a:ext>
            </a:extLst>
          </p:cNvPr>
          <p:cNvSpPr/>
          <p:nvPr/>
        </p:nvSpPr>
        <p:spPr>
          <a:xfrm>
            <a:off x="7958289"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55" name="Rectangle 54">
            <a:extLst>
              <a:ext uri="{FF2B5EF4-FFF2-40B4-BE49-F238E27FC236}">
                <a16:creationId xmlns:a16="http://schemas.microsoft.com/office/drawing/2014/main" id="{4F28FBB7-F459-4BA3-8B94-A6CB39D9922B}"/>
              </a:ext>
            </a:extLst>
          </p:cNvPr>
          <p:cNvSpPr/>
          <p:nvPr/>
        </p:nvSpPr>
        <p:spPr>
          <a:xfrm>
            <a:off x="8814085"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cxnSp>
        <p:nvCxnSpPr>
          <p:cNvPr id="5" name="Straight Arrow Connector 4">
            <a:extLst>
              <a:ext uri="{FF2B5EF4-FFF2-40B4-BE49-F238E27FC236}">
                <a16:creationId xmlns:a16="http://schemas.microsoft.com/office/drawing/2014/main" id="{F7A8F9CD-0CA4-49EE-B840-8808E62B046C}"/>
              </a:ext>
            </a:extLst>
          </p:cNvPr>
          <p:cNvCxnSpPr>
            <a:cxnSpLocks/>
            <a:stCxn id="13" idx="2"/>
            <a:endCxn id="35" idx="0"/>
          </p:cNvCxnSpPr>
          <p:nvPr/>
        </p:nvCxnSpPr>
        <p:spPr>
          <a:xfrm>
            <a:off x="6862234" y="1138336"/>
            <a:ext cx="0" cy="362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D887F56-CBCA-4EE1-A6EC-F8F654F5A955}"/>
              </a:ext>
            </a:extLst>
          </p:cNvPr>
          <p:cNvCxnSpPr>
            <a:cxnSpLocks/>
            <a:stCxn id="37" idx="2"/>
            <a:endCxn id="38" idx="0"/>
          </p:cNvCxnSpPr>
          <p:nvPr/>
        </p:nvCxnSpPr>
        <p:spPr>
          <a:xfrm>
            <a:off x="6862233" y="2744096"/>
            <a:ext cx="1" cy="222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03DF5F57-CDFE-473D-9F96-0074D41CEB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3414" y="5474496"/>
            <a:ext cx="582300" cy="582300"/>
          </a:xfrm>
          <a:prstGeom prst="rect">
            <a:avLst/>
          </a:prstGeom>
        </p:spPr>
      </p:pic>
      <p:sp>
        <p:nvSpPr>
          <p:cNvPr id="61" name="Rectangle 60">
            <a:extLst>
              <a:ext uri="{FF2B5EF4-FFF2-40B4-BE49-F238E27FC236}">
                <a16:creationId xmlns:a16="http://schemas.microsoft.com/office/drawing/2014/main" id="{3B6600F7-4DD3-40EF-9D64-A329A8824648}"/>
              </a:ext>
            </a:extLst>
          </p:cNvPr>
          <p:cNvSpPr/>
          <p:nvPr/>
        </p:nvSpPr>
        <p:spPr>
          <a:xfrm>
            <a:off x="4423271" y="6064038"/>
            <a:ext cx="902585" cy="31464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err="1">
                <a:solidFill>
                  <a:schemeClr val="tx1"/>
                </a:solidFill>
              </a:rPr>
              <a:t>Blob</a:t>
            </a:r>
            <a:r>
              <a:rPr lang="nb-NO" sz="1200">
                <a:solidFill>
                  <a:schemeClr val="tx1"/>
                </a:solidFill>
              </a:rPr>
              <a:t> </a:t>
            </a:r>
            <a:r>
              <a:rPr lang="nb-NO" sz="1200" err="1">
                <a:solidFill>
                  <a:schemeClr val="tx1"/>
                </a:solidFill>
              </a:rPr>
              <a:t>storage</a:t>
            </a:r>
            <a:endParaRPr lang="nb-NO" sz="1200">
              <a:solidFill>
                <a:schemeClr val="tx1"/>
              </a:solidFill>
            </a:endParaRPr>
          </a:p>
        </p:txBody>
      </p:sp>
      <p:pic>
        <p:nvPicPr>
          <p:cNvPr id="62" name="Graphic 61">
            <a:extLst>
              <a:ext uri="{FF2B5EF4-FFF2-40B4-BE49-F238E27FC236}">
                <a16:creationId xmlns:a16="http://schemas.microsoft.com/office/drawing/2014/main" id="{93331023-8772-4BC2-BE3F-CEE4E71870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32290" y="5514835"/>
            <a:ext cx="399600" cy="399600"/>
          </a:xfrm>
          <a:prstGeom prst="rect">
            <a:avLst/>
          </a:prstGeom>
        </p:spPr>
      </p:pic>
      <p:pic>
        <p:nvPicPr>
          <p:cNvPr id="63" name="Graphic 62">
            <a:extLst>
              <a:ext uri="{FF2B5EF4-FFF2-40B4-BE49-F238E27FC236}">
                <a16:creationId xmlns:a16="http://schemas.microsoft.com/office/drawing/2014/main" id="{E44E3384-F405-46C2-8AD4-3FD6FF4350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2225" y="5643301"/>
            <a:ext cx="399600" cy="399600"/>
          </a:xfrm>
          <a:prstGeom prst="rect">
            <a:avLst/>
          </a:prstGeom>
        </p:spPr>
      </p:pic>
      <p:pic>
        <p:nvPicPr>
          <p:cNvPr id="64" name="Graphic 63">
            <a:extLst>
              <a:ext uri="{FF2B5EF4-FFF2-40B4-BE49-F238E27FC236}">
                <a16:creationId xmlns:a16="http://schemas.microsoft.com/office/drawing/2014/main" id="{7DF37E92-E2CA-4251-AD03-E806DE9CDB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2160" y="5765646"/>
            <a:ext cx="399600" cy="399600"/>
          </a:xfrm>
          <a:prstGeom prst="rect">
            <a:avLst/>
          </a:prstGeom>
        </p:spPr>
      </p:pic>
      <p:pic>
        <p:nvPicPr>
          <p:cNvPr id="66" name="Graphic 65">
            <a:extLst>
              <a:ext uri="{FF2B5EF4-FFF2-40B4-BE49-F238E27FC236}">
                <a16:creationId xmlns:a16="http://schemas.microsoft.com/office/drawing/2014/main" id="{52FDB09F-DF2E-449E-97DE-B283DB9C7A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78731" y="5533602"/>
            <a:ext cx="527178" cy="483246"/>
          </a:xfrm>
          <a:prstGeom prst="rect">
            <a:avLst/>
          </a:prstGeom>
        </p:spPr>
      </p:pic>
      <p:sp>
        <p:nvSpPr>
          <p:cNvPr id="67" name="Rectangle 66">
            <a:extLst>
              <a:ext uri="{FF2B5EF4-FFF2-40B4-BE49-F238E27FC236}">
                <a16:creationId xmlns:a16="http://schemas.microsoft.com/office/drawing/2014/main" id="{122A9046-E2D3-4DCE-83BC-A83CEBAC2C6B}"/>
              </a:ext>
            </a:extLst>
          </p:cNvPr>
          <p:cNvSpPr/>
          <p:nvPr/>
        </p:nvSpPr>
        <p:spPr>
          <a:xfrm>
            <a:off x="9350963" y="6044318"/>
            <a:ext cx="902585" cy="31464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a:solidFill>
                  <a:schemeClr val="tx1"/>
                </a:solidFill>
              </a:rPr>
              <a:t>Cosmos DB</a:t>
            </a:r>
          </a:p>
        </p:txBody>
      </p:sp>
      <p:sp>
        <p:nvSpPr>
          <p:cNvPr id="81" name="Rectangle 80">
            <a:extLst>
              <a:ext uri="{FF2B5EF4-FFF2-40B4-BE49-F238E27FC236}">
                <a16:creationId xmlns:a16="http://schemas.microsoft.com/office/drawing/2014/main" id="{3185BEDA-FA97-4672-8DBC-FE1FD63F6CA6}"/>
              </a:ext>
            </a:extLst>
          </p:cNvPr>
          <p:cNvSpPr/>
          <p:nvPr/>
        </p:nvSpPr>
        <p:spPr>
          <a:xfrm>
            <a:off x="10813748" y="3535682"/>
            <a:ext cx="1251735" cy="2414421"/>
          </a:xfrm>
          <a:prstGeom prst="rect">
            <a:avLst/>
          </a:prstGeom>
          <a:no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err="1">
                <a:solidFill>
                  <a:schemeClr val="bg1">
                    <a:lumMod val="50000"/>
                  </a:schemeClr>
                </a:solidFill>
              </a:rPr>
              <a:t>Altinn</a:t>
            </a:r>
            <a:r>
              <a:rPr lang="nb-NO" sz="1600" b="1">
                <a:solidFill>
                  <a:schemeClr val="bg1">
                    <a:lumMod val="50000"/>
                  </a:schemeClr>
                </a:solidFill>
              </a:rPr>
              <a:t> II (</a:t>
            </a:r>
            <a:r>
              <a:rPr lang="nb-NO" sz="1600" b="1" err="1">
                <a:solidFill>
                  <a:schemeClr val="bg1">
                    <a:lumMod val="50000"/>
                  </a:schemeClr>
                </a:solidFill>
              </a:rPr>
              <a:t>on</a:t>
            </a:r>
            <a:r>
              <a:rPr lang="nb-NO" sz="1600" b="1">
                <a:solidFill>
                  <a:schemeClr val="bg1">
                    <a:lumMod val="50000"/>
                  </a:schemeClr>
                </a:solidFill>
              </a:rPr>
              <a:t> </a:t>
            </a:r>
            <a:r>
              <a:rPr lang="nb-NO" sz="1600" b="1" err="1">
                <a:solidFill>
                  <a:schemeClr val="bg1">
                    <a:lumMod val="50000"/>
                  </a:schemeClr>
                </a:solidFill>
              </a:rPr>
              <a:t>prem</a:t>
            </a:r>
            <a:r>
              <a:rPr lang="nb-NO" sz="1600" b="1">
                <a:solidFill>
                  <a:schemeClr val="bg1">
                    <a:lumMod val="50000"/>
                  </a:schemeClr>
                </a:solidFill>
              </a:rPr>
              <a:t>)</a:t>
            </a:r>
          </a:p>
        </p:txBody>
      </p:sp>
      <p:cxnSp>
        <p:nvCxnSpPr>
          <p:cNvPr id="83" name="Straight Arrow Connector 82">
            <a:extLst>
              <a:ext uri="{FF2B5EF4-FFF2-40B4-BE49-F238E27FC236}">
                <a16:creationId xmlns:a16="http://schemas.microsoft.com/office/drawing/2014/main" id="{18E7FDD1-93D5-4EBC-BEDE-A113B809D1A0}"/>
              </a:ext>
            </a:extLst>
          </p:cNvPr>
          <p:cNvCxnSpPr>
            <a:stCxn id="38" idx="3"/>
            <a:endCxn id="81" idx="1"/>
          </p:cNvCxnSpPr>
          <p:nvPr/>
        </p:nvCxnSpPr>
        <p:spPr>
          <a:xfrm flipV="1">
            <a:off x="10151702" y="4742893"/>
            <a:ext cx="662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7" name="Graphic 86">
            <a:extLst>
              <a:ext uri="{FF2B5EF4-FFF2-40B4-BE49-F238E27FC236}">
                <a16:creationId xmlns:a16="http://schemas.microsoft.com/office/drawing/2014/main" id="{BE6AACE6-46F0-40A4-9F22-242B0B7DBA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53548" y="4184499"/>
            <a:ext cx="476250" cy="476250"/>
          </a:xfrm>
          <a:prstGeom prst="rect">
            <a:avLst/>
          </a:prstGeom>
        </p:spPr>
      </p:pic>
      <p:sp>
        <p:nvSpPr>
          <p:cNvPr id="90" name="TextBox 89">
            <a:extLst>
              <a:ext uri="{FF2B5EF4-FFF2-40B4-BE49-F238E27FC236}">
                <a16:creationId xmlns:a16="http://schemas.microsoft.com/office/drawing/2014/main" id="{3F6AE512-82A4-44AF-A379-15C2A9053AD7}"/>
              </a:ext>
            </a:extLst>
          </p:cNvPr>
          <p:cNvSpPr txBox="1"/>
          <p:nvPr/>
        </p:nvSpPr>
        <p:spPr>
          <a:xfrm>
            <a:off x="10947251" y="1925292"/>
            <a:ext cx="1244749" cy="261610"/>
          </a:xfrm>
          <a:prstGeom prst="rect">
            <a:avLst/>
          </a:prstGeom>
          <a:noFill/>
        </p:spPr>
        <p:txBody>
          <a:bodyPr wrap="square" lIns="0" tIns="0" rIns="0" bIns="45720" rtlCol="0">
            <a:spAutoFit/>
          </a:bodyPr>
          <a:lstStyle/>
          <a:p>
            <a:pPr algn="ctr"/>
            <a:r>
              <a:rPr lang="nb-NO" sz="1400" b="1" err="1">
                <a:solidFill>
                  <a:schemeClr val="accent1"/>
                </a:solidFill>
              </a:rPr>
              <a:t>Agency</a:t>
            </a:r>
            <a:endParaRPr lang="nb-NO" sz="1400" b="1">
              <a:solidFill>
                <a:schemeClr val="accent1"/>
              </a:solidFill>
            </a:endParaRPr>
          </a:p>
        </p:txBody>
      </p:sp>
      <p:cxnSp>
        <p:nvCxnSpPr>
          <p:cNvPr id="92" name="Straight Arrow Connector 91">
            <a:extLst>
              <a:ext uri="{FF2B5EF4-FFF2-40B4-BE49-F238E27FC236}">
                <a16:creationId xmlns:a16="http://schemas.microsoft.com/office/drawing/2014/main" id="{A2840F5D-5BA4-4F64-9A70-AA70779E7DE7}"/>
              </a:ext>
            </a:extLst>
          </p:cNvPr>
          <p:cNvCxnSpPr>
            <a:cxnSpLocks/>
            <a:stCxn id="28" idx="1"/>
            <a:endCxn id="13" idx="0"/>
          </p:cNvCxnSpPr>
          <p:nvPr/>
        </p:nvCxnSpPr>
        <p:spPr>
          <a:xfrm rot="10800000" flipV="1">
            <a:off x="6862234" y="424762"/>
            <a:ext cx="4435714" cy="361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1282AD9-5AAE-485A-9952-2EA5BF6F7E51}"/>
              </a:ext>
            </a:extLst>
          </p:cNvPr>
          <p:cNvCxnSpPr>
            <a:cxnSpLocks/>
            <a:endCxn id="13" idx="3"/>
          </p:cNvCxnSpPr>
          <p:nvPr/>
        </p:nvCxnSpPr>
        <p:spPr>
          <a:xfrm rot="10800000">
            <a:off x="10151702" y="962135"/>
            <a:ext cx="1043606" cy="721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60936E3-079C-4DBA-8045-E895A27642AE}"/>
              </a:ext>
            </a:extLst>
          </p:cNvPr>
          <p:cNvCxnSpPr>
            <a:cxnSpLocks/>
            <a:endCxn id="35" idx="3"/>
          </p:cNvCxnSpPr>
          <p:nvPr/>
        </p:nvCxnSpPr>
        <p:spPr>
          <a:xfrm flipH="1" flipV="1">
            <a:off x="10151703" y="1676587"/>
            <a:ext cx="1043604" cy="6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picture containing drawing&#10;&#10;Description automatically generated">
            <a:extLst>
              <a:ext uri="{FF2B5EF4-FFF2-40B4-BE49-F238E27FC236}">
                <a16:creationId xmlns:a16="http://schemas.microsoft.com/office/drawing/2014/main" id="{6C405259-CD6F-4EDB-AA63-66036DBE6993}"/>
              </a:ext>
            </a:extLst>
          </p:cNvPr>
          <p:cNvPicPr>
            <a:picLocks noChangeAspect="1"/>
          </p:cNvPicPr>
          <p:nvPr/>
        </p:nvPicPr>
        <p:blipFill>
          <a:blip r:embed="rId10"/>
          <a:stretch>
            <a:fillRect/>
          </a:stretch>
        </p:blipFill>
        <p:spPr>
          <a:xfrm>
            <a:off x="11304813" y="1391352"/>
            <a:ext cx="536492" cy="536492"/>
          </a:xfrm>
          <a:prstGeom prst="rect">
            <a:avLst/>
          </a:prstGeom>
        </p:spPr>
      </p:pic>
    </p:spTree>
    <p:extLst>
      <p:ext uri="{BB962C8B-B14F-4D97-AF65-F5344CB8AC3E}">
        <p14:creationId xmlns:p14="http://schemas.microsoft.com/office/powerpoint/2010/main" val="2720618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B49D83-E65D-6147-8FFC-26461DA48D8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a:extLst>
              <a:ext uri="{FF2B5EF4-FFF2-40B4-BE49-F238E27FC236}">
                <a16:creationId xmlns:a16="http://schemas.microsoft.com/office/drawing/2014/main" id="{A9D4E7D5-A760-E047-B9D8-4A223BDC7113}"/>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7" name="Slide Number Placeholder 4">
            <a:extLst>
              <a:ext uri="{FF2B5EF4-FFF2-40B4-BE49-F238E27FC236}">
                <a16:creationId xmlns:a16="http://schemas.microsoft.com/office/drawing/2014/main" id="{54578905-19AF-1847-9A9A-777C625F9272}"/>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48</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FF623FE1-2A6F-7C48-ADB5-60702BA22AC2}"/>
              </a:ext>
            </a:extLst>
          </p:cNvPr>
          <p:cNvSpPr txBox="1">
            <a:spLocks/>
          </p:cNvSpPr>
          <p:nvPr/>
        </p:nvSpPr>
        <p:spPr>
          <a:xfrm>
            <a:off x="300087" y="6519008"/>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40000"/>
                  </a:schemeClr>
                </a:solidFill>
              </a:rPr>
              <a:t>Building an open source government platform in the cloud</a:t>
            </a:r>
          </a:p>
        </p:txBody>
      </p:sp>
      <p:sp>
        <p:nvSpPr>
          <p:cNvPr id="10" name="Text Placeholder 9">
            <a:extLst>
              <a:ext uri="{FF2B5EF4-FFF2-40B4-BE49-F238E27FC236}">
                <a16:creationId xmlns:a16="http://schemas.microsoft.com/office/drawing/2014/main" id="{B255C717-3E7F-754C-B1E4-5CF9BC60C27E}"/>
              </a:ext>
            </a:extLst>
          </p:cNvPr>
          <p:cNvSpPr>
            <a:spLocks noGrp="1"/>
          </p:cNvSpPr>
          <p:nvPr>
            <p:ph type="body" sz="quarter" idx="10"/>
          </p:nvPr>
        </p:nvSpPr>
        <p:spPr>
          <a:xfrm>
            <a:off x="542021" y="1548019"/>
            <a:ext cx="8318714" cy="3761961"/>
          </a:xfrm>
        </p:spPr>
        <p:txBody>
          <a:bodyPr anchor="ctr"/>
          <a:lstStyle/>
          <a:p>
            <a:r>
              <a:rPr lang="en-US"/>
              <a:t>Public cloud components &amp; architecture</a:t>
            </a:r>
            <a:endParaRPr lang="en-LV"/>
          </a:p>
        </p:txBody>
      </p:sp>
    </p:spTree>
    <p:extLst>
      <p:ext uri="{BB962C8B-B14F-4D97-AF65-F5344CB8AC3E}">
        <p14:creationId xmlns:p14="http://schemas.microsoft.com/office/powerpoint/2010/main" val="593365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7B5F968-6343-0649-A7E1-200F01552D85}"/>
              </a:ext>
            </a:extLst>
          </p:cNvPr>
          <p:cNvSpPr>
            <a:spLocks noGrp="1"/>
          </p:cNvSpPr>
          <p:nvPr>
            <p:ph type="title"/>
          </p:nvPr>
        </p:nvSpPr>
        <p:spPr/>
        <p:txBody>
          <a:bodyPr/>
          <a:lstStyle/>
          <a:p>
            <a:r>
              <a:rPr lang="nb-NO"/>
              <a:t>From </a:t>
            </a:r>
            <a:r>
              <a:rPr lang="nb-NO" err="1"/>
              <a:t>code</a:t>
            </a:r>
            <a:r>
              <a:rPr lang="nb-NO"/>
              <a:t> </a:t>
            </a:r>
            <a:r>
              <a:rPr lang="nb-NO" err="1"/>
              <a:t>on</a:t>
            </a:r>
            <a:r>
              <a:rPr lang="nb-NO"/>
              <a:t> GitHub to </a:t>
            </a:r>
            <a:r>
              <a:rPr lang="nb-NO" err="1">
                <a:solidFill>
                  <a:schemeClr val="accent1"/>
                </a:solidFill>
              </a:rPr>
              <a:t>running</a:t>
            </a:r>
            <a:r>
              <a:rPr lang="nb-NO">
                <a:solidFill>
                  <a:schemeClr val="accent1"/>
                </a:solidFill>
              </a:rPr>
              <a:t> services online</a:t>
            </a:r>
            <a:endParaRPr lang="en-US">
              <a:solidFill>
                <a:schemeClr val="accent1"/>
              </a:solidFill>
            </a:endParaRPr>
          </a:p>
        </p:txBody>
      </p:sp>
      <p:sp>
        <p:nvSpPr>
          <p:cNvPr id="3" name="Slide Number Placeholder 2">
            <a:extLst>
              <a:ext uri="{FF2B5EF4-FFF2-40B4-BE49-F238E27FC236}">
                <a16:creationId xmlns:a16="http://schemas.microsoft.com/office/drawing/2014/main" id="{EE52CAE3-D7C0-4AEA-89C8-FB246F92718D}"/>
              </a:ext>
            </a:extLst>
          </p:cNvPr>
          <p:cNvSpPr>
            <a:spLocks noGrp="1"/>
          </p:cNvSpPr>
          <p:nvPr>
            <p:ph type="sldNum" sz="quarter" idx="17"/>
          </p:nvPr>
        </p:nvSpPr>
        <p:spPr/>
        <p:txBody>
          <a:bodyPr/>
          <a:lstStyle/>
          <a:p>
            <a:fld id="{4F9AC08D-23A9-440E-BCB9-AA1E9877CC38}" type="slidenum">
              <a:rPr lang="en-US" smtClean="0"/>
              <a:pPr/>
              <a:t>49</a:t>
            </a:fld>
            <a:endParaRPr lang="en-US"/>
          </a:p>
        </p:txBody>
      </p:sp>
      <p:sp>
        <p:nvSpPr>
          <p:cNvPr id="61" name="Freeform 4">
            <a:extLst>
              <a:ext uri="{FF2B5EF4-FFF2-40B4-BE49-F238E27FC236}">
                <a16:creationId xmlns:a16="http://schemas.microsoft.com/office/drawing/2014/main" id="{F2BF6131-9729-4076-856F-9B2560761139}"/>
              </a:ext>
            </a:extLst>
          </p:cNvPr>
          <p:cNvSpPr/>
          <p:nvPr/>
        </p:nvSpPr>
        <p:spPr>
          <a:xfrm rot="20921773">
            <a:off x="4252208" y="2222798"/>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2" name="Freeform 5">
            <a:extLst>
              <a:ext uri="{FF2B5EF4-FFF2-40B4-BE49-F238E27FC236}">
                <a16:creationId xmlns:a16="http://schemas.microsoft.com/office/drawing/2014/main" id="{759C1BD1-5210-448F-B2CB-117677513830}"/>
              </a:ext>
            </a:extLst>
          </p:cNvPr>
          <p:cNvSpPr/>
          <p:nvPr/>
        </p:nvSpPr>
        <p:spPr>
          <a:xfrm rot="20921773">
            <a:off x="1874286" y="2970976"/>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3" name="Freeform 6">
            <a:extLst>
              <a:ext uri="{FF2B5EF4-FFF2-40B4-BE49-F238E27FC236}">
                <a16:creationId xmlns:a16="http://schemas.microsoft.com/office/drawing/2014/main" id="{BF978133-5EB1-4DAF-A197-AB5196DADEAC}"/>
              </a:ext>
            </a:extLst>
          </p:cNvPr>
          <p:cNvSpPr/>
          <p:nvPr/>
        </p:nvSpPr>
        <p:spPr>
          <a:xfrm rot="20921773">
            <a:off x="9016899" y="2205389"/>
            <a:ext cx="1434972" cy="225678"/>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4" name="Freeform 7">
            <a:extLst>
              <a:ext uri="{FF2B5EF4-FFF2-40B4-BE49-F238E27FC236}">
                <a16:creationId xmlns:a16="http://schemas.microsoft.com/office/drawing/2014/main" id="{CC9518EF-DD83-49A7-8419-8392F13877E5}"/>
              </a:ext>
            </a:extLst>
          </p:cNvPr>
          <p:cNvSpPr/>
          <p:nvPr/>
        </p:nvSpPr>
        <p:spPr>
          <a:xfrm rot="12544161">
            <a:off x="6630505" y="2200876"/>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6" name="Oval 65">
            <a:extLst>
              <a:ext uri="{FF2B5EF4-FFF2-40B4-BE49-F238E27FC236}">
                <a16:creationId xmlns:a16="http://schemas.microsoft.com/office/drawing/2014/main" id="{96B9E01F-4889-4D20-A104-30F37348098D}"/>
              </a:ext>
            </a:extLst>
          </p:cNvPr>
          <p:cNvSpPr/>
          <p:nvPr/>
        </p:nvSpPr>
        <p:spPr>
          <a:xfrm>
            <a:off x="807593" y="2989491"/>
            <a:ext cx="1053213" cy="1053215"/>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67" name="TextBox 66">
            <a:extLst>
              <a:ext uri="{FF2B5EF4-FFF2-40B4-BE49-F238E27FC236}">
                <a16:creationId xmlns:a16="http://schemas.microsoft.com/office/drawing/2014/main" id="{094ABE1D-22D9-4527-92B3-8F677B3C7F03}"/>
              </a:ext>
            </a:extLst>
          </p:cNvPr>
          <p:cNvSpPr txBox="1"/>
          <p:nvPr/>
        </p:nvSpPr>
        <p:spPr>
          <a:xfrm>
            <a:off x="5305466" y="2707746"/>
            <a:ext cx="2052466" cy="294506"/>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Container registry</a:t>
            </a:r>
          </a:p>
        </p:txBody>
      </p:sp>
      <p:sp>
        <p:nvSpPr>
          <p:cNvPr id="70" name="TextBox 69">
            <a:extLst>
              <a:ext uri="{FF2B5EF4-FFF2-40B4-BE49-F238E27FC236}">
                <a16:creationId xmlns:a16="http://schemas.microsoft.com/office/drawing/2014/main" id="{0588B1B4-3B7E-4CED-9750-89DBD1E20EB9}"/>
              </a:ext>
            </a:extLst>
          </p:cNvPr>
          <p:cNvSpPr txBox="1"/>
          <p:nvPr/>
        </p:nvSpPr>
        <p:spPr>
          <a:xfrm>
            <a:off x="9847639" y="2450580"/>
            <a:ext cx="1978311" cy="294506"/>
          </a:xfrm>
          <a:prstGeom prst="rect">
            <a:avLst/>
          </a:prstGeom>
          <a:noFill/>
          <a:ln>
            <a:noFill/>
          </a:ln>
        </p:spPr>
        <p:txBody>
          <a:bodyPr wrap="square" lIns="44770" tIns="22385" rIns="44770" bIns="22385" rtlCol="0">
            <a:spAutoFit/>
          </a:bodyPr>
          <a:lstStyle/>
          <a:p>
            <a:pPr algn="ct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AKS Cluster</a:t>
            </a:r>
          </a:p>
        </p:txBody>
      </p:sp>
      <p:sp>
        <p:nvSpPr>
          <p:cNvPr id="72" name="Oval 71">
            <a:extLst>
              <a:ext uri="{FF2B5EF4-FFF2-40B4-BE49-F238E27FC236}">
                <a16:creationId xmlns:a16="http://schemas.microsoft.com/office/drawing/2014/main" id="{8140D746-1AEC-4AAD-A60B-77B86CB5A8A1}"/>
              </a:ext>
            </a:extLst>
          </p:cNvPr>
          <p:cNvSpPr/>
          <p:nvPr/>
        </p:nvSpPr>
        <p:spPr>
          <a:xfrm>
            <a:off x="10310189" y="1191165"/>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3" name="TextBox 72">
            <a:extLst>
              <a:ext uri="{FF2B5EF4-FFF2-40B4-BE49-F238E27FC236}">
                <a16:creationId xmlns:a16="http://schemas.microsoft.com/office/drawing/2014/main" id="{0D00C0DF-3AE7-4909-9B94-70D8A947D8A2}"/>
              </a:ext>
            </a:extLst>
          </p:cNvPr>
          <p:cNvSpPr txBox="1"/>
          <p:nvPr/>
        </p:nvSpPr>
        <p:spPr>
          <a:xfrm>
            <a:off x="7724238" y="3451169"/>
            <a:ext cx="1978311" cy="294506"/>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Release pipeline</a:t>
            </a:r>
          </a:p>
        </p:txBody>
      </p:sp>
      <p:sp>
        <p:nvSpPr>
          <p:cNvPr id="75" name="Oval 74">
            <a:extLst>
              <a:ext uri="{FF2B5EF4-FFF2-40B4-BE49-F238E27FC236}">
                <a16:creationId xmlns:a16="http://schemas.microsoft.com/office/drawing/2014/main" id="{89BFEC06-2CC2-496D-9BC8-D0BBF1F968AD}"/>
              </a:ext>
            </a:extLst>
          </p:cNvPr>
          <p:cNvSpPr/>
          <p:nvPr/>
        </p:nvSpPr>
        <p:spPr>
          <a:xfrm>
            <a:off x="7934540" y="2244380"/>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6" name="TextBox 75">
            <a:extLst>
              <a:ext uri="{FF2B5EF4-FFF2-40B4-BE49-F238E27FC236}">
                <a16:creationId xmlns:a16="http://schemas.microsoft.com/office/drawing/2014/main" id="{34DE0AF6-BBEA-4938-80A7-E79E9CF36DD4}"/>
              </a:ext>
            </a:extLst>
          </p:cNvPr>
          <p:cNvSpPr txBox="1"/>
          <p:nvPr/>
        </p:nvSpPr>
        <p:spPr>
          <a:xfrm>
            <a:off x="2860677" y="3339204"/>
            <a:ext cx="1978311" cy="294506"/>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Build pipeline</a:t>
            </a:r>
          </a:p>
        </p:txBody>
      </p:sp>
      <p:sp>
        <p:nvSpPr>
          <p:cNvPr id="78" name="Oval 77">
            <a:extLst>
              <a:ext uri="{FF2B5EF4-FFF2-40B4-BE49-F238E27FC236}">
                <a16:creationId xmlns:a16="http://schemas.microsoft.com/office/drawing/2014/main" id="{670BF7E0-F055-446F-BA52-385B61563DB9}"/>
              </a:ext>
            </a:extLst>
          </p:cNvPr>
          <p:cNvSpPr/>
          <p:nvPr/>
        </p:nvSpPr>
        <p:spPr>
          <a:xfrm>
            <a:off x="3178314" y="2118710"/>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9" name="TextBox 78">
            <a:extLst>
              <a:ext uri="{FF2B5EF4-FFF2-40B4-BE49-F238E27FC236}">
                <a16:creationId xmlns:a16="http://schemas.microsoft.com/office/drawing/2014/main" id="{4F1F80E9-8373-459A-9BAB-6E1F28BB4955}"/>
              </a:ext>
            </a:extLst>
          </p:cNvPr>
          <p:cNvSpPr txBox="1"/>
          <p:nvPr/>
        </p:nvSpPr>
        <p:spPr>
          <a:xfrm>
            <a:off x="307458" y="4185728"/>
            <a:ext cx="1978311" cy="294506"/>
          </a:xfrm>
          <a:prstGeom prst="rect">
            <a:avLst/>
          </a:prstGeom>
          <a:noFill/>
          <a:ln>
            <a:noFill/>
          </a:ln>
        </p:spPr>
        <p:txBody>
          <a:bodyPr wrap="square" lIns="44770" tIns="22385" rIns="44770" bIns="22385" rtlCol="0">
            <a:spAutoFit/>
          </a:bodyPr>
          <a:lstStyle/>
          <a:p>
            <a:pPr algn="ct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Source control</a:t>
            </a:r>
          </a:p>
        </p:txBody>
      </p:sp>
      <p:sp>
        <p:nvSpPr>
          <p:cNvPr id="84" name="TextBox 83">
            <a:extLst>
              <a:ext uri="{FF2B5EF4-FFF2-40B4-BE49-F238E27FC236}">
                <a16:creationId xmlns:a16="http://schemas.microsoft.com/office/drawing/2014/main" id="{63355030-367C-4606-BC8C-557CB313CEC0}"/>
              </a:ext>
            </a:extLst>
          </p:cNvPr>
          <p:cNvSpPr txBox="1"/>
          <p:nvPr/>
        </p:nvSpPr>
        <p:spPr>
          <a:xfrm>
            <a:off x="463520" y="4589865"/>
            <a:ext cx="2109405" cy="1524516"/>
          </a:xfrm>
          <a:prstGeom prst="rect">
            <a:avLst/>
          </a:prstGeom>
          <a:noFill/>
          <a:ln>
            <a:noFill/>
          </a:ln>
        </p:spPr>
        <p:txBody>
          <a:bodyPr wrap="square" lIns="0" tIns="0" rIns="0" bIns="0" rtlCol="0" anchor="t">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a:rPr>
              <a:t>Public GitHub </a:t>
            </a:r>
            <a:r>
              <a:rPr lang="da-DK" sz="1200" kern="0" err="1">
                <a:solidFill>
                  <a:srgbClr val="000000"/>
                </a:solidFill>
                <a:ea typeface="Roboto Light" panose="02000000000000000000" pitchFamily="2" charset="0"/>
                <a:cs typeface="Arial"/>
              </a:rPr>
              <a:t>repository</a:t>
            </a:r>
            <a:r>
              <a:rPr lang="da-DK" sz="1200" kern="0">
                <a:solidFill>
                  <a:srgbClr val="000000"/>
                </a:solidFill>
                <a:ea typeface="Roboto Light" panose="02000000000000000000" pitchFamily="2" charset="0"/>
                <a:cs typeface="Arial"/>
              </a:rPr>
              <a:t> for </a:t>
            </a:r>
            <a:r>
              <a:rPr lang="da-DK" sz="1200" kern="0" err="1">
                <a:solidFill>
                  <a:srgbClr val="000000"/>
                </a:solidFill>
                <a:ea typeface="Roboto Light" panose="02000000000000000000" pitchFamily="2" charset="0"/>
                <a:cs typeface="Arial"/>
              </a:rPr>
              <a:t>everything</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that</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we</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develop</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Our</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user’s</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application</a:t>
            </a:r>
            <a:r>
              <a:rPr lang="da-DK" sz="1200" kern="0">
                <a:solidFill>
                  <a:srgbClr val="000000"/>
                </a:solidFill>
                <a:ea typeface="Roboto Light" panose="02000000000000000000" pitchFamily="2" charset="0"/>
                <a:cs typeface="Arial"/>
              </a:rPr>
              <a:t> repos </a:t>
            </a:r>
            <a:r>
              <a:rPr lang="da-DK" sz="1200" kern="0" err="1">
                <a:solidFill>
                  <a:srgbClr val="000000"/>
                </a:solidFill>
                <a:ea typeface="Roboto Light" panose="02000000000000000000" pitchFamily="2" charset="0"/>
                <a:cs typeface="Arial"/>
              </a:rPr>
              <a:t>are</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stored</a:t>
            </a:r>
            <a:r>
              <a:rPr lang="da-DK" sz="1200" kern="0">
                <a:solidFill>
                  <a:srgbClr val="000000"/>
                </a:solidFill>
                <a:ea typeface="Roboto Light" panose="02000000000000000000" pitchFamily="2" charset="0"/>
                <a:cs typeface="Arial"/>
              </a:rPr>
              <a:t> in </a:t>
            </a:r>
            <a:r>
              <a:rPr lang="da-DK" sz="1200" kern="0" err="1">
                <a:solidFill>
                  <a:srgbClr val="000000"/>
                </a:solidFill>
                <a:ea typeface="Roboto Light" panose="02000000000000000000" pitchFamily="2" charset="0"/>
                <a:cs typeface="Arial"/>
              </a:rPr>
              <a:t>Gitea</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protected</a:t>
            </a:r>
            <a:r>
              <a:rPr lang="da-DK" sz="1200" kern="0">
                <a:solidFill>
                  <a:srgbClr val="000000"/>
                </a:solidFill>
                <a:ea typeface="Roboto Light" panose="02000000000000000000" pitchFamily="2" charset="0"/>
                <a:cs typeface="Arial"/>
              </a:rPr>
              <a:t>, but </a:t>
            </a:r>
            <a:r>
              <a:rPr lang="da-DK" sz="1200" kern="0" err="1">
                <a:solidFill>
                  <a:srgbClr val="000000"/>
                </a:solidFill>
                <a:ea typeface="Roboto Light" panose="02000000000000000000" pitchFamily="2" charset="0"/>
                <a:cs typeface="Arial"/>
              </a:rPr>
              <a:t>available</a:t>
            </a:r>
            <a:r>
              <a:rPr lang="da-DK" sz="1200" kern="0">
                <a:solidFill>
                  <a:srgbClr val="000000"/>
                </a:solidFill>
                <a:ea typeface="Roboto Light" panose="02000000000000000000" pitchFamily="2" charset="0"/>
                <a:cs typeface="Arial"/>
              </a:rPr>
              <a:t> for all </a:t>
            </a:r>
            <a:r>
              <a:rPr lang="da-DK" sz="1200" kern="0" err="1">
                <a:solidFill>
                  <a:srgbClr val="000000"/>
                </a:solidFill>
                <a:ea typeface="Roboto Light" panose="02000000000000000000" pitchFamily="2" charset="0"/>
                <a:cs typeface="Arial"/>
              </a:rPr>
              <a:t>registered</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Altinn</a:t>
            </a:r>
            <a:r>
              <a:rPr lang="da-DK" sz="1200" kern="0">
                <a:solidFill>
                  <a:srgbClr val="000000"/>
                </a:solidFill>
                <a:ea typeface="Roboto Light" panose="02000000000000000000" pitchFamily="2" charset="0"/>
                <a:cs typeface="Arial"/>
              </a:rPr>
              <a:t> Studio users.</a:t>
            </a:r>
          </a:p>
          <a:p>
            <a:pPr defTabSz="913668" fontAlgn="base">
              <a:spcBef>
                <a:spcPts val="1200"/>
              </a:spcBef>
              <a:spcAft>
                <a:spcPct val="0"/>
              </a:spcAft>
            </a:pPr>
            <a:endParaRPr lang="da-DK" sz="1200" kern="0">
              <a:solidFill>
                <a:srgbClr val="000000"/>
              </a:solidFill>
              <a:ea typeface="Roboto Light" panose="02000000000000000000" pitchFamily="2" charset="0"/>
              <a:cs typeface="Arial" panose="020B0604020202020204" pitchFamily="34" charset="0"/>
            </a:endParaRPr>
          </a:p>
        </p:txBody>
      </p:sp>
      <p:sp>
        <p:nvSpPr>
          <p:cNvPr id="59" name="TextBox 58">
            <a:extLst>
              <a:ext uri="{FF2B5EF4-FFF2-40B4-BE49-F238E27FC236}">
                <a16:creationId xmlns:a16="http://schemas.microsoft.com/office/drawing/2014/main" id="{4C8B2265-94DB-5846-BFA0-84A9F00D070F}"/>
              </a:ext>
            </a:extLst>
          </p:cNvPr>
          <p:cNvSpPr txBox="1"/>
          <p:nvPr/>
        </p:nvSpPr>
        <p:spPr>
          <a:xfrm>
            <a:off x="2913052" y="3733742"/>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Pipeline </a:t>
            </a:r>
            <a:r>
              <a:rPr lang="da-DK" sz="1200" kern="0" err="1">
                <a:solidFill>
                  <a:srgbClr val="000000"/>
                </a:solidFill>
                <a:ea typeface="Roboto Light" panose="02000000000000000000" pitchFamily="2" charset="0"/>
                <a:cs typeface="Arial" panose="020B0604020202020204" pitchFamily="34" charset="0"/>
              </a:rPr>
              <a:t>consists</a:t>
            </a:r>
            <a:r>
              <a:rPr lang="da-DK" sz="1200" kern="0">
                <a:solidFill>
                  <a:srgbClr val="000000"/>
                </a:solidFill>
                <a:ea typeface="Roboto Light" panose="02000000000000000000" pitchFamily="2" charset="0"/>
                <a:cs typeface="Arial" panose="020B0604020202020204" pitchFamily="34" charset="0"/>
              </a:rPr>
              <a:t> of </a:t>
            </a:r>
            <a:r>
              <a:rPr lang="da-DK" sz="1200" kern="0" err="1">
                <a:solidFill>
                  <a:srgbClr val="000000"/>
                </a:solidFill>
                <a:ea typeface="Roboto Light" panose="02000000000000000000" pitchFamily="2" charset="0"/>
                <a:cs typeface="Arial" panose="020B0604020202020204" pitchFamily="34" charset="0"/>
              </a:rPr>
              <a:t>two</a:t>
            </a:r>
            <a:r>
              <a:rPr lang="da-DK" sz="1200" kern="0">
                <a:solidFill>
                  <a:srgbClr val="000000"/>
                </a:solidFill>
                <a:ea typeface="Roboto Light" panose="02000000000000000000" pitchFamily="2" charset="0"/>
                <a:cs typeface="Arial" panose="020B0604020202020204" pitchFamily="34" charset="0"/>
              </a:rPr>
              <a:t> steps. Building a </a:t>
            </a: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 and </a:t>
            </a:r>
            <a:r>
              <a:rPr lang="da-DK" sz="1200" kern="0" err="1">
                <a:solidFill>
                  <a:srgbClr val="000000"/>
                </a:solidFill>
                <a:ea typeface="Roboto Light" panose="02000000000000000000" pitchFamily="2" charset="0"/>
                <a:cs typeface="Arial" panose="020B0604020202020204" pitchFamily="34" charset="0"/>
              </a:rPr>
              <a:t>then</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pushing</a:t>
            </a:r>
            <a:r>
              <a:rPr lang="da-DK" sz="1200" kern="0">
                <a:solidFill>
                  <a:srgbClr val="000000"/>
                </a:solidFill>
                <a:ea typeface="Roboto Light" panose="02000000000000000000" pitchFamily="2" charset="0"/>
                <a:cs typeface="Arial" panose="020B0604020202020204" pitchFamily="34" charset="0"/>
              </a:rPr>
              <a:t> the </a:t>
            </a: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Container Registry. Pipeline is </a:t>
            </a:r>
            <a:r>
              <a:rPr lang="da-DK" sz="1200" kern="0" err="1">
                <a:solidFill>
                  <a:srgbClr val="000000"/>
                </a:solidFill>
                <a:ea typeface="Roboto Light" panose="02000000000000000000" pitchFamily="2" charset="0"/>
                <a:cs typeface="Arial" panose="020B0604020202020204" pitchFamily="34" charset="0"/>
              </a:rPr>
              <a:t>granted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contributor</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access</a:t>
            </a:r>
            <a:r>
              <a:rPr lang="da-DK" sz="1200" kern="0">
                <a:solidFill>
                  <a:srgbClr val="000000"/>
                </a:solidFill>
                <a:ea typeface="Roboto Light" panose="02000000000000000000" pitchFamily="2" charset="0"/>
                <a:cs typeface="Arial" panose="020B0604020202020204" pitchFamily="34" charset="0"/>
              </a:rPr>
              <a:t>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Container Registry</a:t>
            </a:r>
          </a:p>
          <a:p>
            <a:pPr defTabSz="913668" fontAlgn="base">
              <a:spcBef>
                <a:spcPts val="1200"/>
              </a:spcBef>
              <a:spcAft>
                <a:spcPct val="0"/>
              </a:spcAft>
            </a:pPr>
            <a:endParaRPr lang="da-DK" sz="1200" kern="0">
              <a:solidFill>
                <a:srgbClr val="000000"/>
              </a:solidFill>
              <a:ea typeface="Roboto Light" panose="02000000000000000000" pitchFamily="2" charset="0"/>
              <a:cs typeface="Arial" panose="020B0604020202020204" pitchFamily="34" charset="0"/>
            </a:endParaRPr>
          </a:p>
        </p:txBody>
      </p:sp>
      <p:sp>
        <p:nvSpPr>
          <p:cNvPr id="60" name="TextBox 59">
            <a:extLst>
              <a:ext uri="{FF2B5EF4-FFF2-40B4-BE49-F238E27FC236}">
                <a16:creationId xmlns:a16="http://schemas.microsoft.com/office/drawing/2014/main" id="{565D81BB-EE5F-734D-82A0-A87B1816E81C}"/>
              </a:ext>
            </a:extLst>
          </p:cNvPr>
          <p:cNvSpPr txBox="1"/>
          <p:nvPr/>
        </p:nvSpPr>
        <p:spPr>
          <a:xfrm>
            <a:off x="5364778" y="3339204"/>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images / container </a:t>
            </a:r>
            <a:r>
              <a:rPr lang="da-DK" sz="1200" kern="0" err="1">
                <a:solidFill>
                  <a:srgbClr val="000000"/>
                </a:solidFill>
                <a:ea typeface="Roboto Light" panose="02000000000000000000" pitchFamily="2" charset="0"/>
                <a:cs typeface="Arial" panose="020B0604020202020204" pitchFamily="34" charset="0"/>
              </a:rPr>
              <a:t>owned</a:t>
            </a:r>
            <a:r>
              <a:rPr lang="da-DK" sz="1200" kern="0">
                <a:solidFill>
                  <a:srgbClr val="000000"/>
                </a:solidFill>
                <a:ea typeface="Roboto Light" panose="02000000000000000000" pitchFamily="2" charset="0"/>
                <a:cs typeface="Arial" panose="020B0604020202020204" pitchFamily="34" charset="0"/>
              </a:rPr>
              <a:t> by </a:t>
            </a:r>
            <a:r>
              <a:rPr lang="da-DK" sz="1200" kern="0" err="1">
                <a:solidFill>
                  <a:srgbClr val="000000"/>
                </a:solidFill>
                <a:ea typeface="Roboto Light" panose="02000000000000000000" pitchFamily="2" charset="0"/>
                <a:cs typeface="Arial" panose="020B0604020202020204" pitchFamily="34" charset="0"/>
              </a:rPr>
              <a:t>different</a:t>
            </a:r>
            <a:r>
              <a:rPr lang="da-DK" sz="1200" kern="0">
                <a:solidFill>
                  <a:srgbClr val="000000"/>
                </a:solidFill>
                <a:ea typeface="Roboto Light" panose="02000000000000000000" pitchFamily="2" charset="0"/>
                <a:cs typeface="Arial" panose="020B0604020202020204" pitchFamily="34" charset="0"/>
              </a:rPr>
              <a:t> parties </a:t>
            </a:r>
            <a:r>
              <a:rPr lang="da-DK" sz="1200" kern="0" err="1">
                <a:solidFill>
                  <a:srgbClr val="000000"/>
                </a:solidFill>
                <a:ea typeface="Roboto Light" panose="02000000000000000000" pitchFamily="2" charset="0"/>
                <a:cs typeface="Arial" panose="020B0604020202020204" pitchFamily="34" charset="0"/>
              </a:rPr>
              <a:t>should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be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stored</a:t>
            </a:r>
            <a:r>
              <a:rPr lang="da-DK" sz="1200" kern="0">
                <a:solidFill>
                  <a:srgbClr val="000000"/>
                </a:solidFill>
                <a:ea typeface="Roboto Light" panose="02000000000000000000" pitchFamily="2" charset="0"/>
                <a:cs typeface="Arial" panose="020B0604020202020204" pitchFamily="34" charset="0"/>
              </a:rPr>
              <a:t> in </a:t>
            </a:r>
            <a:r>
              <a:rPr lang="da-DK" sz="1200" kern="0" err="1">
                <a:solidFill>
                  <a:srgbClr val="000000"/>
                </a:solidFill>
                <a:ea typeface="Roboto Light" panose="02000000000000000000" pitchFamily="2" charset="0"/>
                <a:cs typeface="Arial" panose="020B0604020202020204" pitchFamily="34" charset="0"/>
              </a:rPr>
              <a:t>different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registries</a:t>
            </a:r>
            <a:r>
              <a:rPr lang="da-DK" sz="1200" kern="0">
                <a:solidFill>
                  <a:srgbClr val="000000"/>
                </a:solidFill>
                <a:ea typeface="Roboto Light" panose="02000000000000000000" pitchFamily="2" charset="0"/>
                <a:cs typeface="Arial" panose="020B0604020202020204" pitchFamily="34" charset="0"/>
              </a:rPr>
              <a:t>. Container </a:t>
            </a:r>
            <a:r>
              <a:rPr lang="da-DK" sz="1200" kern="0" err="1">
                <a:solidFill>
                  <a:srgbClr val="000000"/>
                </a:solidFill>
                <a:ea typeface="Roboto Light" panose="02000000000000000000" pitchFamily="2" charset="0"/>
                <a:cs typeface="Arial" panose="020B0604020202020204" pitchFamily="34" charset="0"/>
              </a:rPr>
              <a:t>registry</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should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adhere</a:t>
            </a:r>
            <a:r>
              <a:rPr lang="da-DK" sz="1200" kern="0">
                <a:solidFill>
                  <a:srgbClr val="000000"/>
                </a:solidFill>
                <a:ea typeface="Roboto Light" panose="02000000000000000000" pitchFamily="2" charset="0"/>
                <a:cs typeface="Arial" panose="020B0604020202020204" pitchFamily="34" charset="0"/>
              </a:rPr>
              <a:t> to the </a:t>
            </a:r>
            <a:r>
              <a:rPr lang="da-DK" sz="1200" kern="0" err="1">
                <a:solidFill>
                  <a:srgbClr val="000000"/>
                </a:solidFill>
                <a:ea typeface="Roboto Light" panose="02000000000000000000" pitchFamily="2" charset="0"/>
                <a:cs typeface="Arial" panose="020B0604020202020204" pitchFamily="34" charset="0"/>
              </a:rPr>
              <a:t>requirements</a:t>
            </a:r>
            <a:r>
              <a:rPr lang="da-DK" sz="1200" kern="0">
                <a:solidFill>
                  <a:srgbClr val="000000"/>
                </a:solidFill>
                <a:ea typeface="Roboto Light" panose="02000000000000000000" pitchFamily="2" charset="0"/>
                <a:cs typeface="Arial" panose="020B0604020202020204" pitchFamily="34" charset="0"/>
              </a:rPr>
              <a:t> of the </a:t>
            </a:r>
            <a:r>
              <a:rPr lang="da-DK" sz="1200" kern="0" err="1">
                <a:solidFill>
                  <a:srgbClr val="000000"/>
                </a:solidFill>
                <a:ea typeface="Roboto Light" panose="02000000000000000000" pitchFamily="2" charset="0"/>
                <a:cs typeface="Arial" panose="020B0604020202020204" pitchFamily="34" charset="0"/>
              </a:rPr>
              <a:t>strictest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environment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they</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will</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be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deployed</a:t>
            </a:r>
            <a:r>
              <a:rPr lang="da-DK" sz="1200" kern="0">
                <a:solidFill>
                  <a:srgbClr val="000000"/>
                </a:solidFill>
                <a:ea typeface="Roboto Light" panose="02000000000000000000" pitchFamily="2" charset="0"/>
                <a:cs typeface="Arial" panose="020B0604020202020204" pitchFamily="34" charset="0"/>
              </a:rPr>
              <a:t> to.</a:t>
            </a:r>
          </a:p>
        </p:txBody>
      </p:sp>
      <p:sp>
        <p:nvSpPr>
          <p:cNvPr id="113" name="TextBox 112">
            <a:extLst>
              <a:ext uri="{FF2B5EF4-FFF2-40B4-BE49-F238E27FC236}">
                <a16:creationId xmlns:a16="http://schemas.microsoft.com/office/drawing/2014/main" id="{33C8C4A4-0E93-F844-957C-7074D6E78C35}"/>
              </a:ext>
            </a:extLst>
          </p:cNvPr>
          <p:cNvSpPr txBox="1"/>
          <p:nvPr/>
        </p:nvSpPr>
        <p:spPr>
          <a:xfrm>
            <a:off x="7781060" y="3860318"/>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Standard pipeline </a:t>
            </a:r>
            <a:r>
              <a:rPr lang="da-DK" sz="1200" kern="0" err="1">
                <a:solidFill>
                  <a:srgbClr val="000000"/>
                </a:solidFill>
                <a:ea typeface="Roboto Light" panose="02000000000000000000" pitchFamily="2" charset="0"/>
                <a:cs typeface="Arial" panose="020B0604020202020204" pitchFamily="34" charset="0"/>
              </a:rPr>
              <a:t>contains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two</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tasks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installing</a:t>
            </a:r>
            <a:r>
              <a:rPr lang="da-DK" sz="1200" kern="0">
                <a:solidFill>
                  <a:srgbClr val="000000"/>
                </a:solidFill>
                <a:ea typeface="Roboto Light" panose="02000000000000000000" pitchFamily="2" charset="0"/>
                <a:cs typeface="Arial" panose="020B0604020202020204" pitchFamily="34" charset="0"/>
              </a:rPr>
              <a:t> HELM on agent and helm </a:t>
            </a:r>
            <a:r>
              <a:rPr lang="da-DK" sz="1200" kern="0" err="1">
                <a:solidFill>
                  <a:srgbClr val="000000"/>
                </a:solidFill>
                <a:ea typeface="Roboto Light" panose="02000000000000000000" pitchFamily="2" charset="0"/>
                <a:cs typeface="Arial" panose="020B0604020202020204" pitchFamily="34" charset="0"/>
              </a:rPr>
              <a:t>upgrade</a:t>
            </a:r>
            <a:r>
              <a:rPr lang="da-DK" sz="1200" kern="0">
                <a:solidFill>
                  <a:srgbClr val="000000"/>
                </a:solidFill>
                <a:ea typeface="Roboto Light" panose="02000000000000000000" pitchFamily="2" charset="0"/>
                <a:cs typeface="Arial" panose="020B0604020202020204" pitchFamily="34" charset="0"/>
              </a:rPr>
              <a:t>(/</a:t>
            </a:r>
            <a:r>
              <a:rPr lang="da-DK" sz="1200" kern="0" err="1">
                <a:solidFill>
                  <a:srgbClr val="000000"/>
                </a:solidFill>
                <a:ea typeface="Roboto Light" panose="02000000000000000000" pitchFamily="2" charset="0"/>
                <a:cs typeface="Arial" panose="020B0604020202020204" pitchFamily="34" charset="0"/>
              </a:rPr>
              <a:t>install</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command</a:t>
            </a:r>
            <a:r>
              <a:rPr lang="da-DK" sz="1200" kern="0">
                <a:solidFill>
                  <a:srgbClr val="000000"/>
                </a:solidFill>
                <a:ea typeface="Roboto Light" panose="02000000000000000000" pitchFamily="2" charset="0"/>
                <a:cs typeface="Arial" panose="020B0604020202020204" pitchFamily="34" charset="0"/>
              </a:rPr>
              <a:t> to </a:t>
            </a:r>
            <a:r>
              <a:rPr lang="da-DK" sz="1200" kern="0" err="1">
                <a:solidFill>
                  <a:srgbClr val="000000"/>
                </a:solidFill>
                <a:ea typeface="Roboto Light" panose="02000000000000000000" pitchFamily="2" charset="0"/>
                <a:cs typeface="Arial" panose="020B0604020202020204" pitchFamily="34" charset="0"/>
              </a:rPr>
              <a:t>install</a:t>
            </a:r>
            <a:r>
              <a:rPr lang="da-DK" sz="1200" kern="0">
                <a:solidFill>
                  <a:srgbClr val="000000"/>
                </a:solidFill>
                <a:ea typeface="Roboto Light" panose="02000000000000000000" pitchFamily="2" charset="0"/>
                <a:cs typeface="Arial" panose="020B0604020202020204" pitchFamily="34" charset="0"/>
              </a:rPr>
              <a:t> the </a:t>
            </a:r>
            <a:r>
              <a:rPr lang="da-DK" sz="1200" kern="0" err="1">
                <a:solidFill>
                  <a:srgbClr val="000000"/>
                </a:solidFill>
                <a:ea typeface="Roboto Light" panose="02000000000000000000" pitchFamily="2" charset="0"/>
                <a:cs typeface="Arial" panose="020B0604020202020204" pitchFamily="34" charset="0"/>
              </a:rPr>
              <a:t>microservice</a:t>
            </a:r>
            <a:r>
              <a:rPr lang="da-DK" sz="1200" kern="0">
                <a:solidFill>
                  <a:srgbClr val="000000"/>
                </a:solidFill>
                <a:ea typeface="Roboto Light" panose="02000000000000000000" pitchFamily="2" charset="0"/>
                <a:cs typeface="Arial" panose="020B0604020202020204" pitchFamily="34" charset="0"/>
              </a:rPr>
              <a:t> on the </a:t>
            </a:r>
            <a:r>
              <a:rPr lang="da-DK" sz="1200" kern="0" err="1">
                <a:solidFill>
                  <a:srgbClr val="000000"/>
                </a:solidFill>
                <a:ea typeface="Roboto Light" panose="02000000000000000000" pitchFamily="2" charset="0"/>
                <a:cs typeface="Arial" panose="020B0604020202020204" pitchFamily="34" charset="0"/>
              </a:rPr>
              <a:t>Kubernetes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cluster</a:t>
            </a:r>
            <a:r>
              <a:rPr lang="da-DK" sz="1200" kern="0">
                <a:solidFill>
                  <a:srgbClr val="000000"/>
                </a:solidFill>
                <a:ea typeface="Roboto Light" panose="02000000000000000000" pitchFamily="2" charset="0"/>
                <a:cs typeface="Arial" panose="020B0604020202020204" pitchFamily="34" charset="0"/>
              </a:rPr>
              <a:t>. </a:t>
            </a:r>
          </a:p>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Helm </a:t>
            </a:r>
            <a:r>
              <a:rPr lang="da-DK" sz="1200" kern="0" err="1">
                <a:solidFill>
                  <a:srgbClr val="000000"/>
                </a:solidFill>
                <a:ea typeface="Roboto Light" panose="02000000000000000000" pitchFamily="2" charset="0"/>
                <a:cs typeface="Arial" panose="020B0604020202020204" pitchFamily="34" charset="0"/>
              </a:rPr>
              <a:t>charts</a:t>
            </a:r>
            <a:r>
              <a:rPr lang="da-DK" sz="1200" kern="0">
                <a:solidFill>
                  <a:srgbClr val="000000"/>
                </a:solidFill>
                <a:ea typeface="Roboto Light" panose="02000000000000000000" pitchFamily="2" charset="0"/>
                <a:cs typeface="Arial" panose="020B0604020202020204" pitchFamily="34" charset="0"/>
              </a:rPr>
              <a:t> and sensitive </a:t>
            </a:r>
            <a:r>
              <a:rPr lang="da-DK" sz="1200" kern="0" err="1">
                <a:solidFill>
                  <a:srgbClr val="000000"/>
                </a:solidFill>
                <a:ea typeface="Roboto Light" panose="02000000000000000000" pitchFamily="2" charset="0"/>
                <a:cs typeface="Arial" panose="020B0604020202020204" pitchFamily="34" charset="0"/>
              </a:rPr>
              <a:t>environment</a:t>
            </a:r>
            <a:r>
              <a:rPr lang="da-DK" sz="1200" kern="0">
                <a:solidFill>
                  <a:srgbClr val="000000"/>
                </a:solidFill>
                <a:ea typeface="Roboto Light" panose="02000000000000000000" pitchFamily="2" charset="0"/>
                <a:cs typeface="Arial" panose="020B0604020202020204" pitchFamily="34" charset="0"/>
              </a:rPr>
              <a:t> variables </a:t>
            </a:r>
            <a:r>
              <a:rPr lang="da-DK" sz="1200" kern="0" err="1">
                <a:solidFill>
                  <a:srgbClr val="000000"/>
                </a:solidFill>
                <a:ea typeface="Roboto Light" panose="02000000000000000000" pitchFamily="2" charset="0"/>
                <a:cs typeface="Arial" panose="020B0604020202020204" pitchFamily="34" charset="0"/>
              </a:rPr>
              <a:t>are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stored</a:t>
            </a:r>
            <a:r>
              <a:rPr lang="da-DK" sz="1200" kern="0">
                <a:solidFill>
                  <a:srgbClr val="000000"/>
                </a:solidFill>
                <a:ea typeface="Roboto Light" panose="02000000000000000000" pitchFamily="2" charset="0"/>
                <a:cs typeface="Arial" panose="020B0604020202020204" pitchFamily="34" charset="0"/>
              </a:rPr>
              <a:t> in a separate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Repo</a:t>
            </a:r>
            <a:r>
              <a:rPr lang="da-DK" sz="1200" kern="0">
                <a:solidFill>
                  <a:srgbClr val="000000"/>
                </a:solidFill>
                <a:ea typeface="Roboto Light" panose="02000000000000000000" pitchFamily="2" charset="0"/>
                <a:cs typeface="Arial" panose="020B0604020202020204" pitchFamily="34" charset="0"/>
              </a:rPr>
              <a:t> and made </a:t>
            </a:r>
            <a:r>
              <a:rPr lang="da-DK" sz="1200" kern="0" err="1">
                <a:solidFill>
                  <a:srgbClr val="000000"/>
                </a:solidFill>
                <a:ea typeface="Roboto Light" panose="02000000000000000000" pitchFamily="2" charset="0"/>
                <a:cs typeface="Arial" panose="020B0604020202020204" pitchFamily="34" charset="0"/>
              </a:rPr>
              <a:t>available</a:t>
            </a:r>
            <a:r>
              <a:rPr lang="da-DK" sz="1200" kern="0">
                <a:solidFill>
                  <a:srgbClr val="000000"/>
                </a:solidFill>
                <a:ea typeface="Roboto Light" panose="02000000000000000000" pitchFamily="2" charset="0"/>
                <a:cs typeface="Arial" panose="020B0604020202020204" pitchFamily="34" charset="0"/>
              </a:rPr>
              <a:t> for the </a:t>
            </a:r>
            <a:r>
              <a:rPr lang="da-DK" sz="1200" kern="0" err="1">
                <a:solidFill>
                  <a:srgbClr val="000000"/>
                </a:solidFill>
                <a:ea typeface="Roboto Light" panose="02000000000000000000" pitchFamily="2" charset="0"/>
                <a:cs typeface="Arial" panose="020B0604020202020204" pitchFamily="34" charset="0"/>
              </a:rPr>
              <a:t>release</a:t>
            </a:r>
            <a:r>
              <a:rPr lang="da-DK" sz="1200" kern="0">
                <a:solidFill>
                  <a:srgbClr val="000000"/>
                </a:solidFill>
                <a:ea typeface="Roboto Light" panose="02000000000000000000" pitchFamily="2" charset="0"/>
                <a:cs typeface="Arial" panose="020B0604020202020204" pitchFamily="34" charset="0"/>
              </a:rPr>
              <a:t> pipeline as an </a:t>
            </a:r>
            <a:r>
              <a:rPr lang="da-DK" sz="1200" kern="0" err="1">
                <a:solidFill>
                  <a:srgbClr val="000000"/>
                </a:solidFill>
                <a:ea typeface="Roboto Light" panose="02000000000000000000" pitchFamily="2" charset="0"/>
                <a:cs typeface="Arial" panose="020B0604020202020204" pitchFamily="34" charset="0"/>
              </a:rPr>
              <a:t>artefact</a:t>
            </a:r>
            <a:r>
              <a:rPr lang="da-DK" sz="1200" kern="0">
                <a:solidFill>
                  <a:srgbClr val="000000"/>
                </a:solidFill>
                <a:ea typeface="Roboto Light" panose="02000000000000000000" pitchFamily="2" charset="0"/>
                <a:cs typeface="Arial" panose="020B0604020202020204" pitchFamily="34" charset="0"/>
              </a:rPr>
              <a:t>. </a:t>
            </a:r>
          </a:p>
        </p:txBody>
      </p:sp>
      <p:sp>
        <p:nvSpPr>
          <p:cNvPr id="114" name="TextBox 113">
            <a:extLst>
              <a:ext uri="{FF2B5EF4-FFF2-40B4-BE49-F238E27FC236}">
                <a16:creationId xmlns:a16="http://schemas.microsoft.com/office/drawing/2014/main" id="{E1796C7B-6BC6-9B47-94C8-389481561413}"/>
              </a:ext>
            </a:extLst>
          </p:cNvPr>
          <p:cNvSpPr txBox="1"/>
          <p:nvPr/>
        </p:nvSpPr>
        <p:spPr>
          <a:xfrm>
            <a:off x="10126651" y="2854098"/>
            <a:ext cx="1684349"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err="1">
                <a:solidFill>
                  <a:srgbClr val="000000"/>
                </a:solidFill>
                <a:ea typeface="Roboto Light" panose="02000000000000000000" pitchFamily="2" charset="0"/>
                <a:cs typeface="Arial" panose="020B0604020202020204" pitchFamily="34" charset="0"/>
              </a:rPr>
              <a:t>Deploying</a:t>
            </a:r>
            <a:r>
              <a:rPr lang="da-DK" sz="1200" kern="0">
                <a:solidFill>
                  <a:srgbClr val="000000"/>
                </a:solidFill>
                <a:ea typeface="Roboto Light" panose="02000000000000000000" pitchFamily="2" charset="0"/>
                <a:cs typeface="Arial" panose="020B0604020202020204" pitchFamily="34" charset="0"/>
              </a:rPr>
              <a:t> a </a:t>
            </a:r>
            <a:r>
              <a:rPr lang="da-DK" sz="1200" kern="0" err="1">
                <a:solidFill>
                  <a:srgbClr val="000000"/>
                </a:solidFill>
                <a:ea typeface="Roboto Light" panose="02000000000000000000" pitchFamily="2" charset="0"/>
                <a:cs typeface="Arial" panose="020B0604020202020204" pitchFamily="34" charset="0"/>
              </a:rPr>
              <a:t>micro</a:t>
            </a:r>
            <a:r>
              <a:rPr lang="da-DK" sz="1200" kern="0">
                <a:solidFill>
                  <a:srgbClr val="000000"/>
                </a:solidFill>
                <a:ea typeface="Roboto Light" panose="02000000000000000000" pitchFamily="2" charset="0"/>
                <a:cs typeface="Arial" panose="020B0604020202020204" pitchFamily="34" charset="0"/>
              </a:rPr>
              <a:t> service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Kubernetes</a:t>
            </a:r>
            <a:r>
              <a:rPr lang="da-DK" sz="1200" kern="0">
                <a:solidFill>
                  <a:srgbClr val="000000"/>
                </a:solidFill>
                <a:ea typeface="Roboto Light" panose="02000000000000000000" pitchFamily="2" charset="0"/>
                <a:cs typeface="Arial" panose="020B0604020202020204" pitchFamily="34" charset="0"/>
              </a:rPr>
              <a:t> Service Cluster is done </a:t>
            </a:r>
            <a:r>
              <a:rPr lang="da-DK" sz="1200" kern="0" err="1">
                <a:solidFill>
                  <a:srgbClr val="000000"/>
                </a:solidFill>
                <a:ea typeface="Roboto Light" panose="02000000000000000000" pitchFamily="2" charset="0"/>
                <a:cs typeface="Arial" panose="020B0604020202020204" pitchFamily="34" charset="0"/>
              </a:rPr>
              <a:t>without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any</a:t>
            </a:r>
            <a:r>
              <a:rPr lang="da-DK" sz="1200" kern="0">
                <a:solidFill>
                  <a:srgbClr val="000000"/>
                </a:solidFill>
                <a:ea typeface="Roboto Light" panose="02000000000000000000" pitchFamily="2" charset="0"/>
                <a:cs typeface="Arial" panose="020B0604020202020204" pitchFamily="34" charset="0"/>
              </a:rPr>
              <a:t> downtime. </a:t>
            </a:r>
          </a:p>
        </p:txBody>
      </p:sp>
      <p:sp>
        <p:nvSpPr>
          <p:cNvPr id="36" name="Footer Placeholder 1">
            <a:extLst>
              <a:ext uri="{FF2B5EF4-FFF2-40B4-BE49-F238E27FC236}">
                <a16:creationId xmlns:a16="http://schemas.microsoft.com/office/drawing/2014/main" id="{4BF2E388-E909-574B-88FA-96126175AE10}"/>
              </a:ext>
            </a:extLst>
          </p:cNvPr>
          <p:cNvSpPr>
            <a:spLocks noGrp="1"/>
          </p:cNvSpPr>
          <p:nvPr>
            <p:ph type="ftr" sz="quarter" idx="16"/>
          </p:nvPr>
        </p:nvSpPr>
        <p:spPr>
          <a:xfrm>
            <a:off x="283296" y="6505623"/>
            <a:ext cx="3070368" cy="206375"/>
          </a:xfrm>
        </p:spPr>
        <p:txBody>
          <a:bodyPr/>
          <a:lstStyle/>
          <a:p>
            <a:r>
              <a:rPr lang="en-US" dirty="0"/>
              <a:t>Building an open source government platform in the cloud</a:t>
            </a:r>
          </a:p>
        </p:txBody>
      </p:sp>
      <p:pic>
        <p:nvPicPr>
          <p:cNvPr id="2" name="Bilde 3" descr="Et bilde som inneholder hjul, tegning&#10;&#10;Beskrivelse som er generert med svært høy visshet">
            <a:extLst>
              <a:ext uri="{FF2B5EF4-FFF2-40B4-BE49-F238E27FC236}">
                <a16:creationId xmlns:a16="http://schemas.microsoft.com/office/drawing/2014/main" id="{F584B2C3-BBE9-4D4A-80F2-7E3E1FF16CF3}"/>
              </a:ext>
            </a:extLst>
          </p:cNvPr>
          <p:cNvPicPr>
            <a:picLocks noChangeAspect="1"/>
          </p:cNvPicPr>
          <p:nvPr/>
        </p:nvPicPr>
        <p:blipFill>
          <a:blip r:embed="rId3">
            <a:duotone>
              <a:schemeClr val="accent1">
                <a:shade val="45000"/>
                <a:satMod val="135000"/>
              </a:schemeClr>
              <a:prstClr val="white"/>
            </a:duotone>
          </a:blip>
          <a:stretch>
            <a:fillRect/>
          </a:stretch>
        </p:blipFill>
        <p:spPr>
          <a:xfrm>
            <a:off x="769443" y="3115582"/>
            <a:ext cx="914400" cy="895350"/>
          </a:xfrm>
          <a:prstGeom prst="rect">
            <a:avLst/>
          </a:prstGeom>
        </p:spPr>
      </p:pic>
      <p:pic>
        <p:nvPicPr>
          <p:cNvPr id="123" name="Picture 2" descr="Gitea">
            <a:extLst>
              <a:ext uri="{FF2B5EF4-FFF2-40B4-BE49-F238E27FC236}">
                <a16:creationId xmlns:a16="http://schemas.microsoft.com/office/drawing/2014/main" id="{D6AD1F0B-F23A-4B0E-B7CD-ED3C37929622}"/>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499650" y="3386181"/>
            <a:ext cx="742305" cy="726541"/>
          </a:xfrm>
          <a:prstGeom prst="rect">
            <a:avLst/>
          </a:prstGeom>
          <a:noFill/>
          <a:extLst>
            <a:ext uri="{909E8E84-426E-40DD-AFC4-6F175D3DCCD1}">
              <a14:hiddenFill xmlns:a14="http://schemas.microsoft.com/office/drawing/2010/main">
                <a:solidFill>
                  <a:srgbClr val="FFFFFF"/>
                </a:solidFill>
              </a14:hiddenFill>
            </a:ext>
          </a:extLst>
        </p:spPr>
      </p:pic>
      <p:pic>
        <p:nvPicPr>
          <p:cNvPr id="4" name="Bilde 4" descr="Et bilde som inneholder klokke&#10;&#10;Beskrivelse som er generert med svært høy visshet">
            <a:extLst>
              <a:ext uri="{FF2B5EF4-FFF2-40B4-BE49-F238E27FC236}">
                <a16:creationId xmlns:a16="http://schemas.microsoft.com/office/drawing/2014/main" id="{887B4F8D-CD2F-419C-A8B3-0E819C8A555C}"/>
              </a:ext>
            </a:extLst>
          </p:cNvPr>
          <p:cNvPicPr>
            <a:picLocks noChangeAspect="1"/>
          </p:cNvPicPr>
          <p:nvPr/>
        </p:nvPicPr>
        <p:blipFill>
          <a:blip r:embed="rId5">
            <a:duotone>
              <a:schemeClr val="accent1">
                <a:shade val="45000"/>
                <a:satMod val="135000"/>
              </a:schemeClr>
              <a:prstClr val="white"/>
            </a:duotone>
          </a:blip>
          <a:stretch>
            <a:fillRect/>
          </a:stretch>
        </p:blipFill>
        <p:spPr>
          <a:xfrm>
            <a:off x="3323617" y="2389130"/>
            <a:ext cx="800100" cy="809625"/>
          </a:xfrm>
          <a:prstGeom prst="rect">
            <a:avLst/>
          </a:prstGeom>
        </p:spPr>
      </p:pic>
      <p:pic>
        <p:nvPicPr>
          <p:cNvPr id="5" name="Bilde 5" descr="Et bilde som inneholder klokke&#10;&#10;Beskrivelse som er generert med svært høy visshet">
            <a:extLst>
              <a:ext uri="{FF2B5EF4-FFF2-40B4-BE49-F238E27FC236}">
                <a16:creationId xmlns:a16="http://schemas.microsoft.com/office/drawing/2014/main" id="{E8FB5A5F-0569-40AA-AA47-26451C2D55C2}"/>
              </a:ext>
            </a:extLst>
          </p:cNvPr>
          <p:cNvPicPr>
            <a:picLocks noChangeAspect="1"/>
          </p:cNvPicPr>
          <p:nvPr/>
        </p:nvPicPr>
        <p:blipFill>
          <a:blip r:embed="rId5">
            <a:duotone>
              <a:schemeClr val="accent1">
                <a:shade val="45000"/>
                <a:satMod val="135000"/>
              </a:schemeClr>
              <a:prstClr val="white"/>
            </a:duotone>
          </a:blip>
          <a:stretch>
            <a:fillRect/>
          </a:stretch>
        </p:blipFill>
        <p:spPr>
          <a:xfrm>
            <a:off x="7989553" y="2402500"/>
            <a:ext cx="800100" cy="809625"/>
          </a:xfrm>
          <a:prstGeom prst="rect">
            <a:avLst/>
          </a:prstGeom>
        </p:spPr>
      </p:pic>
      <p:pic>
        <p:nvPicPr>
          <p:cNvPr id="6" name="Bilde 6">
            <a:extLst>
              <a:ext uri="{FF2B5EF4-FFF2-40B4-BE49-F238E27FC236}">
                <a16:creationId xmlns:a16="http://schemas.microsoft.com/office/drawing/2014/main" id="{2A33C7A9-0756-465D-BE29-996AEB3C5457}"/>
              </a:ext>
            </a:extLst>
          </p:cNvPr>
          <p:cNvPicPr>
            <a:picLocks noChangeAspect="1"/>
          </p:cNvPicPr>
          <p:nvPr/>
        </p:nvPicPr>
        <p:blipFill>
          <a:blip r:embed="rId6">
            <a:duotone>
              <a:schemeClr val="accent1">
                <a:shade val="45000"/>
                <a:satMod val="135000"/>
              </a:schemeClr>
              <a:prstClr val="white"/>
            </a:duotone>
          </a:blip>
          <a:stretch>
            <a:fillRect/>
          </a:stretch>
        </p:blipFill>
        <p:spPr>
          <a:xfrm>
            <a:off x="5636374" y="1724488"/>
            <a:ext cx="1019556" cy="951586"/>
          </a:xfrm>
          <a:prstGeom prst="rect">
            <a:avLst/>
          </a:prstGeom>
        </p:spPr>
      </p:pic>
      <p:pic>
        <p:nvPicPr>
          <p:cNvPr id="7" name="Bilde 7">
            <a:extLst>
              <a:ext uri="{FF2B5EF4-FFF2-40B4-BE49-F238E27FC236}">
                <a16:creationId xmlns:a16="http://schemas.microsoft.com/office/drawing/2014/main" id="{0225B65C-8B0F-4B4C-8EEA-4A4DE1AA04C6}"/>
              </a:ext>
            </a:extLst>
          </p:cNvPr>
          <p:cNvPicPr>
            <a:picLocks noChangeAspect="1"/>
          </p:cNvPicPr>
          <p:nvPr/>
        </p:nvPicPr>
        <p:blipFill>
          <a:blip r:embed="rId7">
            <a:duotone>
              <a:schemeClr val="accent1">
                <a:shade val="45000"/>
                <a:satMod val="135000"/>
              </a:schemeClr>
              <a:prstClr val="white"/>
            </a:duotone>
          </a:blip>
          <a:stretch>
            <a:fillRect/>
          </a:stretch>
        </p:blipFill>
        <p:spPr>
          <a:xfrm>
            <a:off x="8769251" y="2818308"/>
            <a:ext cx="428625" cy="428625"/>
          </a:xfrm>
          <a:prstGeom prst="rect">
            <a:avLst/>
          </a:prstGeom>
        </p:spPr>
      </p:pic>
      <p:pic>
        <p:nvPicPr>
          <p:cNvPr id="8" name="Bilde 8" descr="Et bilde som inneholder tegning, vindu&#10;&#10;Beskrivelse som er generert med svært høy visshet">
            <a:extLst>
              <a:ext uri="{FF2B5EF4-FFF2-40B4-BE49-F238E27FC236}">
                <a16:creationId xmlns:a16="http://schemas.microsoft.com/office/drawing/2014/main" id="{4985CABD-92E9-44FC-B5A8-E7ED2BEDC73D}"/>
              </a:ext>
            </a:extLst>
          </p:cNvPr>
          <p:cNvPicPr>
            <a:picLocks noChangeAspect="1"/>
          </p:cNvPicPr>
          <p:nvPr/>
        </p:nvPicPr>
        <p:blipFill>
          <a:blip r:embed="rId8">
            <a:duotone>
              <a:schemeClr val="accent1">
                <a:shade val="45000"/>
                <a:satMod val="135000"/>
              </a:schemeClr>
              <a:prstClr val="white"/>
            </a:duotone>
          </a:blip>
          <a:stretch>
            <a:fillRect/>
          </a:stretch>
        </p:blipFill>
        <p:spPr>
          <a:xfrm>
            <a:off x="10460071" y="1432952"/>
            <a:ext cx="828675" cy="800100"/>
          </a:xfrm>
          <a:prstGeom prst="rect">
            <a:avLst/>
          </a:prstGeom>
        </p:spPr>
      </p:pic>
    </p:spTree>
    <p:extLst>
      <p:ext uri="{BB962C8B-B14F-4D97-AF65-F5344CB8AC3E}">
        <p14:creationId xmlns:p14="http://schemas.microsoft.com/office/powerpoint/2010/main" val="2906649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AD3091AE-7F5D-4E4D-B9E5-56D4EE9A7DA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 y="0"/>
            <a:ext cx="12191980" cy="6857990"/>
          </a:xfrm>
          <a:prstGeom prst="rect">
            <a:avLst/>
          </a:prstGeom>
        </p:spPr>
      </p:pic>
      <p:sp>
        <p:nvSpPr>
          <p:cNvPr id="5" name="Footer Placeholder 4">
            <a:extLst>
              <a:ext uri="{FF2B5EF4-FFF2-40B4-BE49-F238E27FC236}">
                <a16:creationId xmlns:a16="http://schemas.microsoft.com/office/drawing/2014/main" id="{1CFF8854-E9FD-4003-8472-DA02B1737F2A}"/>
              </a:ext>
            </a:extLst>
          </p:cNvPr>
          <p:cNvSpPr>
            <a:spLocks noGrp="1"/>
          </p:cNvSpPr>
          <p:nvPr>
            <p:ph type="ftr" sz="quarter" idx="11"/>
          </p:nvPr>
        </p:nvSpPr>
        <p:spPr/>
        <p:txBody>
          <a:bodyPr vert="horz" lIns="91440" tIns="45720" rIns="91440" bIns="45720" rtlCol="0" anchor="ctr">
            <a:normAutofit fontScale="92500" lnSpcReduction="10000"/>
          </a:bodyPr>
          <a:lstStyle/>
          <a:p>
            <a:pPr defTabSz="914400">
              <a:lnSpc>
                <a:spcPct val="90000"/>
              </a:lnSpc>
              <a:spcAft>
                <a:spcPts val="600"/>
              </a:spcAft>
            </a:pPr>
            <a:r>
              <a:rPr lang="en-US" sz="1000" kern="1200">
                <a:solidFill>
                  <a:srgbClr val="FFFFFF"/>
                </a:solidFill>
                <a:latin typeface="+mn-lt"/>
                <a:ea typeface="+mn-ea"/>
                <a:cs typeface="+mn-cs"/>
              </a:rPr>
              <a:t>Building an open source government platform in the cloud</a:t>
            </a:r>
          </a:p>
        </p:txBody>
      </p:sp>
      <p:sp>
        <p:nvSpPr>
          <p:cNvPr id="6" name="Slide Number Placeholder 5">
            <a:extLst>
              <a:ext uri="{FF2B5EF4-FFF2-40B4-BE49-F238E27FC236}">
                <a16:creationId xmlns:a16="http://schemas.microsoft.com/office/drawing/2014/main" id="{ABAA919C-E33F-4123-B17A-C8672E060478}"/>
              </a:ext>
            </a:extLst>
          </p:cNvPr>
          <p:cNvSpPr>
            <a:spLocks noGrp="1"/>
          </p:cNvSpPr>
          <p:nvPr>
            <p:ph type="sldNum" sz="quarter" idx="12"/>
          </p:nvPr>
        </p:nvSpPr>
        <p:spPr/>
        <p:txBody>
          <a:bodyPr vert="horz" lIns="91440" tIns="45720" rIns="91440" bIns="45720" rtlCol="0" anchor="ctr">
            <a:normAutofit fontScale="77500" lnSpcReduction="20000"/>
          </a:bodyPr>
          <a:lstStyle/>
          <a:p>
            <a:pPr defTabSz="914400">
              <a:spcAft>
                <a:spcPts val="600"/>
              </a:spcAft>
            </a:pPr>
            <a:fld id="{382A4134-DC4F-4595-B9A4-1B1E99943079}" type="slidenum">
              <a:rPr lang="en-US" sz="1200">
                <a:solidFill>
                  <a:srgbClr val="FFFFFF"/>
                </a:solidFill>
              </a:rPr>
              <a:pPr defTabSz="914400">
                <a:spcAft>
                  <a:spcPts val="600"/>
                </a:spcAft>
              </a:pPr>
              <a:t>5</a:t>
            </a:fld>
            <a:endParaRPr lang="en-US" sz="1200">
              <a:solidFill>
                <a:srgbClr val="FFFFFF"/>
              </a:solidFill>
            </a:endParaRPr>
          </a:p>
        </p:txBody>
      </p:sp>
    </p:spTree>
    <p:extLst>
      <p:ext uri="{BB962C8B-B14F-4D97-AF65-F5344CB8AC3E}">
        <p14:creationId xmlns:p14="http://schemas.microsoft.com/office/powerpoint/2010/main" val="178573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5" descr="Et bilde som inneholder skjermbilde&#10;&#10;Beskrivelse som er generert med svært høy visshet">
            <a:extLst>
              <a:ext uri="{FF2B5EF4-FFF2-40B4-BE49-F238E27FC236}">
                <a16:creationId xmlns:a16="http://schemas.microsoft.com/office/drawing/2014/main" id="{5B85B0F9-7834-4F65-AA27-A44697A82D6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28" b="8961"/>
          <a:stretch/>
        </p:blipFill>
        <p:spPr>
          <a:xfrm>
            <a:off x="1827950" y="992032"/>
            <a:ext cx="9479330" cy="5407341"/>
          </a:xfrm>
          <a:prstGeom prst="rect">
            <a:avLst/>
          </a:prstGeom>
        </p:spPr>
      </p:pic>
      <p:sp>
        <p:nvSpPr>
          <p:cNvPr id="4" name="Plassholder for lysbildenummer 3">
            <a:extLst>
              <a:ext uri="{FF2B5EF4-FFF2-40B4-BE49-F238E27FC236}">
                <a16:creationId xmlns:a16="http://schemas.microsoft.com/office/drawing/2014/main" id="{22ADA5C2-F45C-4943-A1AD-051C26A08402}"/>
              </a:ext>
            </a:extLst>
          </p:cNvPr>
          <p:cNvSpPr>
            <a:spLocks noGrp="1"/>
          </p:cNvSpPr>
          <p:nvPr>
            <p:ph type="sldNum" sz="quarter" idx="17"/>
          </p:nvPr>
        </p:nvSpPr>
        <p:spPr/>
        <p:txBody>
          <a:bodyPr/>
          <a:lstStyle/>
          <a:p>
            <a:fld id="{382A4134-DC4F-4595-B9A4-1B1E99943079}" type="slidenum">
              <a:rPr lang="nb-NO" smtClean="0"/>
              <a:pPr/>
              <a:t>50</a:t>
            </a:fld>
            <a:endParaRPr lang="nb-NO"/>
          </a:p>
        </p:txBody>
      </p:sp>
      <p:sp>
        <p:nvSpPr>
          <p:cNvPr id="9" name="Footer Placeholder 1">
            <a:extLst>
              <a:ext uri="{FF2B5EF4-FFF2-40B4-BE49-F238E27FC236}">
                <a16:creationId xmlns:a16="http://schemas.microsoft.com/office/drawing/2014/main" id="{970D1834-6DC7-4946-AED7-12DA34C4C473}"/>
              </a:ext>
            </a:extLst>
          </p:cNvPr>
          <p:cNvSpPr>
            <a:spLocks noGrp="1"/>
          </p:cNvSpPr>
          <p:nvPr>
            <p:ph type="ftr" sz="quarter" idx="16"/>
          </p:nvPr>
        </p:nvSpPr>
        <p:spPr>
          <a:xfrm>
            <a:off x="107733" y="6519009"/>
            <a:ext cx="3070368" cy="206375"/>
          </a:xfrm>
        </p:spPr>
        <p:txBody>
          <a:bodyPr/>
          <a:lstStyle/>
          <a:p>
            <a:r>
              <a:rPr lang="en-US" dirty="0"/>
              <a:t>Building an open source government platform in the cloud</a:t>
            </a:r>
          </a:p>
        </p:txBody>
      </p:sp>
      <p:sp>
        <p:nvSpPr>
          <p:cNvPr id="2" name="Title 9">
            <a:extLst>
              <a:ext uri="{FF2B5EF4-FFF2-40B4-BE49-F238E27FC236}">
                <a16:creationId xmlns:a16="http://schemas.microsoft.com/office/drawing/2014/main" id="{669D2669-6459-4670-9159-3FC18ECD3FF2}"/>
              </a:ext>
            </a:extLst>
          </p:cNvPr>
          <p:cNvSpPr txBox="1">
            <a:spLocks/>
          </p:cNvSpPr>
          <p:nvPr/>
        </p:nvSpPr>
        <p:spPr>
          <a:xfrm>
            <a:off x="305844"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Release</a:t>
            </a:r>
            <a:r>
              <a:rPr lang="nb-NO"/>
              <a:t> pipeline for a </a:t>
            </a:r>
            <a:r>
              <a:rPr lang="nb-NO" err="1">
                <a:solidFill>
                  <a:schemeClr val="accent1"/>
                </a:solidFill>
              </a:rPr>
              <a:t>platform</a:t>
            </a:r>
            <a:r>
              <a:rPr lang="nb-NO">
                <a:solidFill>
                  <a:schemeClr val="accent1"/>
                </a:solidFill>
              </a:rPr>
              <a:t> </a:t>
            </a:r>
            <a:r>
              <a:rPr lang="nb-NO" err="1">
                <a:solidFill>
                  <a:schemeClr val="accent1"/>
                </a:solidFill>
              </a:rPr>
              <a:t>component</a:t>
            </a:r>
            <a:endParaRPr lang="en-US">
              <a:solidFill>
                <a:schemeClr val="accent1"/>
              </a:solidFill>
            </a:endParaRPr>
          </a:p>
        </p:txBody>
      </p:sp>
    </p:spTree>
    <p:extLst>
      <p:ext uri="{BB962C8B-B14F-4D97-AF65-F5344CB8AC3E}">
        <p14:creationId xmlns:p14="http://schemas.microsoft.com/office/powerpoint/2010/main" val="184478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5" descr="Et bilde som inneholder skjermbilde&#10;&#10;Beskrivelse som er generert med svært høy visshet">
            <a:extLst>
              <a:ext uri="{FF2B5EF4-FFF2-40B4-BE49-F238E27FC236}">
                <a16:creationId xmlns:a16="http://schemas.microsoft.com/office/drawing/2014/main" id="{5B85B0F9-7834-4F65-AA27-A44697A82D6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28" b="8961"/>
          <a:stretch/>
        </p:blipFill>
        <p:spPr>
          <a:xfrm>
            <a:off x="1827950" y="992032"/>
            <a:ext cx="9479330" cy="5407341"/>
          </a:xfrm>
          <a:prstGeom prst="rect">
            <a:avLst/>
          </a:prstGeom>
        </p:spPr>
      </p:pic>
      <p:sp>
        <p:nvSpPr>
          <p:cNvPr id="4" name="Plassholder for lysbildenummer 3">
            <a:extLst>
              <a:ext uri="{FF2B5EF4-FFF2-40B4-BE49-F238E27FC236}">
                <a16:creationId xmlns:a16="http://schemas.microsoft.com/office/drawing/2014/main" id="{22ADA5C2-F45C-4943-A1AD-051C26A08402}"/>
              </a:ext>
            </a:extLst>
          </p:cNvPr>
          <p:cNvSpPr>
            <a:spLocks noGrp="1"/>
          </p:cNvSpPr>
          <p:nvPr>
            <p:ph type="sldNum" sz="quarter" idx="17"/>
          </p:nvPr>
        </p:nvSpPr>
        <p:spPr/>
        <p:txBody>
          <a:bodyPr/>
          <a:lstStyle/>
          <a:p>
            <a:fld id="{382A4134-DC4F-4595-B9A4-1B1E99943079}" type="slidenum">
              <a:rPr lang="nb-NO" smtClean="0"/>
              <a:pPr/>
              <a:t>51</a:t>
            </a:fld>
            <a:endParaRPr lang="nb-NO"/>
          </a:p>
        </p:txBody>
      </p:sp>
      <p:sp>
        <p:nvSpPr>
          <p:cNvPr id="9" name="Footer Placeholder 1">
            <a:extLst>
              <a:ext uri="{FF2B5EF4-FFF2-40B4-BE49-F238E27FC236}">
                <a16:creationId xmlns:a16="http://schemas.microsoft.com/office/drawing/2014/main" id="{970D1834-6DC7-4946-AED7-12DA34C4C473}"/>
              </a:ext>
            </a:extLst>
          </p:cNvPr>
          <p:cNvSpPr>
            <a:spLocks noGrp="1"/>
          </p:cNvSpPr>
          <p:nvPr>
            <p:ph type="ftr" sz="quarter" idx="16"/>
          </p:nvPr>
        </p:nvSpPr>
        <p:spPr>
          <a:xfrm>
            <a:off x="244056" y="6521604"/>
            <a:ext cx="3070368" cy="206375"/>
          </a:xfrm>
        </p:spPr>
        <p:txBody>
          <a:bodyPr/>
          <a:lstStyle/>
          <a:p>
            <a:r>
              <a:rPr lang="en-US" dirty="0"/>
              <a:t>Building an open source government platform in the cloud</a:t>
            </a:r>
          </a:p>
        </p:txBody>
      </p:sp>
      <p:sp>
        <p:nvSpPr>
          <p:cNvPr id="2" name="Title 9">
            <a:extLst>
              <a:ext uri="{FF2B5EF4-FFF2-40B4-BE49-F238E27FC236}">
                <a16:creationId xmlns:a16="http://schemas.microsoft.com/office/drawing/2014/main" id="{669D2669-6459-4670-9159-3FC18ECD3FF2}"/>
              </a:ext>
            </a:extLst>
          </p:cNvPr>
          <p:cNvSpPr txBox="1">
            <a:spLocks/>
          </p:cNvSpPr>
          <p:nvPr/>
        </p:nvSpPr>
        <p:spPr>
          <a:xfrm>
            <a:off x="305844"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Release</a:t>
            </a:r>
            <a:r>
              <a:rPr lang="nb-NO"/>
              <a:t> pipeline for a </a:t>
            </a:r>
            <a:r>
              <a:rPr lang="nb-NO" err="1">
                <a:solidFill>
                  <a:schemeClr val="accent1"/>
                </a:solidFill>
              </a:rPr>
              <a:t>platform</a:t>
            </a:r>
            <a:r>
              <a:rPr lang="nb-NO">
                <a:solidFill>
                  <a:schemeClr val="accent1"/>
                </a:solidFill>
              </a:rPr>
              <a:t> </a:t>
            </a:r>
            <a:r>
              <a:rPr lang="nb-NO" err="1">
                <a:solidFill>
                  <a:schemeClr val="accent1"/>
                </a:solidFill>
              </a:rPr>
              <a:t>component</a:t>
            </a:r>
            <a:endParaRPr lang="en-US">
              <a:solidFill>
                <a:schemeClr val="accent1"/>
              </a:solidFill>
            </a:endParaRPr>
          </a:p>
        </p:txBody>
      </p:sp>
      <p:sp>
        <p:nvSpPr>
          <p:cNvPr id="3" name="Rectangle 10">
            <a:extLst>
              <a:ext uri="{FF2B5EF4-FFF2-40B4-BE49-F238E27FC236}">
                <a16:creationId xmlns:a16="http://schemas.microsoft.com/office/drawing/2014/main" id="{994A02A4-E3E1-436A-80D4-BA282C008194}"/>
              </a:ext>
            </a:extLst>
          </p:cNvPr>
          <p:cNvSpPr/>
          <p:nvPr/>
        </p:nvSpPr>
        <p:spPr>
          <a:xfrm>
            <a:off x="3533170" y="888274"/>
            <a:ext cx="8577489" cy="563078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1029197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5" descr="Et bilde som inneholder skjermbilde&#10;&#10;Beskrivelse som er generert med svært høy visshet">
            <a:extLst>
              <a:ext uri="{FF2B5EF4-FFF2-40B4-BE49-F238E27FC236}">
                <a16:creationId xmlns:a16="http://schemas.microsoft.com/office/drawing/2014/main" id="{5B85B0F9-7834-4F65-AA27-A44697A82D6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28" b="8961"/>
          <a:stretch/>
        </p:blipFill>
        <p:spPr>
          <a:xfrm>
            <a:off x="1827950" y="992032"/>
            <a:ext cx="9479330" cy="5407341"/>
          </a:xfrm>
          <a:prstGeom prst="rect">
            <a:avLst/>
          </a:prstGeom>
        </p:spPr>
      </p:pic>
      <p:sp>
        <p:nvSpPr>
          <p:cNvPr id="4" name="Plassholder for lysbildenummer 3">
            <a:extLst>
              <a:ext uri="{FF2B5EF4-FFF2-40B4-BE49-F238E27FC236}">
                <a16:creationId xmlns:a16="http://schemas.microsoft.com/office/drawing/2014/main" id="{22ADA5C2-F45C-4943-A1AD-051C26A08402}"/>
              </a:ext>
            </a:extLst>
          </p:cNvPr>
          <p:cNvSpPr>
            <a:spLocks noGrp="1"/>
          </p:cNvSpPr>
          <p:nvPr>
            <p:ph type="sldNum" sz="quarter" idx="17"/>
          </p:nvPr>
        </p:nvSpPr>
        <p:spPr/>
        <p:txBody>
          <a:bodyPr/>
          <a:lstStyle/>
          <a:p>
            <a:fld id="{382A4134-DC4F-4595-B9A4-1B1E99943079}" type="slidenum">
              <a:rPr lang="nb-NO" smtClean="0"/>
              <a:pPr/>
              <a:t>52</a:t>
            </a:fld>
            <a:endParaRPr lang="nb-NO"/>
          </a:p>
        </p:txBody>
      </p:sp>
      <p:sp>
        <p:nvSpPr>
          <p:cNvPr id="9" name="Footer Placeholder 1">
            <a:extLst>
              <a:ext uri="{FF2B5EF4-FFF2-40B4-BE49-F238E27FC236}">
                <a16:creationId xmlns:a16="http://schemas.microsoft.com/office/drawing/2014/main" id="{970D1834-6DC7-4946-AED7-12DA34C4C473}"/>
              </a:ext>
            </a:extLst>
          </p:cNvPr>
          <p:cNvSpPr>
            <a:spLocks noGrp="1"/>
          </p:cNvSpPr>
          <p:nvPr>
            <p:ph type="ftr" sz="quarter" idx="16"/>
          </p:nvPr>
        </p:nvSpPr>
        <p:spPr>
          <a:xfrm>
            <a:off x="292766" y="6519009"/>
            <a:ext cx="3070368" cy="206375"/>
          </a:xfrm>
        </p:spPr>
        <p:txBody>
          <a:bodyPr/>
          <a:lstStyle/>
          <a:p>
            <a:r>
              <a:rPr lang="en-US"/>
              <a:t>Building an open source government platform in the cloud</a:t>
            </a:r>
          </a:p>
        </p:txBody>
      </p:sp>
      <p:sp>
        <p:nvSpPr>
          <p:cNvPr id="2" name="Title 9">
            <a:extLst>
              <a:ext uri="{FF2B5EF4-FFF2-40B4-BE49-F238E27FC236}">
                <a16:creationId xmlns:a16="http://schemas.microsoft.com/office/drawing/2014/main" id="{669D2669-6459-4670-9159-3FC18ECD3FF2}"/>
              </a:ext>
            </a:extLst>
          </p:cNvPr>
          <p:cNvSpPr txBox="1">
            <a:spLocks/>
          </p:cNvSpPr>
          <p:nvPr/>
        </p:nvSpPr>
        <p:spPr>
          <a:xfrm>
            <a:off x="305844"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Release</a:t>
            </a:r>
            <a:r>
              <a:rPr lang="nb-NO"/>
              <a:t> pipeline for a </a:t>
            </a:r>
            <a:r>
              <a:rPr lang="nb-NO" err="1">
                <a:solidFill>
                  <a:schemeClr val="accent1"/>
                </a:solidFill>
              </a:rPr>
              <a:t>platform</a:t>
            </a:r>
            <a:r>
              <a:rPr lang="nb-NO">
                <a:solidFill>
                  <a:schemeClr val="accent1"/>
                </a:solidFill>
              </a:rPr>
              <a:t> </a:t>
            </a:r>
            <a:r>
              <a:rPr lang="nb-NO" err="1">
                <a:solidFill>
                  <a:schemeClr val="accent1"/>
                </a:solidFill>
              </a:rPr>
              <a:t>component</a:t>
            </a:r>
            <a:endParaRPr lang="en-US">
              <a:solidFill>
                <a:schemeClr val="accent1"/>
              </a:solidFill>
            </a:endParaRPr>
          </a:p>
        </p:txBody>
      </p:sp>
      <p:sp>
        <p:nvSpPr>
          <p:cNvPr id="3" name="Rectangle 10">
            <a:extLst>
              <a:ext uri="{FF2B5EF4-FFF2-40B4-BE49-F238E27FC236}">
                <a16:creationId xmlns:a16="http://schemas.microsoft.com/office/drawing/2014/main" id="{9DA20F93-9E1E-46C6-A4E6-8A2980E7F55B}"/>
              </a:ext>
            </a:extLst>
          </p:cNvPr>
          <p:cNvSpPr/>
          <p:nvPr/>
        </p:nvSpPr>
        <p:spPr>
          <a:xfrm>
            <a:off x="376314" y="997131"/>
            <a:ext cx="3122535" cy="463897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1243512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7B5F968-6343-0649-A7E1-200F01552D85}"/>
              </a:ext>
            </a:extLst>
          </p:cNvPr>
          <p:cNvSpPr>
            <a:spLocks noGrp="1"/>
          </p:cNvSpPr>
          <p:nvPr>
            <p:ph type="title"/>
          </p:nvPr>
        </p:nvSpPr>
        <p:spPr/>
        <p:txBody>
          <a:bodyPr/>
          <a:lstStyle/>
          <a:p>
            <a:r>
              <a:rPr lang="nb-NO"/>
              <a:t>From </a:t>
            </a:r>
            <a:r>
              <a:rPr lang="nb-NO" err="1"/>
              <a:t>code</a:t>
            </a:r>
            <a:r>
              <a:rPr lang="nb-NO"/>
              <a:t> </a:t>
            </a:r>
            <a:r>
              <a:rPr lang="nb-NO" err="1"/>
              <a:t>on</a:t>
            </a:r>
            <a:r>
              <a:rPr lang="nb-NO"/>
              <a:t> GitHub to </a:t>
            </a:r>
            <a:r>
              <a:rPr lang="nb-NO" err="1">
                <a:solidFill>
                  <a:schemeClr val="accent1"/>
                </a:solidFill>
              </a:rPr>
              <a:t>running</a:t>
            </a:r>
            <a:r>
              <a:rPr lang="nb-NO">
                <a:solidFill>
                  <a:schemeClr val="accent1"/>
                </a:solidFill>
              </a:rPr>
              <a:t> services online</a:t>
            </a:r>
            <a:endParaRPr lang="en-US">
              <a:solidFill>
                <a:schemeClr val="accent1"/>
              </a:solidFill>
            </a:endParaRPr>
          </a:p>
        </p:txBody>
      </p:sp>
      <p:sp>
        <p:nvSpPr>
          <p:cNvPr id="3" name="Slide Number Placeholder 2">
            <a:extLst>
              <a:ext uri="{FF2B5EF4-FFF2-40B4-BE49-F238E27FC236}">
                <a16:creationId xmlns:a16="http://schemas.microsoft.com/office/drawing/2014/main" id="{EE52CAE3-D7C0-4AEA-89C8-FB246F92718D}"/>
              </a:ext>
            </a:extLst>
          </p:cNvPr>
          <p:cNvSpPr>
            <a:spLocks noGrp="1"/>
          </p:cNvSpPr>
          <p:nvPr>
            <p:ph type="sldNum" sz="quarter" idx="17"/>
          </p:nvPr>
        </p:nvSpPr>
        <p:spPr/>
        <p:txBody>
          <a:bodyPr/>
          <a:lstStyle/>
          <a:p>
            <a:fld id="{4F9AC08D-23A9-440E-BCB9-AA1E9877CC38}" type="slidenum">
              <a:rPr lang="en-US" smtClean="0"/>
              <a:pPr/>
              <a:t>53</a:t>
            </a:fld>
            <a:endParaRPr lang="en-US"/>
          </a:p>
        </p:txBody>
      </p:sp>
      <p:sp>
        <p:nvSpPr>
          <p:cNvPr id="61" name="Freeform 4">
            <a:extLst>
              <a:ext uri="{FF2B5EF4-FFF2-40B4-BE49-F238E27FC236}">
                <a16:creationId xmlns:a16="http://schemas.microsoft.com/office/drawing/2014/main" id="{F2BF6131-9729-4076-856F-9B2560761139}"/>
              </a:ext>
            </a:extLst>
          </p:cNvPr>
          <p:cNvSpPr/>
          <p:nvPr/>
        </p:nvSpPr>
        <p:spPr>
          <a:xfrm rot="20921773">
            <a:off x="4252208" y="2222798"/>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2" name="Freeform 5">
            <a:extLst>
              <a:ext uri="{FF2B5EF4-FFF2-40B4-BE49-F238E27FC236}">
                <a16:creationId xmlns:a16="http://schemas.microsoft.com/office/drawing/2014/main" id="{759C1BD1-5210-448F-B2CB-117677513830}"/>
              </a:ext>
            </a:extLst>
          </p:cNvPr>
          <p:cNvSpPr/>
          <p:nvPr/>
        </p:nvSpPr>
        <p:spPr>
          <a:xfrm rot="20921773">
            <a:off x="1874286" y="2970976"/>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3" name="Freeform 6">
            <a:extLst>
              <a:ext uri="{FF2B5EF4-FFF2-40B4-BE49-F238E27FC236}">
                <a16:creationId xmlns:a16="http://schemas.microsoft.com/office/drawing/2014/main" id="{BF978133-5EB1-4DAF-A197-AB5196DADEAC}"/>
              </a:ext>
            </a:extLst>
          </p:cNvPr>
          <p:cNvSpPr/>
          <p:nvPr/>
        </p:nvSpPr>
        <p:spPr>
          <a:xfrm rot="20921773">
            <a:off x="9016899" y="2205389"/>
            <a:ext cx="1434972" cy="225678"/>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4" name="Freeform 7">
            <a:extLst>
              <a:ext uri="{FF2B5EF4-FFF2-40B4-BE49-F238E27FC236}">
                <a16:creationId xmlns:a16="http://schemas.microsoft.com/office/drawing/2014/main" id="{CC9518EF-DD83-49A7-8419-8392F13877E5}"/>
              </a:ext>
            </a:extLst>
          </p:cNvPr>
          <p:cNvSpPr/>
          <p:nvPr/>
        </p:nvSpPr>
        <p:spPr>
          <a:xfrm rot="12544161">
            <a:off x="6630505" y="2200876"/>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6" name="Oval 65">
            <a:extLst>
              <a:ext uri="{FF2B5EF4-FFF2-40B4-BE49-F238E27FC236}">
                <a16:creationId xmlns:a16="http://schemas.microsoft.com/office/drawing/2014/main" id="{96B9E01F-4889-4D20-A104-30F37348098D}"/>
              </a:ext>
            </a:extLst>
          </p:cNvPr>
          <p:cNvSpPr/>
          <p:nvPr/>
        </p:nvSpPr>
        <p:spPr>
          <a:xfrm>
            <a:off x="807593" y="2989491"/>
            <a:ext cx="1053213" cy="1053215"/>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67" name="TextBox 66">
            <a:extLst>
              <a:ext uri="{FF2B5EF4-FFF2-40B4-BE49-F238E27FC236}">
                <a16:creationId xmlns:a16="http://schemas.microsoft.com/office/drawing/2014/main" id="{094ABE1D-22D9-4527-92B3-8F677B3C7F03}"/>
              </a:ext>
            </a:extLst>
          </p:cNvPr>
          <p:cNvSpPr txBox="1"/>
          <p:nvPr/>
        </p:nvSpPr>
        <p:spPr>
          <a:xfrm>
            <a:off x="5305466" y="2695046"/>
            <a:ext cx="1519066" cy="543805"/>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Container registry</a:t>
            </a:r>
          </a:p>
        </p:txBody>
      </p:sp>
      <p:sp>
        <p:nvSpPr>
          <p:cNvPr id="70" name="TextBox 69">
            <a:extLst>
              <a:ext uri="{FF2B5EF4-FFF2-40B4-BE49-F238E27FC236}">
                <a16:creationId xmlns:a16="http://schemas.microsoft.com/office/drawing/2014/main" id="{0588B1B4-3B7E-4CED-9750-89DBD1E20EB9}"/>
              </a:ext>
            </a:extLst>
          </p:cNvPr>
          <p:cNvSpPr txBox="1"/>
          <p:nvPr/>
        </p:nvSpPr>
        <p:spPr>
          <a:xfrm>
            <a:off x="9847639" y="2450580"/>
            <a:ext cx="1978311" cy="294506"/>
          </a:xfrm>
          <a:prstGeom prst="rect">
            <a:avLst/>
          </a:prstGeom>
          <a:noFill/>
          <a:ln>
            <a:noFill/>
          </a:ln>
        </p:spPr>
        <p:txBody>
          <a:bodyPr wrap="square" lIns="44770" tIns="22385" rIns="44770" bIns="22385" rtlCol="0">
            <a:spAutoFit/>
          </a:bodyPr>
          <a:lstStyle/>
          <a:p>
            <a:pPr algn="ct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AKS Cluster</a:t>
            </a:r>
          </a:p>
        </p:txBody>
      </p:sp>
      <p:sp>
        <p:nvSpPr>
          <p:cNvPr id="72" name="Oval 71">
            <a:extLst>
              <a:ext uri="{FF2B5EF4-FFF2-40B4-BE49-F238E27FC236}">
                <a16:creationId xmlns:a16="http://schemas.microsoft.com/office/drawing/2014/main" id="{8140D746-1AEC-4AAD-A60B-77B86CB5A8A1}"/>
              </a:ext>
            </a:extLst>
          </p:cNvPr>
          <p:cNvSpPr/>
          <p:nvPr/>
        </p:nvSpPr>
        <p:spPr>
          <a:xfrm>
            <a:off x="10310189" y="1191165"/>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3" name="TextBox 72">
            <a:extLst>
              <a:ext uri="{FF2B5EF4-FFF2-40B4-BE49-F238E27FC236}">
                <a16:creationId xmlns:a16="http://schemas.microsoft.com/office/drawing/2014/main" id="{0D00C0DF-3AE7-4909-9B94-70D8A947D8A2}"/>
              </a:ext>
            </a:extLst>
          </p:cNvPr>
          <p:cNvSpPr txBox="1"/>
          <p:nvPr/>
        </p:nvSpPr>
        <p:spPr>
          <a:xfrm>
            <a:off x="7724238" y="3451169"/>
            <a:ext cx="1978311" cy="294506"/>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Release pipeline</a:t>
            </a:r>
          </a:p>
        </p:txBody>
      </p:sp>
      <p:sp>
        <p:nvSpPr>
          <p:cNvPr id="75" name="Oval 74">
            <a:extLst>
              <a:ext uri="{FF2B5EF4-FFF2-40B4-BE49-F238E27FC236}">
                <a16:creationId xmlns:a16="http://schemas.microsoft.com/office/drawing/2014/main" id="{89BFEC06-2CC2-496D-9BC8-D0BBF1F968AD}"/>
              </a:ext>
            </a:extLst>
          </p:cNvPr>
          <p:cNvSpPr/>
          <p:nvPr/>
        </p:nvSpPr>
        <p:spPr>
          <a:xfrm>
            <a:off x="7934540" y="2244380"/>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6" name="TextBox 75">
            <a:extLst>
              <a:ext uri="{FF2B5EF4-FFF2-40B4-BE49-F238E27FC236}">
                <a16:creationId xmlns:a16="http://schemas.microsoft.com/office/drawing/2014/main" id="{34DE0AF6-BBEA-4938-80A7-E79E9CF36DD4}"/>
              </a:ext>
            </a:extLst>
          </p:cNvPr>
          <p:cNvSpPr txBox="1"/>
          <p:nvPr/>
        </p:nvSpPr>
        <p:spPr>
          <a:xfrm>
            <a:off x="2860677" y="3339204"/>
            <a:ext cx="1978311" cy="294506"/>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Build pipeline</a:t>
            </a:r>
          </a:p>
        </p:txBody>
      </p:sp>
      <p:sp>
        <p:nvSpPr>
          <p:cNvPr id="78" name="Oval 77">
            <a:extLst>
              <a:ext uri="{FF2B5EF4-FFF2-40B4-BE49-F238E27FC236}">
                <a16:creationId xmlns:a16="http://schemas.microsoft.com/office/drawing/2014/main" id="{670BF7E0-F055-446F-BA52-385B61563DB9}"/>
              </a:ext>
            </a:extLst>
          </p:cNvPr>
          <p:cNvSpPr/>
          <p:nvPr/>
        </p:nvSpPr>
        <p:spPr>
          <a:xfrm>
            <a:off x="3178314" y="2118710"/>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9" name="TextBox 78">
            <a:extLst>
              <a:ext uri="{FF2B5EF4-FFF2-40B4-BE49-F238E27FC236}">
                <a16:creationId xmlns:a16="http://schemas.microsoft.com/office/drawing/2014/main" id="{4F1F80E9-8373-459A-9BAB-6E1F28BB4955}"/>
              </a:ext>
            </a:extLst>
          </p:cNvPr>
          <p:cNvSpPr txBox="1"/>
          <p:nvPr/>
        </p:nvSpPr>
        <p:spPr>
          <a:xfrm>
            <a:off x="307458" y="4185728"/>
            <a:ext cx="1978311" cy="294506"/>
          </a:xfrm>
          <a:prstGeom prst="rect">
            <a:avLst/>
          </a:prstGeom>
          <a:noFill/>
          <a:ln>
            <a:noFill/>
          </a:ln>
        </p:spPr>
        <p:txBody>
          <a:bodyPr wrap="square" lIns="44770" tIns="22385" rIns="44770" bIns="22385" rtlCol="0">
            <a:spAutoFit/>
          </a:bodyPr>
          <a:lstStyle/>
          <a:p>
            <a:pPr algn="ct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Source control</a:t>
            </a:r>
          </a:p>
        </p:txBody>
      </p:sp>
      <p:sp>
        <p:nvSpPr>
          <p:cNvPr id="84" name="TextBox 83">
            <a:extLst>
              <a:ext uri="{FF2B5EF4-FFF2-40B4-BE49-F238E27FC236}">
                <a16:creationId xmlns:a16="http://schemas.microsoft.com/office/drawing/2014/main" id="{63355030-367C-4606-BC8C-557CB313CEC0}"/>
              </a:ext>
            </a:extLst>
          </p:cNvPr>
          <p:cNvSpPr txBox="1"/>
          <p:nvPr/>
        </p:nvSpPr>
        <p:spPr>
          <a:xfrm>
            <a:off x="463520" y="4589865"/>
            <a:ext cx="2109405" cy="1524516"/>
          </a:xfrm>
          <a:prstGeom prst="rect">
            <a:avLst/>
          </a:prstGeom>
          <a:noFill/>
          <a:ln>
            <a:noFill/>
          </a:ln>
        </p:spPr>
        <p:txBody>
          <a:bodyPr wrap="square" lIns="0" tIns="0" rIns="0" bIns="0" rtlCol="0" anchor="t">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a:rPr>
              <a:t>Public GitHub </a:t>
            </a:r>
            <a:r>
              <a:rPr lang="da-DK" sz="1200" kern="0" err="1">
                <a:solidFill>
                  <a:srgbClr val="000000"/>
                </a:solidFill>
                <a:ea typeface="Roboto Light" panose="02000000000000000000" pitchFamily="2" charset="0"/>
                <a:cs typeface="Arial"/>
              </a:rPr>
              <a:t>repository</a:t>
            </a:r>
            <a:r>
              <a:rPr lang="da-DK" sz="1200" kern="0">
                <a:solidFill>
                  <a:srgbClr val="000000"/>
                </a:solidFill>
                <a:ea typeface="Roboto Light" panose="02000000000000000000" pitchFamily="2" charset="0"/>
                <a:cs typeface="Arial"/>
              </a:rPr>
              <a:t> for </a:t>
            </a:r>
            <a:r>
              <a:rPr lang="da-DK" sz="1200" kern="0" err="1">
                <a:solidFill>
                  <a:srgbClr val="000000"/>
                </a:solidFill>
                <a:ea typeface="Roboto Light" panose="02000000000000000000" pitchFamily="2" charset="0"/>
                <a:cs typeface="Arial"/>
              </a:rPr>
              <a:t>everything</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that</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we</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develop</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Our</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user’s</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application</a:t>
            </a:r>
            <a:r>
              <a:rPr lang="da-DK" sz="1200" kern="0">
                <a:solidFill>
                  <a:srgbClr val="000000"/>
                </a:solidFill>
                <a:ea typeface="Roboto Light" panose="02000000000000000000" pitchFamily="2" charset="0"/>
                <a:cs typeface="Arial"/>
              </a:rPr>
              <a:t> repos </a:t>
            </a:r>
            <a:r>
              <a:rPr lang="da-DK" sz="1200" kern="0" err="1">
                <a:solidFill>
                  <a:srgbClr val="000000"/>
                </a:solidFill>
                <a:ea typeface="Roboto Light" panose="02000000000000000000" pitchFamily="2" charset="0"/>
                <a:cs typeface="Arial"/>
              </a:rPr>
              <a:t>are</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stored</a:t>
            </a:r>
            <a:r>
              <a:rPr lang="da-DK" sz="1200" kern="0">
                <a:solidFill>
                  <a:srgbClr val="000000"/>
                </a:solidFill>
                <a:ea typeface="Roboto Light" panose="02000000000000000000" pitchFamily="2" charset="0"/>
                <a:cs typeface="Arial"/>
              </a:rPr>
              <a:t> in </a:t>
            </a:r>
            <a:r>
              <a:rPr lang="da-DK" sz="1200" kern="0" err="1">
                <a:solidFill>
                  <a:srgbClr val="000000"/>
                </a:solidFill>
                <a:ea typeface="Roboto Light" panose="02000000000000000000" pitchFamily="2" charset="0"/>
                <a:cs typeface="Arial"/>
              </a:rPr>
              <a:t>Gitea</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protected</a:t>
            </a:r>
            <a:r>
              <a:rPr lang="da-DK" sz="1200" kern="0">
                <a:solidFill>
                  <a:srgbClr val="000000"/>
                </a:solidFill>
                <a:ea typeface="Roboto Light" panose="02000000000000000000" pitchFamily="2" charset="0"/>
                <a:cs typeface="Arial"/>
              </a:rPr>
              <a:t>, but </a:t>
            </a:r>
            <a:r>
              <a:rPr lang="da-DK" sz="1200" kern="0" err="1">
                <a:solidFill>
                  <a:srgbClr val="000000"/>
                </a:solidFill>
                <a:ea typeface="Roboto Light" panose="02000000000000000000" pitchFamily="2" charset="0"/>
                <a:cs typeface="Arial"/>
              </a:rPr>
              <a:t>available</a:t>
            </a:r>
            <a:r>
              <a:rPr lang="da-DK" sz="1200" kern="0">
                <a:solidFill>
                  <a:srgbClr val="000000"/>
                </a:solidFill>
                <a:ea typeface="Roboto Light" panose="02000000000000000000" pitchFamily="2" charset="0"/>
                <a:cs typeface="Arial"/>
              </a:rPr>
              <a:t> for all </a:t>
            </a:r>
            <a:r>
              <a:rPr lang="da-DK" sz="1200" kern="0" err="1">
                <a:solidFill>
                  <a:srgbClr val="000000"/>
                </a:solidFill>
                <a:ea typeface="Roboto Light" panose="02000000000000000000" pitchFamily="2" charset="0"/>
                <a:cs typeface="Arial"/>
              </a:rPr>
              <a:t>registered</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Altinn</a:t>
            </a:r>
            <a:r>
              <a:rPr lang="da-DK" sz="1200" kern="0">
                <a:solidFill>
                  <a:srgbClr val="000000"/>
                </a:solidFill>
                <a:ea typeface="Roboto Light" panose="02000000000000000000" pitchFamily="2" charset="0"/>
                <a:cs typeface="Arial"/>
              </a:rPr>
              <a:t> Studio users.</a:t>
            </a:r>
          </a:p>
          <a:p>
            <a:pPr defTabSz="913668" fontAlgn="base">
              <a:spcBef>
                <a:spcPts val="1200"/>
              </a:spcBef>
              <a:spcAft>
                <a:spcPct val="0"/>
              </a:spcAft>
            </a:pPr>
            <a:endParaRPr lang="da-DK" sz="1200" kern="0">
              <a:solidFill>
                <a:srgbClr val="000000"/>
              </a:solidFill>
              <a:ea typeface="Roboto Light" panose="02000000000000000000" pitchFamily="2" charset="0"/>
              <a:cs typeface="Arial" panose="020B0604020202020204" pitchFamily="34" charset="0"/>
            </a:endParaRPr>
          </a:p>
        </p:txBody>
      </p:sp>
      <p:sp>
        <p:nvSpPr>
          <p:cNvPr id="59" name="TextBox 58">
            <a:extLst>
              <a:ext uri="{FF2B5EF4-FFF2-40B4-BE49-F238E27FC236}">
                <a16:creationId xmlns:a16="http://schemas.microsoft.com/office/drawing/2014/main" id="{4C8B2265-94DB-5846-BFA0-84A9F00D070F}"/>
              </a:ext>
            </a:extLst>
          </p:cNvPr>
          <p:cNvSpPr txBox="1"/>
          <p:nvPr/>
        </p:nvSpPr>
        <p:spPr>
          <a:xfrm>
            <a:off x="2913052" y="3733742"/>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Pipeline </a:t>
            </a:r>
            <a:r>
              <a:rPr lang="da-DK" sz="1200" kern="0" err="1">
                <a:solidFill>
                  <a:srgbClr val="000000"/>
                </a:solidFill>
                <a:ea typeface="Roboto Light" panose="02000000000000000000" pitchFamily="2" charset="0"/>
                <a:cs typeface="Arial" panose="020B0604020202020204" pitchFamily="34" charset="0"/>
              </a:rPr>
              <a:t>consists</a:t>
            </a:r>
            <a:r>
              <a:rPr lang="da-DK" sz="1200" kern="0">
                <a:solidFill>
                  <a:srgbClr val="000000"/>
                </a:solidFill>
                <a:ea typeface="Roboto Light" panose="02000000000000000000" pitchFamily="2" charset="0"/>
                <a:cs typeface="Arial" panose="020B0604020202020204" pitchFamily="34" charset="0"/>
              </a:rPr>
              <a:t> of </a:t>
            </a:r>
            <a:r>
              <a:rPr lang="da-DK" sz="1200" kern="0" err="1">
                <a:solidFill>
                  <a:srgbClr val="000000"/>
                </a:solidFill>
                <a:ea typeface="Roboto Light" panose="02000000000000000000" pitchFamily="2" charset="0"/>
                <a:cs typeface="Arial" panose="020B0604020202020204" pitchFamily="34" charset="0"/>
              </a:rPr>
              <a:t>two</a:t>
            </a:r>
            <a:r>
              <a:rPr lang="da-DK" sz="1200" kern="0">
                <a:solidFill>
                  <a:srgbClr val="000000"/>
                </a:solidFill>
                <a:ea typeface="Roboto Light" panose="02000000000000000000" pitchFamily="2" charset="0"/>
                <a:cs typeface="Arial" panose="020B0604020202020204" pitchFamily="34" charset="0"/>
              </a:rPr>
              <a:t> steps. Building a </a:t>
            </a: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 and </a:t>
            </a:r>
            <a:r>
              <a:rPr lang="da-DK" sz="1200" kern="0" err="1">
                <a:solidFill>
                  <a:srgbClr val="000000"/>
                </a:solidFill>
                <a:ea typeface="Roboto Light" panose="02000000000000000000" pitchFamily="2" charset="0"/>
                <a:cs typeface="Arial" panose="020B0604020202020204" pitchFamily="34" charset="0"/>
              </a:rPr>
              <a:t>then</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pushing</a:t>
            </a:r>
            <a:r>
              <a:rPr lang="da-DK" sz="1200" kern="0">
                <a:solidFill>
                  <a:srgbClr val="000000"/>
                </a:solidFill>
                <a:ea typeface="Roboto Light" panose="02000000000000000000" pitchFamily="2" charset="0"/>
                <a:cs typeface="Arial" panose="020B0604020202020204" pitchFamily="34" charset="0"/>
              </a:rPr>
              <a:t> the </a:t>
            </a: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Container Registry. Pipeline is </a:t>
            </a:r>
            <a:r>
              <a:rPr lang="da-DK" sz="1200" kern="0" err="1">
                <a:solidFill>
                  <a:srgbClr val="000000"/>
                </a:solidFill>
                <a:ea typeface="Roboto Light" panose="02000000000000000000" pitchFamily="2" charset="0"/>
                <a:cs typeface="Arial" panose="020B0604020202020204" pitchFamily="34" charset="0"/>
              </a:rPr>
              <a:t>granted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contributor</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access</a:t>
            </a:r>
            <a:r>
              <a:rPr lang="da-DK" sz="1200" kern="0">
                <a:solidFill>
                  <a:srgbClr val="000000"/>
                </a:solidFill>
                <a:ea typeface="Roboto Light" panose="02000000000000000000" pitchFamily="2" charset="0"/>
                <a:cs typeface="Arial" panose="020B0604020202020204" pitchFamily="34" charset="0"/>
              </a:rPr>
              <a:t>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Container Registry</a:t>
            </a:r>
          </a:p>
          <a:p>
            <a:pPr defTabSz="913668" fontAlgn="base">
              <a:spcBef>
                <a:spcPts val="1200"/>
              </a:spcBef>
              <a:spcAft>
                <a:spcPct val="0"/>
              </a:spcAft>
            </a:pPr>
            <a:endParaRPr lang="da-DK" sz="1200" kern="0">
              <a:solidFill>
                <a:srgbClr val="000000"/>
              </a:solidFill>
              <a:ea typeface="Roboto Light" panose="02000000000000000000" pitchFamily="2" charset="0"/>
              <a:cs typeface="Arial" panose="020B0604020202020204" pitchFamily="34" charset="0"/>
            </a:endParaRPr>
          </a:p>
        </p:txBody>
      </p:sp>
      <p:sp>
        <p:nvSpPr>
          <p:cNvPr id="60" name="TextBox 59">
            <a:extLst>
              <a:ext uri="{FF2B5EF4-FFF2-40B4-BE49-F238E27FC236}">
                <a16:creationId xmlns:a16="http://schemas.microsoft.com/office/drawing/2014/main" id="{565D81BB-EE5F-734D-82A0-A87B1816E81C}"/>
              </a:ext>
            </a:extLst>
          </p:cNvPr>
          <p:cNvSpPr txBox="1"/>
          <p:nvPr/>
        </p:nvSpPr>
        <p:spPr>
          <a:xfrm>
            <a:off x="5368936" y="3384487"/>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images / container </a:t>
            </a:r>
            <a:r>
              <a:rPr lang="da-DK" sz="1200" kern="0" err="1">
                <a:solidFill>
                  <a:srgbClr val="000000"/>
                </a:solidFill>
                <a:ea typeface="Roboto Light" panose="02000000000000000000" pitchFamily="2" charset="0"/>
                <a:cs typeface="Arial" panose="020B0604020202020204" pitchFamily="34" charset="0"/>
              </a:rPr>
              <a:t>owned</a:t>
            </a:r>
            <a:r>
              <a:rPr lang="da-DK" sz="1200" kern="0">
                <a:solidFill>
                  <a:srgbClr val="000000"/>
                </a:solidFill>
                <a:ea typeface="Roboto Light" panose="02000000000000000000" pitchFamily="2" charset="0"/>
                <a:cs typeface="Arial" panose="020B0604020202020204" pitchFamily="34" charset="0"/>
              </a:rPr>
              <a:t> by </a:t>
            </a:r>
            <a:r>
              <a:rPr lang="da-DK" sz="1200" kern="0" err="1">
                <a:solidFill>
                  <a:srgbClr val="000000"/>
                </a:solidFill>
                <a:ea typeface="Roboto Light" panose="02000000000000000000" pitchFamily="2" charset="0"/>
                <a:cs typeface="Arial" panose="020B0604020202020204" pitchFamily="34" charset="0"/>
              </a:rPr>
              <a:t>different</a:t>
            </a:r>
            <a:r>
              <a:rPr lang="da-DK" sz="1200" kern="0">
                <a:solidFill>
                  <a:srgbClr val="000000"/>
                </a:solidFill>
                <a:ea typeface="Roboto Light" panose="02000000000000000000" pitchFamily="2" charset="0"/>
                <a:cs typeface="Arial" panose="020B0604020202020204" pitchFamily="34" charset="0"/>
              </a:rPr>
              <a:t> parties </a:t>
            </a:r>
            <a:r>
              <a:rPr lang="da-DK" sz="1200" kern="0" err="1">
                <a:solidFill>
                  <a:srgbClr val="000000"/>
                </a:solidFill>
                <a:ea typeface="Roboto Light" panose="02000000000000000000" pitchFamily="2" charset="0"/>
                <a:cs typeface="Arial" panose="020B0604020202020204" pitchFamily="34" charset="0"/>
              </a:rPr>
              <a:t>should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be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stored</a:t>
            </a:r>
            <a:r>
              <a:rPr lang="da-DK" sz="1200" kern="0">
                <a:solidFill>
                  <a:srgbClr val="000000"/>
                </a:solidFill>
                <a:ea typeface="Roboto Light" panose="02000000000000000000" pitchFamily="2" charset="0"/>
                <a:cs typeface="Arial" panose="020B0604020202020204" pitchFamily="34" charset="0"/>
              </a:rPr>
              <a:t> in </a:t>
            </a:r>
            <a:r>
              <a:rPr lang="da-DK" sz="1200" kern="0" err="1">
                <a:solidFill>
                  <a:srgbClr val="000000"/>
                </a:solidFill>
                <a:ea typeface="Roboto Light" panose="02000000000000000000" pitchFamily="2" charset="0"/>
                <a:cs typeface="Arial" panose="020B0604020202020204" pitchFamily="34" charset="0"/>
              </a:rPr>
              <a:t>different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registries</a:t>
            </a:r>
            <a:r>
              <a:rPr lang="da-DK" sz="1200" kern="0">
                <a:solidFill>
                  <a:srgbClr val="000000"/>
                </a:solidFill>
                <a:ea typeface="Roboto Light" panose="02000000000000000000" pitchFamily="2" charset="0"/>
                <a:cs typeface="Arial" panose="020B0604020202020204" pitchFamily="34" charset="0"/>
              </a:rPr>
              <a:t>. Container </a:t>
            </a:r>
            <a:r>
              <a:rPr lang="da-DK" sz="1200" kern="0" err="1">
                <a:solidFill>
                  <a:srgbClr val="000000"/>
                </a:solidFill>
                <a:ea typeface="Roboto Light" panose="02000000000000000000" pitchFamily="2" charset="0"/>
                <a:cs typeface="Arial" panose="020B0604020202020204" pitchFamily="34" charset="0"/>
              </a:rPr>
              <a:t>registry</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should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adhere</a:t>
            </a:r>
            <a:r>
              <a:rPr lang="da-DK" sz="1200" kern="0">
                <a:solidFill>
                  <a:srgbClr val="000000"/>
                </a:solidFill>
                <a:ea typeface="Roboto Light" panose="02000000000000000000" pitchFamily="2" charset="0"/>
                <a:cs typeface="Arial" panose="020B0604020202020204" pitchFamily="34" charset="0"/>
              </a:rPr>
              <a:t> to the </a:t>
            </a:r>
            <a:r>
              <a:rPr lang="da-DK" sz="1200" kern="0" err="1">
                <a:solidFill>
                  <a:srgbClr val="000000"/>
                </a:solidFill>
                <a:ea typeface="Roboto Light" panose="02000000000000000000" pitchFamily="2" charset="0"/>
                <a:cs typeface="Arial" panose="020B0604020202020204" pitchFamily="34" charset="0"/>
              </a:rPr>
              <a:t>requirements</a:t>
            </a:r>
            <a:r>
              <a:rPr lang="da-DK" sz="1200" kern="0">
                <a:solidFill>
                  <a:srgbClr val="000000"/>
                </a:solidFill>
                <a:ea typeface="Roboto Light" panose="02000000000000000000" pitchFamily="2" charset="0"/>
                <a:cs typeface="Arial" panose="020B0604020202020204" pitchFamily="34" charset="0"/>
              </a:rPr>
              <a:t> of the </a:t>
            </a:r>
            <a:r>
              <a:rPr lang="da-DK" sz="1200" kern="0" err="1">
                <a:solidFill>
                  <a:srgbClr val="000000"/>
                </a:solidFill>
                <a:ea typeface="Roboto Light" panose="02000000000000000000" pitchFamily="2" charset="0"/>
                <a:cs typeface="Arial" panose="020B0604020202020204" pitchFamily="34" charset="0"/>
              </a:rPr>
              <a:t>strictest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environment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they</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will</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be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deployed</a:t>
            </a:r>
            <a:r>
              <a:rPr lang="da-DK" sz="1200" kern="0">
                <a:solidFill>
                  <a:srgbClr val="000000"/>
                </a:solidFill>
                <a:ea typeface="Roboto Light" panose="02000000000000000000" pitchFamily="2" charset="0"/>
                <a:cs typeface="Arial" panose="020B0604020202020204" pitchFamily="34" charset="0"/>
              </a:rPr>
              <a:t> to.</a:t>
            </a:r>
          </a:p>
        </p:txBody>
      </p:sp>
      <p:sp>
        <p:nvSpPr>
          <p:cNvPr id="113" name="TextBox 112">
            <a:extLst>
              <a:ext uri="{FF2B5EF4-FFF2-40B4-BE49-F238E27FC236}">
                <a16:creationId xmlns:a16="http://schemas.microsoft.com/office/drawing/2014/main" id="{33C8C4A4-0E93-F844-957C-7074D6E78C35}"/>
              </a:ext>
            </a:extLst>
          </p:cNvPr>
          <p:cNvSpPr txBox="1"/>
          <p:nvPr/>
        </p:nvSpPr>
        <p:spPr>
          <a:xfrm>
            <a:off x="7781060" y="3860318"/>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Standard pipeline </a:t>
            </a:r>
            <a:r>
              <a:rPr lang="da-DK" sz="1200" kern="0" err="1">
                <a:solidFill>
                  <a:srgbClr val="000000"/>
                </a:solidFill>
                <a:ea typeface="Roboto Light" panose="02000000000000000000" pitchFamily="2" charset="0"/>
                <a:cs typeface="Arial" panose="020B0604020202020204" pitchFamily="34" charset="0"/>
              </a:rPr>
              <a:t>contains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two</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tasks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installing</a:t>
            </a:r>
            <a:r>
              <a:rPr lang="da-DK" sz="1200" kern="0">
                <a:solidFill>
                  <a:srgbClr val="000000"/>
                </a:solidFill>
                <a:ea typeface="Roboto Light" panose="02000000000000000000" pitchFamily="2" charset="0"/>
                <a:cs typeface="Arial" panose="020B0604020202020204" pitchFamily="34" charset="0"/>
              </a:rPr>
              <a:t> HELM on agent and helm </a:t>
            </a:r>
            <a:r>
              <a:rPr lang="da-DK" sz="1200" kern="0" err="1">
                <a:solidFill>
                  <a:srgbClr val="000000"/>
                </a:solidFill>
                <a:ea typeface="Roboto Light" panose="02000000000000000000" pitchFamily="2" charset="0"/>
                <a:cs typeface="Arial" panose="020B0604020202020204" pitchFamily="34" charset="0"/>
              </a:rPr>
              <a:t>upgrade</a:t>
            </a:r>
            <a:r>
              <a:rPr lang="da-DK" sz="1200" kern="0">
                <a:solidFill>
                  <a:srgbClr val="000000"/>
                </a:solidFill>
                <a:ea typeface="Roboto Light" panose="02000000000000000000" pitchFamily="2" charset="0"/>
                <a:cs typeface="Arial" panose="020B0604020202020204" pitchFamily="34" charset="0"/>
              </a:rPr>
              <a:t>(/</a:t>
            </a:r>
            <a:r>
              <a:rPr lang="da-DK" sz="1200" kern="0" err="1">
                <a:solidFill>
                  <a:srgbClr val="000000"/>
                </a:solidFill>
                <a:ea typeface="Roboto Light" panose="02000000000000000000" pitchFamily="2" charset="0"/>
                <a:cs typeface="Arial" panose="020B0604020202020204" pitchFamily="34" charset="0"/>
              </a:rPr>
              <a:t>install</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command</a:t>
            </a:r>
            <a:r>
              <a:rPr lang="da-DK" sz="1200" kern="0">
                <a:solidFill>
                  <a:srgbClr val="000000"/>
                </a:solidFill>
                <a:ea typeface="Roboto Light" panose="02000000000000000000" pitchFamily="2" charset="0"/>
                <a:cs typeface="Arial" panose="020B0604020202020204" pitchFamily="34" charset="0"/>
              </a:rPr>
              <a:t> to </a:t>
            </a:r>
            <a:r>
              <a:rPr lang="da-DK" sz="1200" kern="0" err="1">
                <a:solidFill>
                  <a:srgbClr val="000000"/>
                </a:solidFill>
                <a:ea typeface="Roboto Light" panose="02000000000000000000" pitchFamily="2" charset="0"/>
                <a:cs typeface="Arial" panose="020B0604020202020204" pitchFamily="34" charset="0"/>
              </a:rPr>
              <a:t>install</a:t>
            </a:r>
            <a:r>
              <a:rPr lang="da-DK" sz="1200" kern="0">
                <a:solidFill>
                  <a:srgbClr val="000000"/>
                </a:solidFill>
                <a:ea typeface="Roboto Light" panose="02000000000000000000" pitchFamily="2" charset="0"/>
                <a:cs typeface="Arial" panose="020B0604020202020204" pitchFamily="34" charset="0"/>
              </a:rPr>
              <a:t> the </a:t>
            </a:r>
            <a:r>
              <a:rPr lang="da-DK" sz="1200" kern="0" err="1">
                <a:solidFill>
                  <a:srgbClr val="000000"/>
                </a:solidFill>
                <a:ea typeface="Roboto Light" panose="02000000000000000000" pitchFamily="2" charset="0"/>
                <a:cs typeface="Arial" panose="020B0604020202020204" pitchFamily="34" charset="0"/>
              </a:rPr>
              <a:t>microservice</a:t>
            </a:r>
            <a:r>
              <a:rPr lang="da-DK" sz="1200" kern="0">
                <a:solidFill>
                  <a:srgbClr val="000000"/>
                </a:solidFill>
                <a:ea typeface="Roboto Light" panose="02000000000000000000" pitchFamily="2" charset="0"/>
                <a:cs typeface="Arial" panose="020B0604020202020204" pitchFamily="34" charset="0"/>
              </a:rPr>
              <a:t> on the </a:t>
            </a:r>
            <a:r>
              <a:rPr lang="da-DK" sz="1200" kern="0" err="1">
                <a:solidFill>
                  <a:srgbClr val="000000"/>
                </a:solidFill>
                <a:ea typeface="Roboto Light" panose="02000000000000000000" pitchFamily="2" charset="0"/>
                <a:cs typeface="Arial" panose="020B0604020202020204" pitchFamily="34" charset="0"/>
              </a:rPr>
              <a:t>Kubernetes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cluster</a:t>
            </a:r>
            <a:r>
              <a:rPr lang="da-DK" sz="1200" kern="0">
                <a:solidFill>
                  <a:srgbClr val="000000"/>
                </a:solidFill>
                <a:ea typeface="Roboto Light" panose="02000000000000000000" pitchFamily="2" charset="0"/>
                <a:cs typeface="Arial" panose="020B0604020202020204" pitchFamily="34" charset="0"/>
              </a:rPr>
              <a:t>. </a:t>
            </a:r>
          </a:p>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Helm </a:t>
            </a:r>
            <a:r>
              <a:rPr lang="da-DK" sz="1200" kern="0" err="1">
                <a:solidFill>
                  <a:srgbClr val="000000"/>
                </a:solidFill>
                <a:ea typeface="Roboto Light" panose="02000000000000000000" pitchFamily="2" charset="0"/>
                <a:cs typeface="Arial" panose="020B0604020202020204" pitchFamily="34" charset="0"/>
              </a:rPr>
              <a:t>charts</a:t>
            </a:r>
            <a:r>
              <a:rPr lang="da-DK" sz="1200" kern="0">
                <a:solidFill>
                  <a:srgbClr val="000000"/>
                </a:solidFill>
                <a:ea typeface="Roboto Light" panose="02000000000000000000" pitchFamily="2" charset="0"/>
                <a:cs typeface="Arial" panose="020B0604020202020204" pitchFamily="34" charset="0"/>
              </a:rPr>
              <a:t> and sensitive </a:t>
            </a:r>
            <a:r>
              <a:rPr lang="da-DK" sz="1200" kern="0" err="1">
                <a:solidFill>
                  <a:srgbClr val="000000"/>
                </a:solidFill>
                <a:ea typeface="Roboto Light" panose="02000000000000000000" pitchFamily="2" charset="0"/>
                <a:cs typeface="Arial" panose="020B0604020202020204" pitchFamily="34" charset="0"/>
              </a:rPr>
              <a:t>environment</a:t>
            </a:r>
            <a:r>
              <a:rPr lang="da-DK" sz="1200" kern="0">
                <a:solidFill>
                  <a:srgbClr val="000000"/>
                </a:solidFill>
                <a:ea typeface="Roboto Light" panose="02000000000000000000" pitchFamily="2" charset="0"/>
                <a:cs typeface="Arial" panose="020B0604020202020204" pitchFamily="34" charset="0"/>
              </a:rPr>
              <a:t> variables </a:t>
            </a:r>
            <a:r>
              <a:rPr lang="da-DK" sz="1200" kern="0" err="1">
                <a:solidFill>
                  <a:srgbClr val="000000"/>
                </a:solidFill>
                <a:ea typeface="Roboto Light" panose="02000000000000000000" pitchFamily="2" charset="0"/>
                <a:cs typeface="Arial" panose="020B0604020202020204" pitchFamily="34" charset="0"/>
              </a:rPr>
              <a:t>are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stored</a:t>
            </a:r>
            <a:r>
              <a:rPr lang="da-DK" sz="1200" kern="0">
                <a:solidFill>
                  <a:srgbClr val="000000"/>
                </a:solidFill>
                <a:ea typeface="Roboto Light" panose="02000000000000000000" pitchFamily="2" charset="0"/>
                <a:cs typeface="Arial" panose="020B0604020202020204" pitchFamily="34" charset="0"/>
              </a:rPr>
              <a:t> in a separate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Repo</a:t>
            </a:r>
            <a:r>
              <a:rPr lang="da-DK" sz="1200" kern="0">
                <a:solidFill>
                  <a:srgbClr val="000000"/>
                </a:solidFill>
                <a:ea typeface="Roboto Light" panose="02000000000000000000" pitchFamily="2" charset="0"/>
                <a:cs typeface="Arial" panose="020B0604020202020204" pitchFamily="34" charset="0"/>
              </a:rPr>
              <a:t> and made </a:t>
            </a:r>
            <a:r>
              <a:rPr lang="da-DK" sz="1200" kern="0" err="1">
                <a:solidFill>
                  <a:srgbClr val="000000"/>
                </a:solidFill>
                <a:ea typeface="Roboto Light" panose="02000000000000000000" pitchFamily="2" charset="0"/>
                <a:cs typeface="Arial" panose="020B0604020202020204" pitchFamily="34" charset="0"/>
              </a:rPr>
              <a:t>available</a:t>
            </a:r>
            <a:r>
              <a:rPr lang="da-DK" sz="1200" kern="0">
                <a:solidFill>
                  <a:srgbClr val="000000"/>
                </a:solidFill>
                <a:ea typeface="Roboto Light" panose="02000000000000000000" pitchFamily="2" charset="0"/>
                <a:cs typeface="Arial" panose="020B0604020202020204" pitchFamily="34" charset="0"/>
              </a:rPr>
              <a:t> for the </a:t>
            </a:r>
            <a:r>
              <a:rPr lang="da-DK" sz="1200" kern="0" err="1">
                <a:solidFill>
                  <a:srgbClr val="000000"/>
                </a:solidFill>
                <a:ea typeface="Roboto Light" panose="02000000000000000000" pitchFamily="2" charset="0"/>
                <a:cs typeface="Arial" panose="020B0604020202020204" pitchFamily="34" charset="0"/>
              </a:rPr>
              <a:t>release</a:t>
            </a:r>
            <a:r>
              <a:rPr lang="da-DK" sz="1200" kern="0">
                <a:solidFill>
                  <a:srgbClr val="000000"/>
                </a:solidFill>
                <a:ea typeface="Roboto Light" panose="02000000000000000000" pitchFamily="2" charset="0"/>
                <a:cs typeface="Arial" panose="020B0604020202020204" pitchFamily="34" charset="0"/>
              </a:rPr>
              <a:t> pipeline as an </a:t>
            </a:r>
            <a:r>
              <a:rPr lang="da-DK" sz="1200" kern="0" err="1">
                <a:solidFill>
                  <a:srgbClr val="000000"/>
                </a:solidFill>
                <a:ea typeface="Roboto Light" panose="02000000000000000000" pitchFamily="2" charset="0"/>
                <a:cs typeface="Arial" panose="020B0604020202020204" pitchFamily="34" charset="0"/>
              </a:rPr>
              <a:t>artefact</a:t>
            </a:r>
            <a:r>
              <a:rPr lang="da-DK" sz="1200" kern="0">
                <a:solidFill>
                  <a:srgbClr val="000000"/>
                </a:solidFill>
                <a:ea typeface="Roboto Light" panose="02000000000000000000" pitchFamily="2" charset="0"/>
                <a:cs typeface="Arial" panose="020B0604020202020204" pitchFamily="34" charset="0"/>
              </a:rPr>
              <a:t>. </a:t>
            </a:r>
          </a:p>
        </p:txBody>
      </p:sp>
      <p:sp>
        <p:nvSpPr>
          <p:cNvPr id="114" name="TextBox 113">
            <a:extLst>
              <a:ext uri="{FF2B5EF4-FFF2-40B4-BE49-F238E27FC236}">
                <a16:creationId xmlns:a16="http://schemas.microsoft.com/office/drawing/2014/main" id="{E1796C7B-6BC6-9B47-94C8-389481561413}"/>
              </a:ext>
            </a:extLst>
          </p:cNvPr>
          <p:cNvSpPr txBox="1"/>
          <p:nvPr/>
        </p:nvSpPr>
        <p:spPr>
          <a:xfrm>
            <a:off x="10126651" y="2854098"/>
            <a:ext cx="1684349"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err="1">
                <a:solidFill>
                  <a:srgbClr val="000000"/>
                </a:solidFill>
                <a:ea typeface="Roboto Light" panose="02000000000000000000" pitchFamily="2" charset="0"/>
                <a:cs typeface="Arial" panose="020B0604020202020204" pitchFamily="34" charset="0"/>
              </a:rPr>
              <a:t>Deploying</a:t>
            </a:r>
            <a:r>
              <a:rPr lang="da-DK" sz="1200" kern="0">
                <a:solidFill>
                  <a:srgbClr val="000000"/>
                </a:solidFill>
                <a:ea typeface="Roboto Light" panose="02000000000000000000" pitchFamily="2" charset="0"/>
                <a:cs typeface="Arial" panose="020B0604020202020204" pitchFamily="34" charset="0"/>
              </a:rPr>
              <a:t> a </a:t>
            </a:r>
            <a:r>
              <a:rPr lang="da-DK" sz="1200" kern="0" err="1">
                <a:solidFill>
                  <a:srgbClr val="000000"/>
                </a:solidFill>
                <a:ea typeface="Roboto Light" panose="02000000000000000000" pitchFamily="2" charset="0"/>
                <a:cs typeface="Arial" panose="020B0604020202020204" pitchFamily="34" charset="0"/>
              </a:rPr>
              <a:t>micro</a:t>
            </a:r>
            <a:r>
              <a:rPr lang="da-DK" sz="1200" kern="0">
                <a:solidFill>
                  <a:srgbClr val="000000"/>
                </a:solidFill>
                <a:ea typeface="Roboto Light" panose="02000000000000000000" pitchFamily="2" charset="0"/>
                <a:cs typeface="Arial" panose="020B0604020202020204" pitchFamily="34" charset="0"/>
              </a:rPr>
              <a:t> service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Kubernetes</a:t>
            </a:r>
            <a:r>
              <a:rPr lang="da-DK" sz="1200" kern="0">
                <a:solidFill>
                  <a:srgbClr val="000000"/>
                </a:solidFill>
                <a:ea typeface="Roboto Light" panose="02000000000000000000" pitchFamily="2" charset="0"/>
                <a:cs typeface="Arial" panose="020B0604020202020204" pitchFamily="34" charset="0"/>
              </a:rPr>
              <a:t> Service Cluster is done </a:t>
            </a:r>
            <a:r>
              <a:rPr lang="da-DK" sz="1200" kern="0" err="1">
                <a:solidFill>
                  <a:srgbClr val="000000"/>
                </a:solidFill>
                <a:ea typeface="Roboto Light" panose="02000000000000000000" pitchFamily="2" charset="0"/>
                <a:cs typeface="Arial" panose="020B0604020202020204" pitchFamily="34" charset="0"/>
              </a:rPr>
              <a:t>without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any</a:t>
            </a:r>
            <a:r>
              <a:rPr lang="da-DK" sz="1200" kern="0">
                <a:solidFill>
                  <a:srgbClr val="000000"/>
                </a:solidFill>
                <a:ea typeface="Roboto Light" panose="02000000000000000000" pitchFamily="2" charset="0"/>
                <a:cs typeface="Arial" panose="020B0604020202020204" pitchFamily="34" charset="0"/>
              </a:rPr>
              <a:t> downtime. </a:t>
            </a:r>
          </a:p>
        </p:txBody>
      </p:sp>
      <p:sp>
        <p:nvSpPr>
          <p:cNvPr id="36" name="Footer Placeholder 1">
            <a:extLst>
              <a:ext uri="{FF2B5EF4-FFF2-40B4-BE49-F238E27FC236}">
                <a16:creationId xmlns:a16="http://schemas.microsoft.com/office/drawing/2014/main" id="{4BF2E388-E909-574B-88FA-96126175AE10}"/>
              </a:ext>
            </a:extLst>
          </p:cNvPr>
          <p:cNvSpPr>
            <a:spLocks noGrp="1"/>
          </p:cNvSpPr>
          <p:nvPr>
            <p:ph type="ftr" sz="quarter" idx="16"/>
          </p:nvPr>
        </p:nvSpPr>
        <p:spPr>
          <a:xfrm>
            <a:off x="307458" y="6447339"/>
            <a:ext cx="3070368" cy="206375"/>
          </a:xfrm>
        </p:spPr>
        <p:txBody>
          <a:bodyPr/>
          <a:lstStyle/>
          <a:p>
            <a:r>
              <a:rPr lang="en-US" dirty="0"/>
              <a:t>Building an open source government platform in the cloud</a:t>
            </a:r>
          </a:p>
        </p:txBody>
      </p:sp>
      <p:pic>
        <p:nvPicPr>
          <p:cNvPr id="2" name="Bilde 3" descr="Et bilde som inneholder hjul, tegning&#10;&#10;Beskrivelse som er generert med svært høy visshet">
            <a:extLst>
              <a:ext uri="{FF2B5EF4-FFF2-40B4-BE49-F238E27FC236}">
                <a16:creationId xmlns:a16="http://schemas.microsoft.com/office/drawing/2014/main" id="{F584B2C3-BBE9-4D4A-80F2-7E3E1FF16CF3}"/>
              </a:ext>
            </a:extLst>
          </p:cNvPr>
          <p:cNvPicPr>
            <a:picLocks noChangeAspect="1"/>
          </p:cNvPicPr>
          <p:nvPr/>
        </p:nvPicPr>
        <p:blipFill>
          <a:blip r:embed="rId3">
            <a:duotone>
              <a:schemeClr val="accent1">
                <a:shade val="45000"/>
                <a:satMod val="135000"/>
              </a:schemeClr>
              <a:prstClr val="white"/>
            </a:duotone>
          </a:blip>
          <a:stretch>
            <a:fillRect/>
          </a:stretch>
        </p:blipFill>
        <p:spPr>
          <a:xfrm>
            <a:off x="769443" y="3115582"/>
            <a:ext cx="914400" cy="895350"/>
          </a:xfrm>
          <a:prstGeom prst="rect">
            <a:avLst/>
          </a:prstGeom>
        </p:spPr>
      </p:pic>
      <p:pic>
        <p:nvPicPr>
          <p:cNvPr id="123" name="Picture 2" descr="Gitea">
            <a:extLst>
              <a:ext uri="{FF2B5EF4-FFF2-40B4-BE49-F238E27FC236}">
                <a16:creationId xmlns:a16="http://schemas.microsoft.com/office/drawing/2014/main" id="{D6AD1F0B-F23A-4B0E-B7CD-ED3C37929622}"/>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499650" y="3386181"/>
            <a:ext cx="742305" cy="726541"/>
          </a:xfrm>
          <a:prstGeom prst="rect">
            <a:avLst/>
          </a:prstGeom>
          <a:noFill/>
          <a:extLst>
            <a:ext uri="{909E8E84-426E-40DD-AFC4-6F175D3DCCD1}">
              <a14:hiddenFill xmlns:a14="http://schemas.microsoft.com/office/drawing/2010/main">
                <a:solidFill>
                  <a:srgbClr val="FFFFFF"/>
                </a:solidFill>
              </a14:hiddenFill>
            </a:ext>
          </a:extLst>
        </p:spPr>
      </p:pic>
      <p:pic>
        <p:nvPicPr>
          <p:cNvPr id="4" name="Bilde 4" descr="Et bilde som inneholder klokke&#10;&#10;Beskrivelse som er generert med svært høy visshet">
            <a:extLst>
              <a:ext uri="{FF2B5EF4-FFF2-40B4-BE49-F238E27FC236}">
                <a16:creationId xmlns:a16="http://schemas.microsoft.com/office/drawing/2014/main" id="{887B4F8D-CD2F-419C-A8B3-0E819C8A555C}"/>
              </a:ext>
            </a:extLst>
          </p:cNvPr>
          <p:cNvPicPr>
            <a:picLocks noChangeAspect="1"/>
          </p:cNvPicPr>
          <p:nvPr/>
        </p:nvPicPr>
        <p:blipFill>
          <a:blip r:embed="rId5">
            <a:duotone>
              <a:schemeClr val="accent1">
                <a:shade val="45000"/>
                <a:satMod val="135000"/>
              </a:schemeClr>
              <a:prstClr val="white"/>
            </a:duotone>
          </a:blip>
          <a:stretch>
            <a:fillRect/>
          </a:stretch>
        </p:blipFill>
        <p:spPr>
          <a:xfrm>
            <a:off x="3323617" y="2389130"/>
            <a:ext cx="800100" cy="809625"/>
          </a:xfrm>
          <a:prstGeom prst="rect">
            <a:avLst/>
          </a:prstGeom>
        </p:spPr>
      </p:pic>
      <p:pic>
        <p:nvPicPr>
          <p:cNvPr id="5" name="Bilde 5" descr="Et bilde som inneholder klokke&#10;&#10;Beskrivelse som er generert med svært høy visshet">
            <a:extLst>
              <a:ext uri="{FF2B5EF4-FFF2-40B4-BE49-F238E27FC236}">
                <a16:creationId xmlns:a16="http://schemas.microsoft.com/office/drawing/2014/main" id="{E8FB5A5F-0569-40AA-AA47-26451C2D55C2}"/>
              </a:ext>
            </a:extLst>
          </p:cNvPr>
          <p:cNvPicPr>
            <a:picLocks noChangeAspect="1"/>
          </p:cNvPicPr>
          <p:nvPr/>
        </p:nvPicPr>
        <p:blipFill>
          <a:blip r:embed="rId5">
            <a:duotone>
              <a:schemeClr val="accent1">
                <a:shade val="45000"/>
                <a:satMod val="135000"/>
              </a:schemeClr>
              <a:prstClr val="white"/>
            </a:duotone>
          </a:blip>
          <a:stretch>
            <a:fillRect/>
          </a:stretch>
        </p:blipFill>
        <p:spPr>
          <a:xfrm>
            <a:off x="7989553" y="2402500"/>
            <a:ext cx="800100" cy="809625"/>
          </a:xfrm>
          <a:prstGeom prst="rect">
            <a:avLst/>
          </a:prstGeom>
        </p:spPr>
      </p:pic>
      <p:pic>
        <p:nvPicPr>
          <p:cNvPr id="6" name="Bilde 6">
            <a:extLst>
              <a:ext uri="{FF2B5EF4-FFF2-40B4-BE49-F238E27FC236}">
                <a16:creationId xmlns:a16="http://schemas.microsoft.com/office/drawing/2014/main" id="{2A33C7A9-0756-465D-BE29-996AEB3C5457}"/>
              </a:ext>
            </a:extLst>
          </p:cNvPr>
          <p:cNvPicPr>
            <a:picLocks noChangeAspect="1"/>
          </p:cNvPicPr>
          <p:nvPr/>
        </p:nvPicPr>
        <p:blipFill>
          <a:blip r:embed="rId6">
            <a:duotone>
              <a:schemeClr val="accent1">
                <a:shade val="45000"/>
                <a:satMod val="135000"/>
              </a:schemeClr>
              <a:prstClr val="white"/>
            </a:duotone>
          </a:blip>
          <a:stretch>
            <a:fillRect/>
          </a:stretch>
        </p:blipFill>
        <p:spPr>
          <a:xfrm>
            <a:off x="5636374" y="1724488"/>
            <a:ext cx="1019556" cy="951586"/>
          </a:xfrm>
          <a:prstGeom prst="rect">
            <a:avLst/>
          </a:prstGeom>
        </p:spPr>
      </p:pic>
      <p:pic>
        <p:nvPicPr>
          <p:cNvPr id="7" name="Bilde 7">
            <a:extLst>
              <a:ext uri="{FF2B5EF4-FFF2-40B4-BE49-F238E27FC236}">
                <a16:creationId xmlns:a16="http://schemas.microsoft.com/office/drawing/2014/main" id="{0225B65C-8B0F-4B4C-8EEA-4A4DE1AA04C6}"/>
              </a:ext>
            </a:extLst>
          </p:cNvPr>
          <p:cNvPicPr>
            <a:picLocks noChangeAspect="1"/>
          </p:cNvPicPr>
          <p:nvPr/>
        </p:nvPicPr>
        <p:blipFill>
          <a:blip r:embed="rId7">
            <a:duotone>
              <a:schemeClr val="accent1">
                <a:shade val="45000"/>
                <a:satMod val="135000"/>
              </a:schemeClr>
              <a:prstClr val="white"/>
            </a:duotone>
          </a:blip>
          <a:stretch>
            <a:fillRect/>
          </a:stretch>
        </p:blipFill>
        <p:spPr>
          <a:xfrm>
            <a:off x="8769251" y="2818308"/>
            <a:ext cx="428625" cy="428625"/>
          </a:xfrm>
          <a:prstGeom prst="rect">
            <a:avLst/>
          </a:prstGeom>
        </p:spPr>
      </p:pic>
      <p:pic>
        <p:nvPicPr>
          <p:cNvPr id="8" name="Bilde 8" descr="Et bilde som inneholder tegning, vindu&#10;&#10;Beskrivelse som er generert med svært høy visshet">
            <a:extLst>
              <a:ext uri="{FF2B5EF4-FFF2-40B4-BE49-F238E27FC236}">
                <a16:creationId xmlns:a16="http://schemas.microsoft.com/office/drawing/2014/main" id="{4985CABD-92E9-44FC-B5A8-E7ED2BEDC73D}"/>
              </a:ext>
            </a:extLst>
          </p:cNvPr>
          <p:cNvPicPr>
            <a:picLocks noChangeAspect="1"/>
          </p:cNvPicPr>
          <p:nvPr/>
        </p:nvPicPr>
        <p:blipFill>
          <a:blip r:embed="rId8">
            <a:duotone>
              <a:schemeClr val="accent1">
                <a:shade val="45000"/>
                <a:satMod val="135000"/>
              </a:schemeClr>
              <a:prstClr val="white"/>
            </a:duotone>
          </a:blip>
          <a:stretch>
            <a:fillRect/>
          </a:stretch>
        </p:blipFill>
        <p:spPr>
          <a:xfrm>
            <a:off x="10460071" y="1432952"/>
            <a:ext cx="828675" cy="800100"/>
          </a:xfrm>
          <a:prstGeom prst="rect">
            <a:avLst/>
          </a:prstGeom>
        </p:spPr>
      </p:pic>
    </p:spTree>
    <p:extLst>
      <p:ext uri="{BB962C8B-B14F-4D97-AF65-F5344CB8AC3E}">
        <p14:creationId xmlns:p14="http://schemas.microsoft.com/office/powerpoint/2010/main" val="931043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54</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206723" y="6476999"/>
            <a:ext cx="3070368" cy="206375"/>
          </a:xfrm>
        </p:spPr>
        <p:txBody>
          <a:bodyPr/>
          <a:lstStyle/>
          <a:p>
            <a:r>
              <a:rPr lang="en-US"/>
              <a:t>Building an open source government platform in the cloud</a:t>
            </a:r>
          </a:p>
        </p:txBody>
      </p: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Tree>
    <p:extLst>
      <p:ext uri="{BB962C8B-B14F-4D97-AF65-F5344CB8AC3E}">
        <p14:creationId xmlns:p14="http://schemas.microsoft.com/office/powerpoint/2010/main" val="4057526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55</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201313" y="6511125"/>
            <a:ext cx="3070368" cy="206375"/>
          </a:xfrm>
        </p:spPr>
        <p:txBody>
          <a:bodyPr/>
          <a:lstStyle/>
          <a:p>
            <a:r>
              <a:rPr lang="en-US" dirty="0"/>
              <a:t>Building an open source government platform in the cloud</a:t>
            </a:r>
          </a:p>
        </p:txBody>
      </p: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
        <p:nvSpPr>
          <p:cNvPr id="11" name="Rectangle 10">
            <a:extLst>
              <a:ext uri="{FF2B5EF4-FFF2-40B4-BE49-F238E27FC236}">
                <a16:creationId xmlns:a16="http://schemas.microsoft.com/office/drawing/2014/main" id="{94A17215-2855-4775-ACE9-A5599E95540D}"/>
              </a:ext>
            </a:extLst>
          </p:cNvPr>
          <p:cNvSpPr/>
          <p:nvPr/>
        </p:nvSpPr>
        <p:spPr>
          <a:xfrm>
            <a:off x="3073552" y="1916369"/>
            <a:ext cx="9061297" cy="465107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10">
            <a:extLst>
              <a:ext uri="{FF2B5EF4-FFF2-40B4-BE49-F238E27FC236}">
                <a16:creationId xmlns:a16="http://schemas.microsoft.com/office/drawing/2014/main" id="{740BEC3C-7134-4157-A853-4BAF2733FE1D}"/>
              </a:ext>
            </a:extLst>
          </p:cNvPr>
          <p:cNvSpPr/>
          <p:nvPr/>
        </p:nvSpPr>
        <p:spPr>
          <a:xfrm rot="5400000">
            <a:off x="4873216" y="-1595554"/>
            <a:ext cx="1093916" cy="607422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1780691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56</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300087" y="6560535"/>
            <a:ext cx="3070368" cy="206375"/>
          </a:xfrm>
        </p:spPr>
        <p:txBody>
          <a:bodyPr/>
          <a:lstStyle/>
          <a:p>
            <a:r>
              <a:rPr lang="en-US"/>
              <a:t>Building an open source government platform in the cloud</a:t>
            </a:r>
          </a:p>
        </p:txBody>
      </p: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
        <p:nvSpPr>
          <p:cNvPr id="9" name="Rectangle 16">
            <a:extLst>
              <a:ext uri="{FF2B5EF4-FFF2-40B4-BE49-F238E27FC236}">
                <a16:creationId xmlns:a16="http://schemas.microsoft.com/office/drawing/2014/main" id="{3872C718-4843-4C8E-9EE5-5F953978485A}"/>
              </a:ext>
            </a:extLst>
          </p:cNvPr>
          <p:cNvSpPr/>
          <p:nvPr/>
        </p:nvSpPr>
        <p:spPr>
          <a:xfrm>
            <a:off x="227347" y="1921300"/>
            <a:ext cx="2818414" cy="46286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0" name="Rectangle 16">
            <a:extLst>
              <a:ext uri="{FF2B5EF4-FFF2-40B4-BE49-F238E27FC236}">
                <a16:creationId xmlns:a16="http://schemas.microsoft.com/office/drawing/2014/main" id="{9718E5AD-FEC6-4A65-8BC1-01F3987852AD}"/>
              </a:ext>
            </a:extLst>
          </p:cNvPr>
          <p:cNvSpPr/>
          <p:nvPr/>
        </p:nvSpPr>
        <p:spPr>
          <a:xfrm>
            <a:off x="1392757" y="968799"/>
            <a:ext cx="1339239" cy="9419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1" name="Rectangle 16">
            <a:extLst>
              <a:ext uri="{FF2B5EF4-FFF2-40B4-BE49-F238E27FC236}">
                <a16:creationId xmlns:a16="http://schemas.microsoft.com/office/drawing/2014/main" id="{978FF804-6B74-4631-8175-EA5BD256B8D3}"/>
              </a:ext>
            </a:extLst>
          </p:cNvPr>
          <p:cNvSpPr/>
          <p:nvPr/>
        </p:nvSpPr>
        <p:spPr>
          <a:xfrm>
            <a:off x="6469023" y="968799"/>
            <a:ext cx="5720737" cy="559236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3745874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57</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350885" y="6521604"/>
            <a:ext cx="3070368" cy="206375"/>
          </a:xfrm>
        </p:spPr>
        <p:txBody>
          <a:bodyPr/>
          <a:lstStyle/>
          <a:p>
            <a:r>
              <a:rPr lang="en-US" dirty="0"/>
              <a:t>Building an open source government platform in the cloud</a:t>
            </a:r>
          </a:p>
        </p:txBody>
      </p: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
        <p:nvSpPr>
          <p:cNvPr id="9" name="Rectangle 16">
            <a:extLst>
              <a:ext uri="{FF2B5EF4-FFF2-40B4-BE49-F238E27FC236}">
                <a16:creationId xmlns:a16="http://schemas.microsoft.com/office/drawing/2014/main" id="{3872C718-4843-4C8E-9EE5-5F953978485A}"/>
              </a:ext>
            </a:extLst>
          </p:cNvPr>
          <p:cNvSpPr/>
          <p:nvPr/>
        </p:nvSpPr>
        <p:spPr>
          <a:xfrm>
            <a:off x="227347" y="1921300"/>
            <a:ext cx="2818414" cy="46286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0" name="Rectangle 16">
            <a:extLst>
              <a:ext uri="{FF2B5EF4-FFF2-40B4-BE49-F238E27FC236}">
                <a16:creationId xmlns:a16="http://schemas.microsoft.com/office/drawing/2014/main" id="{9718E5AD-FEC6-4A65-8BC1-01F3987852AD}"/>
              </a:ext>
            </a:extLst>
          </p:cNvPr>
          <p:cNvSpPr/>
          <p:nvPr/>
        </p:nvSpPr>
        <p:spPr>
          <a:xfrm>
            <a:off x="1392757" y="968799"/>
            <a:ext cx="1339239" cy="9419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1" name="Rectangle 16">
            <a:extLst>
              <a:ext uri="{FF2B5EF4-FFF2-40B4-BE49-F238E27FC236}">
                <a16:creationId xmlns:a16="http://schemas.microsoft.com/office/drawing/2014/main" id="{978FF804-6B74-4631-8175-EA5BD256B8D3}"/>
              </a:ext>
            </a:extLst>
          </p:cNvPr>
          <p:cNvSpPr/>
          <p:nvPr/>
        </p:nvSpPr>
        <p:spPr>
          <a:xfrm>
            <a:off x="2737464" y="968798"/>
            <a:ext cx="3726090" cy="559236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8" name="Rectangle 16">
            <a:extLst>
              <a:ext uri="{FF2B5EF4-FFF2-40B4-BE49-F238E27FC236}">
                <a16:creationId xmlns:a16="http://schemas.microsoft.com/office/drawing/2014/main" id="{C14F872E-0145-4F80-9129-3038DA8BB0CD}"/>
              </a:ext>
            </a:extLst>
          </p:cNvPr>
          <p:cNvSpPr/>
          <p:nvPr/>
        </p:nvSpPr>
        <p:spPr>
          <a:xfrm>
            <a:off x="10310746" y="2051693"/>
            <a:ext cx="1832881" cy="208492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1482599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58</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350885" y="6542047"/>
            <a:ext cx="3070368" cy="206375"/>
          </a:xfrm>
        </p:spPr>
        <p:txBody>
          <a:bodyPr/>
          <a:lstStyle/>
          <a:p>
            <a:r>
              <a:rPr lang="en-US" dirty="0"/>
              <a:t>Building an open source government platform in the cloud</a:t>
            </a:r>
          </a:p>
        </p:txBody>
      </p: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
        <p:nvSpPr>
          <p:cNvPr id="9" name="Rectangle 16">
            <a:extLst>
              <a:ext uri="{FF2B5EF4-FFF2-40B4-BE49-F238E27FC236}">
                <a16:creationId xmlns:a16="http://schemas.microsoft.com/office/drawing/2014/main" id="{3872C718-4843-4C8E-9EE5-5F953978485A}"/>
              </a:ext>
            </a:extLst>
          </p:cNvPr>
          <p:cNvSpPr/>
          <p:nvPr/>
        </p:nvSpPr>
        <p:spPr>
          <a:xfrm>
            <a:off x="227347" y="1921300"/>
            <a:ext cx="2818414" cy="46286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0" name="Rectangle 16">
            <a:extLst>
              <a:ext uri="{FF2B5EF4-FFF2-40B4-BE49-F238E27FC236}">
                <a16:creationId xmlns:a16="http://schemas.microsoft.com/office/drawing/2014/main" id="{9718E5AD-FEC6-4A65-8BC1-01F3987852AD}"/>
              </a:ext>
            </a:extLst>
          </p:cNvPr>
          <p:cNvSpPr/>
          <p:nvPr/>
        </p:nvSpPr>
        <p:spPr>
          <a:xfrm>
            <a:off x="1392757" y="968799"/>
            <a:ext cx="1339239" cy="9419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1" name="Rectangle 16">
            <a:extLst>
              <a:ext uri="{FF2B5EF4-FFF2-40B4-BE49-F238E27FC236}">
                <a16:creationId xmlns:a16="http://schemas.microsoft.com/office/drawing/2014/main" id="{978FF804-6B74-4631-8175-EA5BD256B8D3}"/>
              </a:ext>
            </a:extLst>
          </p:cNvPr>
          <p:cNvSpPr/>
          <p:nvPr/>
        </p:nvSpPr>
        <p:spPr>
          <a:xfrm>
            <a:off x="2737464" y="968798"/>
            <a:ext cx="3726090" cy="559236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16">
            <a:extLst>
              <a:ext uri="{FF2B5EF4-FFF2-40B4-BE49-F238E27FC236}">
                <a16:creationId xmlns:a16="http://schemas.microsoft.com/office/drawing/2014/main" id="{27F8B8B9-F546-4865-9552-1894E11913AE}"/>
              </a:ext>
            </a:extLst>
          </p:cNvPr>
          <p:cNvSpPr/>
          <p:nvPr/>
        </p:nvSpPr>
        <p:spPr>
          <a:xfrm>
            <a:off x="10211786" y="4476238"/>
            <a:ext cx="1921945" cy="208492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16">
            <a:extLst>
              <a:ext uri="{FF2B5EF4-FFF2-40B4-BE49-F238E27FC236}">
                <a16:creationId xmlns:a16="http://schemas.microsoft.com/office/drawing/2014/main" id="{FF435A0A-939E-4182-A59C-DB8943DB2FFD}"/>
              </a:ext>
            </a:extLst>
          </p:cNvPr>
          <p:cNvSpPr/>
          <p:nvPr/>
        </p:nvSpPr>
        <p:spPr>
          <a:xfrm>
            <a:off x="6469022" y="968797"/>
            <a:ext cx="3871766" cy="559236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3091024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59</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300087" y="6519009"/>
            <a:ext cx="3070368" cy="206375"/>
          </a:xfrm>
        </p:spPr>
        <p:txBody>
          <a:bodyPr/>
          <a:lstStyle/>
          <a:p>
            <a:r>
              <a:rPr lang="en-US"/>
              <a:t>Building an open source government platform in the cloud</a:t>
            </a:r>
          </a:p>
        </p:txBody>
      </p: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Tree>
    <p:extLst>
      <p:ext uri="{BB962C8B-B14F-4D97-AF65-F5344CB8AC3E}">
        <p14:creationId xmlns:p14="http://schemas.microsoft.com/office/powerpoint/2010/main" val="4029443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40DE0F8-1E15-8740-9612-5307E3850F94}"/>
              </a:ext>
            </a:extLst>
          </p:cNvPr>
          <p:cNvSpPr/>
          <p:nvPr/>
        </p:nvSpPr>
        <p:spPr>
          <a:xfrm>
            <a:off x="1597518" y="2039815"/>
            <a:ext cx="9785589" cy="38803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Title 2">
            <a:extLst>
              <a:ext uri="{FF2B5EF4-FFF2-40B4-BE49-F238E27FC236}">
                <a16:creationId xmlns:a16="http://schemas.microsoft.com/office/drawing/2014/main" id="{DC62FF21-6AE3-46CE-9245-F02859E63455}"/>
              </a:ext>
            </a:extLst>
          </p:cNvPr>
          <p:cNvSpPr>
            <a:spLocks noGrp="1"/>
          </p:cNvSpPr>
          <p:nvPr>
            <p:ph type="title"/>
          </p:nvPr>
        </p:nvSpPr>
        <p:spPr/>
        <p:txBody>
          <a:bodyPr/>
          <a:lstStyle/>
          <a:p>
            <a:r>
              <a:rPr lang="nb-NO" err="1"/>
              <a:t>Percentage</a:t>
            </a:r>
            <a:r>
              <a:rPr lang="nb-NO"/>
              <a:t> </a:t>
            </a:r>
            <a:r>
              <a:rPr lang="nb-NO" err="1"/>
              <a:t>of</a:t>
            </a:r>
            <a:r>
              <a:rPr lang="nb-NO"/>
              <a:t> </a:t>
            </a:r>
            <a:r>
              <a:rPr lang="nb-NO" err="1"/>
              <a:t>users</a:t>
            </a:r>
            <a:br>
              <a:rPr lang="nb-NO"/>
            </a:br>
            <a:r>
              <a:rPr lang="nb-NO">
                <a:solidFill>
                  <a:schemeClr val="accent1"/>
                </a:solidFill>
              </a:rPr>
              <a:t>per age </a:t>
            </a:r>
            <a:r>
              <a:rPr lang="nb-NO" err="1">
                <a:solidFill>
                  <a:schemeClr val="accent1"/>
                </a:solidFill>
              </a:rPr>
              <a:t>group</a:t>
            </a:r>
            <a:endParaRPr lang="nb-NO">
              <a:solidFill>
                <a:schemeClr val="accent1"/>
              </a:solidFill>
            </a:endParaRPr>
          </a:p>
        </p:txBody>
      </p:sp>
      <p:graphicFrame>
        <p:nvGraphicFramePr>
          <p:cNvPr id="6" name="Content Placeholder 5">
            <a:extLst>
              <a:ext uri="{FF2B5EF4-FFF2-40B4-BE49-F238E27FC236}">
                <a16:creationId xmlns:a16="http://schemas.microsoft.com/office/drawing/2014/main" id="{7E305B8D-5911-4CD6-AF2C-C7BBB2A74E76}"/>
              </a:ext>
            </a:extLst>
          </p:cNvPr>
          <p:cNvGraphicFramePr>
            <a:graphicFrameLocks noGrp="1"/>
          </p:cNvGraphicFramePr>
          <p:nvPr>
            <p:ph sz="quarter" idx="4294967295"/>
            <p:extLst>
              <p:ext uri="{D42A27DB-BD31-4B8C-83A1-F6EECF244321}">
                <p14:modId xmlns:p14="http://schemas.microsoft.com/office/powerpoint/2010/main" val="1302682528"/>
              </p:ext>
            </p:extLst>
          </p:nvPr>
        </p:nvGraphicFramePr>
        <p:xfrm>
          <a:off x="689952" y="1940169"/>
          <a:ext cx="10812096" cy="4438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Slide Number Placeholder 4">
            <a:extLst>
              <a:ext uri="{FF2B5EF4-FFF2-40B4-BE49-F238E27FC236}">
                <a16:creationId xmlns:a16="http://schemas.microsoft.com/office/drawing/2014/main" id="{C3B62E2A-6822-294C-AB75-40C41974978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6</a:t>
            </a:fld>
            <a:endParaRPr lang="en-US"/>
          </a:p>
        </p:txBody>
      </p:sp>
      <p:sp>
        <p:nvSpPr>
          <p:cNvPr id="11" name="Footer Placeholder 1">
            <a:extLst>
              <a:ext uri="{FF2B5EF4-FFF2-40B4-BE49-F238E27FC236}">
                <a16:creationId xmlns:a16="http://schemas.microsoft.com/office/drawing/2014/main" id="{DA2565C6-1BD8-1446-BB55-E2A84C2A32C4}"/>
              </a:ext>
            </a:extLst>
          </p:cNvPr>
          <p:cNvSpPr txBox="1">
            <a:spLocks/>
          </p:cNvSpPr>
          <p:nvPr/>
        </p:nvSpPr>
        <p:spPr>
          <a:xfrm>
            <a:off x="62334"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an open source government platform in the cloud</a:t>
            </a:r>
          </a:p>
        </p:txBody>
      </p:sp>
      <p:sp>
        <p:nvSpPr>
          <p:cNvPr id="14" name="Slide Number Placeholder 2">
            <a:extLst>
              <a:ext uri="{FF2B5EF4-FFF2-40B4-BE49-F238E27FC236}">
                <a16:creationId xmlns:a16="http://schemas.microsoft.com/office/drawing/2014/main" id="{DE8ACEE6-FBD9-914A-9959-E6A0EF88B15B}"/>
              </a:ext>
            </a:extLst>
          </p:cNvPr>
          <p:cNvSpPr>
            <a:spLocks noGrp="1"/>
          </p:cNvSpPr>
          <p:nvPr>
            <p:ph type="sldNum" sz="quarter" idx="17"/>
          </p:nvPr>
        </p:nvSpPr>
        <p:spPr>
          <a:xfrm>
            <a:off x="11506202" y="6519009"/>
            <a:ext cx="385711" cy="206375"/>
          </a:xfrm>
        </p:spPr>
        <p:txBody>
          <a:bodyPr/>
          <a:lstStyle/>
          <a:p>
            <a:fld id="{4F9AC08D-23A9-440E-BCB9-AA1E9877CC38}" type="slidenum">
              <a:rPr lang="en-US" smtClean="0"/>
              <a:pPr/>
              <a:t>6</a:t>
            </a:fld>
            <a:endParaRPr lang="en-US"/>
          </a:p>
        </p:txBody>
      </p:sp>
    </p:spTree>
    <p:extLst>
      <p:ext uri="{BB962C8B-B14F-4D97-AF65-F5344CB8AC3E}">
        <p14:creationId xmlns:p14="http://schemas.microsoft.com/office/powerpoint/2010/main" val="2705220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B3BB5A-D894-0445-B0CB-301D2A294CAA}"/>
              </a:ext>
            </a:extLst>
          </p:cNvPr>
          <p:cNvSpPr>
            <a:spLocks noGrp="1"/>
          </p:cNvSpPr>
          <p:nvPr>
            <p:ph type="sldNum" sz="quarter" idx="17"/>
          </p:nvPr>
        </p:nvSpPr>
        <p:spPr/>
        <p:txBody>
          <a:bodyPr/>
          <a:lstStyle/>
          <a:p>
            <a:fld id="{4F9AC08D-23A9-440E-BCB9-AA1E9877CC38}" type="slidenum">
              <a:rPr lang="en-US" smtClean="0"/>
              <a:pPr/>
              <a:t>60</a:t>
            </a:fld>
            <a:endParaRPr lang="en-US"/>
          </a:p>
        </p:txBody>
      </p:sp>
      <p:sp>
        <p:nvSpPr>
          <p:cNvPr id="5" name="Title 4">
            <a:extLst>
              <a:ext uri="{FF2B5EF4-FFF2-40B4-BE49-F238E27FC236}">
                <a16:creationId xmlns:a16="http://schemas.microsoft.com/office/drawing/2014/main" id="{FD8FD7ED-DE66-2F4A-8F45-38BA0A6365A6}"/>
              </a:ext>
            </a:extLst>
          </p:cNvPr>
          <p:cNvSpPr>
            <a:spLocks noGrp="1"/>
          </p:cNvSpPr>
          <p:nvPr>
            <p:ph type="title"/>
          </p:nvPr>
        </p:nvSpPr>
        <p:spPr/>
        <p:txBody>
          <a:bodyPr/>
          <a:lstStyle/>
          <a:p>
            <a:r>
              <a:rPr lang="nb-NO"/>
              <a:t>How have </a:t>
            </a:r>
            <a:r>
              <a:rPr lang="nb-NO" err="1"/>
              <a:t>we</a:t>
            </a:r>
            <a:r>
              <a:rPr lang="nb-NO"/>
              <a:t> </a:t>
            </a:r>
            <a:r>
              <a:rPr lang="nb-NO" err="1"/>
              <a:t>selected</a:t>
            </a:r>
            <a:r>
              <a:rPr lang="nb-NO"/>
              <a:t> </a:t>
            </a:r>
            <a:r>
              <a:rPr lang="nb-NO" err="1">
                <a:solidFill>
                  <a:schemeClr val="accent1"/>
                </a:solidFill>
              </a:rPr>
              <a:t>which</a:t>
            </a:r>
            <a:r>
              <a:rPr lang="nb-NO">
                <a:solidFill>
                  <a:schemeClr val="accent1"/>
                </a:solidFill>
              </a:rPr>
              <a:t> </a:t>
            </a:r>
            <a:r>
              <a:rPr lang="nb-NO" err="1">
                <a:solidFill>
                  <a:schemeClr val="accent1"/>
                </a:solidFill>
              </a:rPr>
              <a:t>components</a:t>
            </a:r>
            <a:r>
              <a:rPr lang="nb-NO">
                <a:solidFill>
                  <a:schemeClr val="accent1"/>
                </a:solidFill>
              </a:rPr>
              <a:t> to </a:t>
            </a:r>
            <a:r>
              <a:rPr lang="nb-NO" err="1">
                <a:solidFill>
                  <a:schemeClr val="accent1"/>
                </a:solidFill>
              </a:rPr>
              <a:t>use</a:t>
            </a:r>
            <a:r>
              <a:rPr lang="nb-NO">
                <a:solidFill>
                  <a:schemeClr val="accent1"/>
                </a:solidFill>
              </a:rPr>
              <a:t>? </a:t>
            </a:r>
            <a:endParaRPr lang="en-LV">
              <a:solidFill>
                <a:schemeClr val="accent1"/>
              </a:solidFill>
            </a:endParaRPr>
          </a:p>
        </p:txBody>
      </p:sp>
      <p:sp>
        <p:nvSpPr>
          <p:cNvPr id="19" name="Rectangle 18">
            <a:extLst>
              <a:ext uri="{FF2B5EF4-FFF2-40B4-BE49-F238E27FC236}">
                <a16:creationId xmlns:a16="http://schemas.microsoft.com/office/drawing/2014/main" id="{9D15AA2C-9D2C-7A47-BED8-303A1CDFC5A4}"/>
              </a:ext>
            </a:extLst>
          </p:cNvPr>
          <p:cNvSpPr/>
          <p:nvPr/>
        </p:nvSpPr>
        <p:spPr>
          <a:xfrm>
            <a:off x="2842701" y="5205382"/>
            <a:ext cx="7303548" cy="584775"/>
          </a:xfrm>
          <a:prstGeom prst="rect">
            <a:avLst/>
          </a:prstGeom>
        </p:spPr>
        <p:txBody>
          <a:bodyPr wrap="square">
            <a:spAutoFit/>
          </a:bodyPr>
          <a:lstStyle/>
          <a:p>
            <a:pPr lvl="0">
              <a:lnSpc>
                <a:spcPct val="100000"/>
              </a:lnSpc>
            </a:pPr>
            <a:r>
              <a:rPr lang="nb-NO" sz="1600" err="1">
                <a:latin typeface="Graphik" panose="020B0503030202060203" pitchFamily="34" charset="77"/>
              </a:rPr>
              <a:t>Which</a:t>
            </a:r>
            <a:r>
              <a:rPr lang="nb-NO" sz="1600">
                <a:latin typeface="Graphik" panose="020B0503030202060203" pitchFamily="34" charset="77"/>
              </a:rPr>
              <a:t> </a:t>
            </a:r>
            <a:r>
              <a:rPr lang="nb-NO" sz="1600" err="1">
                <a:latin typeface="Graphik" panose="020B0503030202060203" pitchFamily="34" charset="77"/>
              </a:rPr>
              <a:t>components</a:t>
            </a:r>
            <a:r>
              <a:rPr lang="nb-NO" sz="1600">
                <a:latin typeface="Graphik" panose="020B0503030202060203" pitchFamily="34" charset="77"/>
              </a:rPr>
              <a:t> do </a:t>
            </a:r>
            <a:r>
              <a:rPr lang="nb-NO" sz="1600" err="1">
                <a:latin typeface="Graphik" panose="020B0503030202060203" pitchFamily="34" charset="77"/>
              </a:rPr>
              <a:t>we</a:t>
            </a:r>
            <a:r>
              <a:rPr lang="nb-NO" sz="1600">
                <a:latin typeface="Graphik" panose="020B0503030202060203" pitchFamily="34" charset="77"/>
              </a:rPr>
              <a:t> </a:t>
            </a:r>
            <a:r>
              <a:rPr lang="nb-NO" sz="1600" err="1">
                <a:latin typeface="Graphik" panose="020B0503030202060203" pitchFamily="34" charset="77"/>
              </a:rPr>
              <a:t>think</a:t>
            </a:r>
            <a:r>
              <a:rPr lang="nb-NO" sz="1600">
                <a:latin typeface="Graphik" panose="020B0503030202060203" pitchFamily="34" charset="77"/>
              </a:rPr>
              <a:t> have </a:t>
            </a:r>
            <a:r>
              <a:rPr lang="nb-NO" sz="1600" err="1">
                <a:latin typeface="Graphik" panose="020B0503030202060203" pitchFamily="34" charset="77"/>
              </a:rPr>
              <a:t>the</a:t>
            </a:r>
            <a:r>
              <a:rPr lang="nb-NO" sz="1600">
                <a:latin typeface="Graphik" panose="020B0503030202060203" pitchFamily="34" charset="77"/>
              </a:rPr>
              <a:t> </a:t>
            </a:r>
            <a:r>
              <a:rPr lang="nb-NO" sz="1600" err="1">
                <a:latin typeface="Graphik" panose="020B0503030202060203" pitchFamily="34" charset="77"/>
              </a:rPr>
              <a:t>potential</a:t>
            </a:r>
            <a:r>
              <a:rPr lang="nb-NO" sz="1600">
                <a:latin typeface="Graphik" panose="020B0503030202060203" pitchFamily="34" charset="77"/>
              </a:rPr>
              <a:t> to </a:t>
            </a:r>
            <a:r>
              <a:rPr lang="nb-NO" sz="1600" err="1">
                <a:latin typeface="Graphik" panose="020B0503030202060203" pitchFamily="34" charset="77"/>
              </a:rPr>
              <a:t>evolve</a:t>
            </a:r>
            <a:r>
              <a:rPr lang="nb-NO" sz="1600">
                <a:latin typeface="Graphik" panose="020B0503030202060203" pitchFamily="34" charset="77"/>
              </a:rPr>
              <a:t> </a:t>
            </a:r>
            <a:r>
              <a:rPr lang="nb-NO" sz="1600" err="1">
                <a:latin typeface="Graphik" panose="020B0503030202060203" pitchFamily="34" charset="77"/>
              </a:rPr>
              <a:t>along</a:t>
            </a:r>
            <a:r>
              <a:rPr lang="nb-NO" sz="1600">
                <a:latin typeface="Graphik" panose="020B0503030202060203" pitchFamily="34" charset="77"/>
              </a:rPr>
              <a:t> </a:t>
            </a:r>
            <a:r>
              <a:rPr lang="nb-NO" sz="1600" err="1">
                <a:latin typeface="Graphik" panose="020B0503030202060203" pitchFamily="34" charset="77"/>
              </a:rPr>
              <a:t>with</a:t>
            </a:r>
            <a:r>
              <a:rPr lang="nb-NO" sz="1600">
                <a:latin typeface="Graphik" panose="020B0503030202060203" pitchFamily="34" charset="77"/>
              </a:rPr>
              <a:t> </a:t>
            </a:r>
            <a:r>
              <a:rPr lang="nb-NO" sz="1600" err="1">
                <a:latin typeface="Graphik" panose="020B0503030202060203" pitchFamily="34" charset="77"/>
              </a:rPr>
              <a:t>our</a:t>
            </a:r>
            <a:r>
              <a:rPr lang="nb-NO" sz="1600">
                <a:latin typeface="Graphik" panose="020B0503030202060203" pitchFamily="34" charset="77"/>
              </a:rPr>
              <a:t> </a:t>
            </a:r>
            <a:r>
              <a:rPr lang="nb-NO" sz="1600" err="1">
                <a:latin typeface="Graphik" panose="020B0503030202060203" pitchFamily="34" charset="77"/>
              </a:rPr>
              <a:t>platform</a:t>
            </a:r>
            <a:r>
              <a:rPr lang="nb-NO" sz="1600">
                <a:latin typeface="Graphik" panose="020B0503030202060203" pitchFamily="34" charset="77"/>
              </a:rPr>
              <a:t> and </a:t>
            </a:r>
            <a:r>
              <a:rPr lang="nb-NO" sz="1600" err="1">
                <a:latin typeface="Graphik" panose="020B0503030202060203" pitchFamily="34" charset="77"/>
              </a:rPr>
              <a:t>the</a:t>
            </a:r>
            <a:r>
              <a:rPr lang="nb-NO" sz="1600">
                <a:latin typeface="Graphik" panose="020B0503030202060203" pitchFamily="34" charset="77"/>
              </a:rPr>
              <a:t> </a:t>
            </a:r>
            <a:r>
              <a:rPr lang="nb-NO" sz="1600" err="1">
                <a:latin typeface="Graphik" panose="020B0503030202060203" pitchFamily="34" charset="77"/>
              </a:rPr>
              <a:t>capabilities</a:t>
            </a:r>
            <a:r>
              <a:rPr lang="nb-NO" sz="1600">
                <a:latin typeface="Graphik" panose="020B0503030202060203" pitchFamily="34" charset="77"/>
              </a:rPr>
              <a:t> </a:t>
            </a:r>
            <a:r>
              <a:rPr lang="nb-NO" sz="1600" err="1">
                <a:latin typeface="Graphik" panose="020B0503030202060203" pitchFamily="34" charset="77"/>
              </a:rPr>
              <a:t>we</a:t>
            </a:r>
            <a:r>
              <a:rPr lang="nb-NO" sz="1600">
                <a:latin typeface="Graphik" panose="020B0503030202060203" pitchFamily="34" charset="77"/>
              </a:rPr>
              <a:t> </a:t>
            </a:r>
            <a:r>
              <a:rPr lang="nb-NO" sz="1600" err="1">
                <a:latin typeface="Graphik" panose="020B0503030202060203" pitchFamily="34" charset="77"/>
              </a:rPr>
              <a:t>expect</a:t>
            </a:r>
            <a:r>
              <a:rPr lang="nb-NO" sz="1600">
                <a:latin typeface="Graphik" panose="020B0503030202060203" pitchFamily="34" charset="77"/>
              </a:rPr>
              <a:t> to offer in </a:t>
            </a:r>
            <a:r>
              <a:rPr lang="nb-NO" sz="1600" err="1">
                <a:latin typeface="Graphik" panose="020B0503030202060203" pitchFamily="34" charset="77"/>
              </a:rPr>
              <a:t>the</a:t>
            </a:r>
            <a:r>
              <a:rPr lang="nb-NO" sz="1600">
                <a:latin typeface="Graphik" panose="020B0503030202060203" pitchFamily="34" charset="77"/>
              </a:rPr>
              <a:t> </a:t>
            </a:r>
            <a:r>
              <a:rPr lang="nb-NO" sz="1600" err="1">
                <a:latin typeface="Graphik" panose="020B0503030202060203" pitchFamily="34" charset="77"/>
              </a:rPr>
              <a:t>future</a:t>
            </a:r>
            <a:endParaRPr lang="nb-NO" sz="1600">
              <a:latin typeface="Graphik" panose="020B0503030202060203" pitchFamily="34" charset="77"/>
            </a:endParaRPr>
          </a:p>
        </p:txBody>
      </p:sp>
      <p:sp>
        <p:nvSpPr>
          <p:cNvPr id="27" name="Rectangle 26">
            <a:extLst>
              <a:ext uri="{FF2B5EF4-FFF2-40B4-BE49-F238E27FC236}">
                <a16:creationId xmlns:a16="http://schemas.microsoft.com/office/drawing/2014/main" id="{C6831A69-C43B-5043-9ED6-FCAB8A3070D4}"/>
              </a:ext>
            </a:extLst>
          </p:cNvPr>
          <p:cNvSpPr/>
          <p:nvPr/>
        </p:nvSpPr>
        <p:spPr>
          <a:xfrm>
            <a:off x="1272746" y="1495169"/>
            <a:ext cx="2767913" cy="2888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8" name="Rectangle 27">
            <a:extLst>
              <a:ext uri="{FF2B5EF4-FFF2-40B4-BE49-F238E27FC236}">
                <a16:creationId xmlns:a16="http://schemas.microsoft.com/office/drawing/2014/main" id="{9ED028E6-2653-8143-B2F2-4B9E8170FADA}"/>
              </a:ext>
            </a:extLst>
          </p:cNvPr>
          <p:cNvSpPr/>
          <p:nvPr/>
        </p:nvSpPr>
        <p:spPr>
          <a:xfrm>
            <a:off x="4621428" y="1495169"/>
            <a:ext cx="2767913" cy="2888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9" name="Rectangle 28">
            <a:extLst>
              <a:ext uri="{FF2B5EF4-FFF2-40B4-BE49-F238E27FC236}">
                <a16:creationId xmlns:a16="http://schemas.microsoft.com/office/drawing/2014/main" id="{CEA32294-01E7-EE42-8FA0-C03149E46692}"/>
              </a:ext>
            </a:extLst>
          </p:cNvPr>
          <p:cNvSpPr/>
          <p:nvPr/>
        </p:nvSpPr>
        <p:spPr>
          <a:xfrm>
            <a:off x="7970109" y="1495169"/>
            <a:ext cx="2767913" cy="2888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0" name="Rectangle 29">
            <a:extLst>
              <a:ext uri="{FF2B5EF4-FFF2-40B4-BE49-F238E27FC236}">
                <a16:creationId xmlns:a16="http://schemas.microsoft.com/office/drawing/2014/main" id="{352F5C94-DCD6-FF4A-967A-6E5E744A2145}"/>
              </a:ext>
            </a:extLst>
          </p:cNvPr>
          <p:cNvSpPr/>
          <p:nvPr/>
        </p:nvSpPr>
        <p:spPr>
          <a:xfrm>
            <a:off x="1453978" y="3141223"/>
            <a:ext cx="2411115" cy="590931"/>
          </a:xfrm>
          <a:prstGeom prst="rect">
            <a:avLst/>
          </a:prstGeom>
        </p:spPr>
        <p:txBody>
          <a:bodyPr wrap="square">
            <a:spAutoFit/>
          </a:bodyPr>
          <a:lstStyle/>
          <a:p>
            <a:pPr lvl="0" algn="ctr">
              <a:lnSpc>
                <a:spcPct val="90000"/>
              </a:lnSpc>
            </a:pPr>
            <a:r>
              <a:rPr lang="nb-NO" b="1" err="1">
                <a:solidFill>
                  <a:schemeClr val="accent1"/>
                </a:solidFill>
                <a:latin typeface="Graphik" panose="020B0503030202060203" pitchFamily="34" charset="77"/>
              </a:rPr>
              <a:t>Available</a:t>
            </a:r>
            <a:endParaRPr lang="nb-NO" b="1">
              <a:solidFill>
                <a:schemeClr val="accent1"/>
              </a:solidFill>
              <a:latin typeface="Graphik" panose="020B0503030202060203" pitchFamily="34" charset="77"/>
            </a:endParaRPr>
          </a:p>
          <a:p>
            <a:pPr lvl="0" algn="ctr">
              <a:lnSpc>
                <a:spcPct val="90000"/>
              </a:lnSpc>
            </a:pPr>
            <a:r>
              <a:rPr lang="nb-NO" b="1" err="1">
                <a:solidFill>
                  <a:schemeClr val="accent1"/>
                </a:solidFill>
                <a:latin typeface="Graphik" panose="020B0503030202060203" pitchFamily="34" charset="77"/>
              </a:rPr>
              <a:t>documentation</a:t>
            </a:r>
            <a:r>
              <a:rPr lang="nb-NO" b="1">
                <a:solidFill>
                  <a:schemeClr val="accent1"/>
                </a:solidFill>
                <a:latin typeface="Graphik" panose="020B0503030202060203" pitchFamily="34" charset="77"/>
              </a:rPr>
              <a:t>​</a:t>
            </a:r>
            <a:endParaRPr lang="en-US" b="1">
              <a:solidFill>
                <a:schemeClr val="accent1"/>
              </a:solidFill>
              <a:latin typeface="Graphik" panose="020B0503030202060203" pitchFamily="34" charset="77"/>
            </a:endParaRPr>
          </a:p>
        </p:txBody>
      </p:sp>
      <p:sp>
        <p:nvSpPr>
          <p:cNvPr id="31" name="Rectangle 30">
            <a:extLst>
              <a:ext uri="{FF2B5EF4-FFF2-40B4-BE49-F238E27FC236}">
                <a16:creationId xmlns:a16="http://schemas.microsoft.com/office/drawing/2014/main" id="{58F53BD3-7678-CC45-8F88-ECBFBC0E3819}"/>
              </a:ext>
            </a:extLst>
          </p:cNvPr>
          <p:cNvSpPr/>
          <p:nvPr/>
        </p:nvSpPr>
        <p:spPr>
          <a:xfrm>
            <a:off x="4790303" y="3141223"/>
            <a:ext cx="2411115" cy="590931"/>
          </a:xfrm>
          <a:prstGeom prst="rect">
            <a:avLst/>
          </a:prstGeom>
        </p:spPr>
        <p:txBody>
          <a:bodyPr wrap="square">
            <a:spAutoFit/>
          </a:bodyPr>
          <a:lstStyle/>
          <a:p>
            <a:pPr lvl="0" algn="ctr">
              <a:lnSpc>
                <a:spcPct val="90000"/>
              </a:lnSpc>
            </a:pPr>
            <a:r>
              <a:rPr lang="en-GB" b="1">
                <a:solidFill>
                  <a:schemeClr val="accent1"/>
                </a:solidFill>
                <a:latin typeface="Graphik" panose="020B0503030202060203" pitchFamily="34" charset="77"/>
              </a:rPr>
              <a:t>Conversations with Microsoft​</a:t>
            </a:r>
            <a:endParaRPr lang="en-US" b="1">
              <a:solidFill>
                <a:schemeClr val="accent1"/>
              </a:solidFill>
              <a:latin typeface="Graphik" panose="020B0503030202060203" pitchFamily="34" charset="77"/>
            </a:endParaRPr>
          </a:p>
        </p:txBody>
      </p:sp>
      <p:sp>
        <p:nvSpPr>
          <p:cNvPr id="32" name="Rectangle 31">
            <a:extLst>
              <a:ext uri="{FF2B5EF4-FFF2-40B4-BE49-F238E27FC236}">
                <a16:creationId xmlns:a16="http://schemas.microsoft.com/office/drawing/2014/main" id="{BC7830D1-78EC-984D-AD35-D08DB18EFF87}"/>
              </a:ext>
            </a:extLst>
          </p:cNvPr>
          <p:cNvSpPr/>
          <p:nvPr/>
        </p:nvSpPr>
        <p:spPr>
          <a:xfrm>
            <a:off x="8151341" y="3141223"/>
            <a:ext cx="2411115" cy="840230"/>
          </a:xfrm>
          <a:prstGeom prst="rect">
            <a:avLst/>
          </a:prstGeom>
        </p:spPr>
        <p:txBody>
          <a:bodyPr wrap="square">
            <a:spAutoFit/>
          </a:bodyPr>
          <a:lstStyle/>
          <a:p>
            <a:pPr lvl="0" algn="ctr">
              <a:lnSpc>
                <a:spcPct val="90000"/>
              </a:lnSpc>
            </a:pPr>
            <a:r>
              <a:rPr lang="nb-NO" b="1" err="1">
                <a:solidFill>
                  <a:schemeClr val="accent1"/>
                </a:solidFill>
                <a:latin typeface="Graphik" panose="020B0503030202060203" pitchFamily="34" charset="77"/>
              </a:rPr>
              <a:t>Experience</a:t>
            </a:r>
            <a:endParaRPr lang="nb-NO" b="1">
              <a:solidFill>
                <a:schemeClr val="accent1"/>
              </a:solidFill>
              <a:latin typeface="Graphik" panose="020B0503030202060203" pitchFamily="34" charset="77"/>
            </a:endParaRPr>
          </a:p>
          <a:p>
            <a:pPr lvl="0" algn="ctr">
              <a:lnSpc>
                <a:spcPct val="90000"/>
              </a:lnSpc>
            </a:pPr>
            <a:r>
              <a:rPr lang="nb-NO" b="1" err="1">
                <a:solidFill>
                  <a:schemeClr val="accent1"/>
                </a:solidFill>
                <a:latin typeface="Graphik" panose="020B0503030202060203" pitchFamily="34" charset="77"/>
              </a:rPr>
              <a:t>within</a:t>
            </a:r>
            <a:r>
              <a:rPr lang="nb-NO" b="1">
                <a:solidFill>
                  <a:schemeClr val="accent1"/>
                </a:solidFill>
                <a:latin typeface="Graphik" panose="020B0503030202060203" pitchFamily="34" charset="77"/>
              </a:rPr>
              <a:t> </a:t>
            </a:r>
            <a:r>
              <a:rPr lang="nb-NO" b="1" err="1">
                <a:solidFill>
                  <a:schemeClr val="accent1"/>
                </a:solidFill>
                <a:latin typeface="Graphik" panose="020B0503030202060203" pitchFamily="34" charset="77"/>
              </a:rPr>
              <a:t>the</a:t>
            </a:r>
            <a:r>
              <a:rPr lang="nb-NO" b="1">
                <a:solidFill>
                  <a:schemeClr val="accent1"/>
                </a:solidFill>
                <a:latin typeface="Graphik" panose="020B0503030202060203" pitchFamily="34" charset="77"/>
              </a:rPr>
              <a:t> </a:t>
            </a:r>
            <a:r>
              <a:rPr lang="nb-NO" b="1" err="1">
                <a:solidFill>
                  <a:schemeClr val="accent1"/>
                </a:solidFill>
                <a:latin typeface="Graphik" panose="020B0503030202060203" pitchFamily="34" charset="77"/>
              </a:rPr>
              <a:t>community</a:t>
            </a:r>
            <a:endParaRPr lang="en-US" b="1">
              <a:solidFill>
                <a:schemeClr val="accent1"/>
              </a:solidFill>
              <a:latin typeface="Graphik" panose="020B0503030202060203" pitchFamily="34" charset="77"/>
            </a:endParaRPr>
          </a:p>
        </p:txBody>
      </p:sp>
      <p:cxnSp>
        <p:nvCxnSpPr>
          <p:cNvPr id="40" name="Straight Connector 39">
            <a:extLst>
              <a:ext uri="{FF2B5EF4-FFF2-40B4-BE49-F238E27FC236}">
                <a16:creationId xmlns:a16="http://schemas.microsoft.com/office/drawing/2014/main" id="{731362C6-81B0-364A-91EA-E7594E9080E2}"/>
              </a:ext>
            </a:extLst>
          </p:cNvPr>
          <p:cNvCxnSpPr>
            <a:cxnSpLocks/>
          </p:cNvCxnSpPr>
          <p:nvPr/>
        </p:nvCxnSpPr>
        <p:spPr>
          <a:xfrm>
            <a:off x="1272746" y="4880790"/>
            <a:ext cx="9465276"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Footer Placeholder 1">
            <a:extLst>
              <a:ext uri="{FF2B5EF4-FFF2-40B4-BE49-F238E27FC236}">
                <a16:creationId xmlns:a16="http://schemas.microsoft.com/office/drawing/2014/main" id="{417F4575-53B4-244D-8722-64DA0D48FCF8}"/>
              </a:ext>
            </a:extLst>
          </p:cNvPr>
          <p:cNvSpPr>
            <a:spLocks noGrp="1"/>
          </p:cNvSpPr>
          <p:nvPr>
            <p:ph type="ftr" sz="quarter" idx="16"/>
          </p:nvPr>
        </p:nvSpPr>
        <p:spPr>
          <a:xfrm>
            <a:off x="300087" y="6521604"/>
            <a:ext cx="3070368" cy="206375"/>
          </a:xfrm>
        </p:spPr>
        <p:txBody>
          <a:bodyPr/>
          <a:lstStyle/>
          <a:p>
            <a:r>
              <a:rPr lang="en-US"/>
              <a:t>Building an open source government platform in the cloud</a:t>
            </a:r>
          </a:p>
        </p:txBody>
      </p:sp>
      <p:grpSp>
        <p:nvGrpSpPr>
          <p:cNvPr id="20" name="Group 45">
            <a:extLst>
              <a:ext uri="{FF2B5EF4-FFF2-40B4-BE49-F238E27FC236}">
                <a16:creationId xmlns:a16="http://schemas.microsoft.com/office/drawing/2014/main" id="{5982AC6F-5B0F-4941-9594-F9609B0F70E4}"/>
              </a:ext>
            </a:extLst>
          </p:cNvPr>
          <p:cNvGrpSpPr>
            <a:grpSpLocks noChangeAspect="1"/>
          </p:cNvGrpSpPr>
          <p:nvPr/>
        </p:nvGrpSpPr>
        <p:grpSpPr bwMode="auto">
          <a:xfrm>
            <a:off x="2334202" y="2135830"/>
            <a:ext cx="644999" cy="612000"/>
            <a:chOff x="5505" y="448"/>
            <a:chExt cx="430" cy="408"/>
          </a:xfrm>
          <a:solidFill>
            <a:schemeClr val="accent2"/>
          </a:solidFill>
        </p:grpSpPr>
        <p:sp>
          <p:nvSpPr>
            <p:cNvPr id="21" name="Freeform 46">
              <a:extLst>
                <a:ext uri="{FF2B5EF4-FFF2-40B4-BE49-F238E27FC236}">
                  <a16:creationId xmlns:a16="http://schemas.microsoft.com/office/drawing/2014/main" id="{1A631D4D-942C-AB40-B66D-840A8E3F67A7}"/>
                </a:ext>
              </a:extLst>
            </p:cNvPr>
            <p:cNvSpPr>
              <a:spLocks/>
            </p:cNvSpPr>
            <p:nvPr/>
          </p:nvSpPr>
          <p:spPr bwMode="auto">
            <a:xfrm>
              <a:off x="5596" y="448"/>
              <a:ext cx="248" cy="248"/>
            </a:xfrm>
            <a:custGeom>
              <a:avLst/>
              <a:gdLst>
                <a:gd name="T0" fmla="*/ 162 w 168"/>
                <a:gd name="T1" fmla="*/ 168 h 168"/>
                <a:gd name="T2" fmla="*/ 156 w 168"/>
                <a:gd name="T3" fmla="*/ 162 h 168"/>
                <a:gd name="T4" fmla="*/ 156 w 168"/>
                <a:gd name="T5" fmla="*/ 12 h 168"/>
                <a:gd name="T6" fmla="*/ 12 w 168"/>
                <a:gd name="T7" fmla="*/ 12 h 168"/>
                <a:gd name="T8" fmla="*/ 12 w 168"/>
                <a:gd name="T9" fmla="*/ 162 h 168"/>
                <a:gd name="T10" fmla="*/ 6 w 168"/>
                <a:gd name="T11" fmla="*/ 168 h 168"/>
                <a:gd name="T12" fmla="*/ 0 w 168"/>
                <a:gd name="T13" fmla="*/ 162 h 168"/>
                <a:gd name="T14" fmla="*/ 0 w 168"/>
                <a:gd name="T15" fmla="*/ 6 h 168"/>
                <a:gd name="T16" fmla="*/ 6 w 168"/>
                <a:gd name="T17" fmla="*/ 0 h 168"/>
                <a:gd name="T18" fmla="*/ 162 w 168"/>
                <a:gd name="T19" fmla="*/ 0 h 168"/>
                <a:gd name="T20" fmla="*/ 168 w 168"/>
                <a:gd name="T21" fmla="*/ 6 h 168"/>
                <a:gd name="T22" fmla="*/ 168 w 168"/>
                <a:gd name="T23" fmla="*/ 162 h 168"/>
                <a:gd name="T24" fmla="*/ 162 w 168"/>
                <a:gd name="T2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2" y="168"/>
                  </a:moveTo>
                  <a:cubicBezTo>
                    <a:pt x="159" y="168"/>
                    <a:pt x="156" y="166"/>
                    <a:pt x="156" y="162"/>
                  </a:cubicBezTo>
                  <a:cubicBezTo>
                    <a:pt x="156" y="12"/>
                    <a:pt x="156" y="12"/>
                    <a:pt x="156" y="12"/>
                  </a:cubicBezTo>
                  <a:cubicBezTo>
                    <a:pt x="12" y="12"/>
                    <a:pt x="12" y="12"/>
                    <a:pt x="12" y="12"/>
                  </a:cubicBezTo>
                  <a:cubicBezTo>
                    <a:pt x="12" y="162"/>
                    <a:pt x="12" y="162"/>
                    <a:pt x="12" y="162"/>
                  </a:cubicBezTo>
                  <a:cubicBezTo>
                    <a:pt x="12" y="166"/>
                    <a:pt x="10" y="168"/>
                    <a:pt x="6" y="168"/>
                  </a:cubicBezTo>
                  <a:cubicBezTo>
                    <a:pt x="3" y="168"/>
                    <a:pt x="0" y="166"/>
                    <a:pt x="0" y="162"/>
                  </a:cubicBezTo>
                  <a:cubicBezTo>
                    <a:pt x="0" y="6"/>
                    <a:pt x="0" y="6"/>
                    <a:pt x="0" y="6"/>
                  </a:cubicBezTo>
                  <a:cubicBezTo>
                    <a:pt x="0" y="3"/>
                    <a:pt x="3" y="0"/>
                    <a:pt x="6" y="0"/>
                  </a:cubicBezTo>
                  <a:cubicBezTo>
                    <a:pt x="162" y="0"/>
                    <a:pt x="162" y="0"/>
                    <a:pt x="162" y="0"/>
                  </a:cubicBezTo>
                  <a:cubicBezTo>
                    <a:pt x="166" y="0"/>
                    <a:pt x="168" y="3"/>
                    <a:pt x="168" y="6"/>
                  </a:cubicBezTo>
                  <a:cubicBezTo>
                    <a:pt x="168" y="162"/>
                    <a:pt x="168" y="162"/>
                    <a:pt x="168" y="162"/>
                  </a:cubicBezTo>
                  <a:cubicBezTo>
                    <a:pt x="168" y="166"/>
                    <a:pt x="166" y="168"/>
                    <a:pt x="16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Freeform 47">
              <a:extLst>
                <a:ext uri="{FF2B5EF4-FFF2-40B4-BE49-F238E27FC236}">
                  <a16:creationId xmlns:a16="http://schemas.microsoft.com/office/drawing/2014/main" id="{68D9866A-9B33-C44E-B423-B3BB5DFA8CD4}"/>
                </a:ext>
              </a:extLst>
            </p:cNvPr>
            <p:cNvSpPr>
              <a:spLocks/>
            </p:cNvSpPr>
            <p:nvPr/>
          </p:nvSpPr>
          <p:spPr bwMode="auto">
            <a:xfrm>
              <a:off x="5649" y="501"/>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3" y="12"/>
                    <a:pt x="0" y="10"/>
                    <a:pt x="0" y="6"/>
                  </a:cubicBezTo>
                  <a:cubicBezTo>
                    <a:pt x="0" y="3"/>
                    <a:pt x="3" y="0"/>
                    <a:pt x="6" y="0"/>
                  </a:cubicBezTo>
                  <a:cubicBezTo>
                    <a:pt x="18" y="0"/>
                    <a:pt x="18" y="0"/>
                    <a:pt x="18" y="0"/>
                  </a:cubicBezTo>
                  <a:cubicBezTo>
                    <a:pt x="22" y="0"/>
                    <a:pt x="24" y="3"/>
                    <a:pt x="24" y="6"/>
                  </a:cubicBezTo>
                  <a:cubicBezTo>
                    <a:pt x="24" y="10"/>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Freeform 48">
              <a:extLst>
                <a:ext uri="{FF2B5EF4-FFF2-40B4-BE49-F238E27FC236}">
                  <a16:creationId xmlns:a16="http://schemas.microsoft.com/office/drawing/2014/main" id="{06AC85C8-E049-BA44-A421-7157817C4204}"/>
                </a:ext>
              </a:extLst>
            </p:cNvPr>
            <p:cNvSpPr>
              <a:spLocks/>
            </p:cNvSpPr>
            <p:nvPr/>
          </p:nvSpPr>
          <p:spPr bwMode="auto">
            <a:xfrm>
              <a:off x="5684" y="537"/>
              <a:ext cx="107" cy="17"/>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3" y="12"/>
                    <a:pt x="0" y="10"/>
                    <a:pt x="0" y="6"/>
                  </a:cubicBezTo>
                  <a:cubicBezTo>
                    <a:pt x="0" y="3"/>
                    <a:pt x="3" y="0"/>
                    <a:pt x="6" y="0"/>
                  </a:cubicBezTo>
                  <a:cubicBezTo>
                    <a:pt x="66" y="0"/>
                    <a:pt x="66" y="0"/>
                    <a:pt x="66" y="0"/>
                  </a:cubicBezTo>
                  <a:cubicBezTo>
                    <a:pt x="70" y="0"/>
                    <a:pt x="72" y="3"/>
                    <a:pt x="72" y="6"/>
                  </a:cubicBezTo>
                  <a:cubicBezTo>
                    <a:pt x="72" y="10"/>
                    <a:pt x="70"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Freeform 49">
              <a:extLst>
                <a:ext uri="{FF2B5EF4-FFF2-40B4-BE49-F238E27FC236}">
                  <a16:creationId xmlns:a16="http://schemas.microsoft.com/office/drawing/2014/main" id="{0C180C04-3729-AF42-AC37-0AC34592A214}"/>
                </a:ext>
              </a:extLst>
            </p:cNvPr>
            <p:cNvSpPr>
              <a:spLocks/>
            </p:cNvSpPr>
            <p:nvPr/>
          </p:nvSpPr>
          <p:spPr bwMode="auto">
            <a:xfrm>
              <a:off x="5649" y="572"/>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4" y="0"/>
                    <a:pt x="96" y="3"/>
                    <a:pt x="96" y="6"/>
                  </a:cubicBezTo>
                  <a:cubicBezTo>
                    <a:pt x="96" y="10"/>
                    <a:pt x="94"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Freeform 50">
              <a:extLst>
                <a:ext uri="{FF2B5EF4-FFF2-40B4-BE49-F238E27FC236}">
                  <a16:creationId xmlns:a16="http://schemas.microsoft.com/office/drawing/2014/main" id="{300C75F5-2471-9C48-8683-504B75654826}"/>
                </a:ext>
              </a:extLst>
            </p:cNvPr>
            <p:cNvSpPr>
              <a:spLocks/>
            </p:cNvSpPr>
            <p:nvPr/>
          </p:nvSpPr>
          <p:spPr bwMode="auto">
            <a:xfrm>
              <a:off x="5649" y="608"/>
              <a:ext cx="142"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4" y="0"/>
                    <a:pt x="96" y="3"/>
                    <a:pt x="96" y="6"/>
                  </a:cubicBezTo>
                  <a:cubicBezTo>
                    <a:pt x="96" y="10"/>
                    <a:pt x="94"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Freeform 51">
              <a:extLst>
                <a:ext uri="{FF2B5EF4-FFF2-40B4-BE49-F238E27FC236}">
                  <a16:creationId xmlns:a16="http://schemas.microsoft.com/office/drawing/2014/main" id="{4D1CDD0E-239B-3E4D-9AC4-4DD81C4F04CC}"/>
                </a:ext>
              </a:extLst>
            </p:cNvPr>
            <p:cNvSpPr>
              <a:spLocks/>
            </p:cNvSpPr>
            <p:nvPr/>
          </p:nvSpPr>
          <p:spPr bwMode="auto">
            <a:xfrm>
              <a:off x="5649" y="643"/>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4" y="0"/>
                    <a:pt x="96" y="3"/>
                    <a:pt x="96" y="6"/>
                  </a:cubicBezTo>
                  <a:cubicBezTo>
                    <a:pt x="96" y="10"/>
                    <a:pt x="94"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 name="Freeform 52">
              <a:extLst>
                <a:ext uri="{FF2B5EF4-FFF2-40B4-BE49-F238E27FC236}">
                  <a16:creationId xmlns:a16="http://schemas.microsoft.com/office/drawing/2014/main" id="{315A7331-1147-7E4F-8172-71135B910806}"/>
                </a:ext>
              </a:extLst>
            </p:cNvPr>
            <p:cNvSpPr>
              <a:spLocks noEditPoints="1"/>
            </p:cNvSpPr>
            <p:nvPr/>
          </p:nvSpPr>
          <p:spPr bwMode="auto">
            <a:xfrm>
              <a:off x="5507" y="714"/>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0"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4" name="Freeform 53">
              <a:extLst>
                <a:ext uri="{FF2B5EF4-FFF2-40B4-BE49-F238E27FC236}">
                  <a16:creationId xmlns:a16="http://schemas.microsoft.com/office/drawing/2014/main" id="{73A2B994-AFF2-0E4D-B8A4-F07EC16D5D10}"/>
                </a:ext>
              </a:extLst>
            </p:cNvPr>
            <p:cNvSpPr>
              <a:spLocks/>
            </p:cNvSpPr>
            <p:nvPr/>
          </p:nvSpPr>
          <p:spPr bwMode="auto">
            <a:xfrm>
              <a:off x="5505" y="608"/>
              <a:ext cx="108" cy="124"/>
            </a:xfrm>
            <a:custGeom>
              <a:avLst/>
              <a:gdLst>
                <a:gd name="T0" fmla="*/ 7 w 73"/>
                <a:gd name="T1" fmla="*/ 84 h 84"/>
                <a:gd name="T2" fmla="*/ 4 w 73"/>
                <a:gd name="T3" fmla="*/ 83 h 84"/>
                <a:gd name="T4" fmla="*/ 2 w 73"/>
                <a:gd name="T5" fmla="*/ 75 h 84"/>
                <a:gd name="T6" fmla="*/ 44 w 73"/>
                <a:gd name="T7" fmla="*/ 3 h 84"/>
                <a:gd name="T8" fmla="*/ 49 w 73"/>
                <a:gd name="T9" fmla="*/ 0 h 84"/>
                <a:gd name="T10" fmla="*/ 67 w 73"/>
                <a:gd name="T11" fmla="*/ 0 h 84"/>
                <a:gd name="T12" fmla="*/ 73 w 73"/>
                <a:gd name="T13" fmla="*/ 6 h 84"/>
                <a:gd name="T14" fmla="*/ 67 w 73"/>
                <a:gd name="T15" fmla="*/ 12 h 84"/>
                <a:gd name="T16" fmla="*/ 53 w 73"/>
                <a:gd name="T17" fmla="*/ 12 h 84"/>
                <a:gd name="T18" fmla="*/ 12 w 73"/>
                <a:gd name="T19" fmla="*/ 81 h 84"/>
                <a:gd name="T20" fmla="*/ 7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7" y="84"/>
                  </a:moveTo>
                  <a:cubicBezTo>
                    <a:pt x="6" y="84"/>
                    <a:pt x="5" y="84"/>
                    <a:pt x="4" y="83"/>
                  </a:cubicBezTo>
                  <a:cubicBezTo>
                    <a:pt x="1" y="82"/>
                    <a:pt x="0" y="78"/>
                    <a:pt x="2" y="75"/>
                  </a:cubicBezTo>
                  <a:cubicBezTo>
                    <a:pt x="44" y="3"/>
                    <a:pt x="44" y="3"/>
                    <a:pt x="44" y="3"/>
                  </a:cubicBezTo>
                  <a:cubicBezTo>
                    <a:pt x="45" y="1"/>
                    <a:pt x="47" y="0"/>
                    <a:pt x="49" y="0"/>
                  </a:cubicBezTo>
                  <a:cubicBezTo>
                    <a:pt x="67" y="0"/>
                    <a:pt x="67" y="0"/>
                    <a:pt x="67" y="0"/>
                  </a:cubicBezTo>
                  <a:cubicBezTo>
                    <a:pt x="71" y="0"/>
                    <a:pt x="73" y="3"/>
                    <a:pt x="73" y="6"/>
                  </a:cubicBezTo>
                  <a:cubicBezTo>
                    <a:pt x="73" y="10"/>
                    <a:pt x="71" y="12"/>
                    <a:pt x="67" y="12"/>
                  </a:cubicBezTo>
                  <a:cubicBezTo>
                    <a:pt x="53" y="12"/>
                    <a:pt x="53" y="12"/>
                    <a:pt x="53" y="12"/>
                  </a:cubicBezTo>
                  <a:cubicBezTo>
                    <a:pt x="12" y="81"/>
                    <a:pt x="12" y="81"/>
                    <a:pt x="12" y="81"/>
                  </a:cubicBezTo>
                  <a:cubicBezTo>
                    <a:pt x="11" y="83"/>
                    <a:pt x="9" y="84"/>
                    <a:pt x="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 name="Freeform 54">
              <a:extLst>
                <a:ext uri="{FF2B5EF4-FFF2-40B4-BE49-F238E27FC236}">
                  <a16:creationId xmlns:a16="http://schemas.microsoft.com/office/drawing/2014/main" id="{8DAD9F52-3EE7-4E4E-BE5F-AF793571B4BA}"/>
                </a:ext>
              </a:extLst>
            </p:cNvPr>
            <p:cNvSpPr>
              <a:spLocks/>
            </p:cNvSpPr>
            <p:nvPr/>
          </p:nvSpPr>
          <p:spPr bwMode="auto">
            <a:xfrm>
              <a:off x="5827" y="608"/>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29 w 73"/>
                <a:gd name="T15" fmla="*/ 3 h 84"/>
                <a:gd name="T16" fmla="*/ 71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10"/>
                    <a:pt x="0" y="6"/>
                  </a:cubicBezTo>
                  <a:cubicBezTo>
                    <a:pt x="0" y="3"/>
                    <a:pt x="3" y="0"/>
                    <a:pt x="6" y="0"/>
                  </a:cubicBezTo>
                  <a:cubicBezTo>
                    <a:pt x="24" y="0"/>
                    <a:pt x="24" y="0"/>
                    <a:pt x="24" y="0"/>
                  </a:cubicBezTo>
                  <a:cubicBezTo>
                    <a:pt x="26" y="0"/>
                    <a:pt x="28" y="1"/>
                    <a:pt x="29" y="3"/>
                  </a:cubicBezTo>
                  <a:cubicBezTo>
                    <a:pt x="71" y="75"/>
                    <a:pt x="71" y="75"/>
                    <a:pt x="71" y="75"/>
                  </a:cubicBezTo>
                  <a:cubicBezTo>
                    <a:pt x="73" y="78"/>
                    <a:pt x="72" y="82"/>
                    <a:pt x="69" y="83"/>
                  </a:cubicBezTo>
                  <a:cubicBezTo>
                    <a:pt x="68"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9" name="Group 58">
            <a:extLst>
              <a:ext uri="{FF2B5EF4-FFF2-40B4-BE49-F238E27FC236}">
                <a16:creationId xmlns:a16="http://schemas.microsoft.com/office/drawing/2014/main" id="{CC1B1024-166E-9B41-967C-D1456441522B}"/>
              </a:ext>
            </a:extLst>
          </p:cNvPr>
          <p:cNvGrpSpPr>
            <a:grpSpLocks noChangeAspect="1"/>
          </p:cNvGrpSpPr>
          <p:nvPr/>
        </p:nvGrpSpPr>
        <p:grpSpPr bwMode="auto">
          <a:xfrm>
            <a:off x="5666938" y="2140330"/>
            <a:ext cx="657844" cy="576000"/>
            <a:chOff x="2402" y="1749"/>
            <a:chExt cx="426" cy="373"/>
          </a:xfrm>
          <a:solidFill>
            <a:schemeClr val="accent4"/>
          </a:solidFill>
        </p:grpSpPr>
        <p:sp>
          <p:nvSpPr>
            <p:cNvPr id="41" name="Freeform 59">
              <a:extLst>
                <a:ext uri="{FF2B5EF4-FFF2-40B4-BE49-F238E27FC236}">
                  <a16:creationId xmlns:a16="http://schemas.microsoft.com/office/drawing/2014/main" id="{ED3BCFA1-E0DD-7C4E-905E-D40E258FCC92}"/>
                </a:ext>
              </a:extLst>
            </p:cNvPr>
            <p:cNvSpPr>
              <a:spLocks noEditPoints="1"/>
            </p:cNvSpPr>
            <p:nvPr/>
          </p:nvSpPr>
          <p:spPr bwMode="auto">
            <a:xfrm>
              <a:off x="2402" y="1749"/>
              <a:ext cx="426" cy="373"/>
            </a:xfrm>
            <a:custGeom>
              <a:avLst/>
              <a:gdLst>
                <a:gd name="T0" fmla="*/ 90 w 288"/>
                <a:gd name="T1" fmla="*/ 252 h 252"/>
                <a:gd name="T2" fmla="*/ 87 w 288"/>
                <a:gd name="T3" fmla="*/ 252 h 252"/>
                <a:gd name="T4" fmla="*/ 84 w 288"/>
                <a:gd name="T5" fmla="*/ 246 h 252"/>
                <a:gd name="T6" fmla="*/ 84 w 288"/>
                <a:gd name="T7" fmla="*/ 204 h 252"/>
                <a:gd name="T8" fmla="*/ 6 w 288"/>
                <a:gd name="T9" fmla="*/ 204 h 252"/>
                <a:gd name="T10" fmla="*/ 0 w 288"/>
                <a:gd name="T11" fmla="*/ 198 h 252"/>
                <a:gd name="T12" fmla="*/ 0 w 288"/>
                <a:gd name="T13" fmla="*/ 6 h 252"/>
                <a:gd name="T14" fmla="*/ 6 w 288"/>
                <a:gd name="T15" fmla="*/ 0 h 252"/>
                <a:gd name="T16" fmla="*/ 282 w 288"/>
                <a:gd name="T17" fmla="*/ 0 h 252"/>
                <a:gd name="T18" fmla="*/ 288 w 288"/>
                <a:gd name="T19" fmla="*/ 6 h 252"/>
                <a:gd name="T20" fmla="*/ 288 w 288"/>
                <a:gd name="T21" fmla="*/ 198 h 252"/>
                <a:gd name="T22" fmla="*/ 282 w 288"/>
                <a:gd name="T23" fmla="*/ 204 h 252"/>
                <a:gd name="T24" fmla="*/ 140 w 288"/>
                <a:gd name="T25" fmla="*/ 204 h 252"/>
                <a:gd name="T26" fmla="*/ 94 w 288"/>
                <a:gd name="T27" fmla="*/ 251 h 252"/>
                <a:gd name="T28" fmla="*/ 90 w 288"/>
                <a:gd name="T29" fmla="*/ 252 h 252"/>
                <a:gd name="T30" fmla="*/ 12 w 288"/>
                <a:gd name="T31" fmla="*/ 192 h 252"/>
                <a:gd name="T32" fmla="*/ 90 w 288"/>
                <a:gd name="T33" fmla="*/ 192 h 252"/>
                <a:gd name="T34" fmla="*/ 96 w 288"/>
                <a:gd name="T35" fmla="*/ 198 h 252"/>
                <a:gd name="T36" fmla="*/ 96 w 288"/>
                <a:gd name="T37" fmla="*/ 232 h 252"/>
                <a:gd name="T38" fmla="*/ 133 w 288"/>
                <a:gd name="T39" fmla="*/ 194 h 252"/>
                <a:gd name="T40" fmla="*/ 138 w 288"/>
                <a:gd name="T41" fmla="*/ 192 h 252"/>
                <a:gd name="T42" fmla="*/ 276 w 288"/>
                <a:gd name="T43" fmla="*/ 192 h 252"/>
                <a:gd name="T44" fmla="*/ 276 w 288"/>
                <a:gd name="T45" fmla="*/ 12 h 252"/>
                <a:gd name="T46" fmla="*/ 12 w 288"/>
                <a:gd name="T47" fmla="*/ 12 h 252"/>
                <a:gd name="T48" fmla="*/ 12 w 288"/>
                <a:gd name="T49" fmla="*/ 19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52">
                  <a:moveTo>
                    <a:pt x="90" y="252"/>
                  </a:moveTo>
                  <a:cubicBezTo>
                    <a:pt x="89" y="252"/>
                    <a:pt x="88" y="252"/>
                    <a:pt x="87" y="252"/>
                  </a:cubicBezTo>
                  <a:cubicBezTo>
                    <a:pt x="85" y="251"/>
                    <a:pt x="84" y="249"/>
                    <a:pt x="84" y="246"/>
                  </a:cubicBezTo>
                  <a:cubicBezTo>
                    <a:pt x="84" y="204"/>
                    <a:pt x="84" y="204"/>
                    <a:pt x="84" y="204"/>
                  </a:cubicBezTo>
                  <a:cubicBezTo>
                    <a:pt x="6" y="204"/>
                    <a:pt x="6" y="204"/>
                    <a:pt x="6" y="204"/>
                  </a:cubicBezTo>
                  <a:cubicBezTo>
                    <a:pt x="2" y="204"/>
                    <a:pt x="0" y="202"/>
                    <a:pt x="0" y="198"/>
                  </a:cubicBezTo>
                  <a:cubicBezTo>
                    <a:pt x="0" y="6"/>
                    <a:pt x="0" y="6"/>
                    <a:pt x="0" y="6"/>
                  </a:cubicBezTo>
                  <a:cubicBezTo>
                    <a:pt x="0" y="3"/>
                    <a:pt x="2" y="0"/>
                    <a:pt x="6" y="0"/>
                  </a:cubicBezTo>
                  <a:cubicBezTo>
                    <a:pt x="282" y="0"/>
                    <a:pt x="282" y="0"/>
                    <a:pt x="282" y="0"/>
                  </a:cubicBezTo>
                  <a:cubicBezTo>
                    <a:pt x="285" y="0"/>
                    <a:pt x="288" y="3"/>
                    <a:pt x="288" y="6"/>
                  </a:cubicBezTo>
                  <a:cubicBezTo>
                    <a:pt x="288" y="198"/>
                    <a:pt x="288" y="198"/>
                    <a:pt x="288" y="198"/>
                  </a:cubicBezTo>
                  <a:cubicBezTo>
                    <a:pt x="288" y="202"/>
                    <a:pt x="285" y="204"/>
                    <a:pt x="282" y="204"/>
                  </a:cubicBezTo>
                  <a:cubicBezTo>
                    <a:pt x="140" y="204"/>
                    <a:pt x="140" y="204"/>
                    <a:pt x="140" y="204"/>
                  </a:cubicBezTo>
                  <a:cubicBezTo>
                    <a:pt x="94" y="251"/>
                    <a:pt x="94" y="251"/>
                    <a:pt x="94" y="251"/>
                  </a:cubicBezTo>
                  <a:cubicBezTo>
                    <a:pt x="93" y="252"/>
                    <a:pt x="91" y="252"/>
                    <a:pt x="90" y="252"/>
                  </a:cubicBezTo>
                  <a:close/>
                  <a:moveTo>
                    <a:pt x="12" y="192"/>
                  </a:moveTo>
                  <a:cubicBezTo>
                    <a:pt x="90" y="192"/>
                    <a:pt x="90" y="192"/>
                    <a:pt x="90" y="192"/>
                  </a:cubicBezTo>
                  <a:cubicBezTo>
                    <a:pt x="93" y="192"/>
                    <a:pt x="96" y="195"/>
                    <a:pt x="96" y="198"/>
                  </a:cubicBezTo>
                  <a:cubicBezTo>
                    <a:pt x="96" y="232"/>
                    <a:pt x="96" y="232"/>
                    <a:pt x="96" y="232"/>
                  </a:cubicBezTo>
                  <a:cubicBezTo>
                    <a:pt x="133" y="194"/>
                    <a:pt x="133" y="194"/>
                    <a:pt x="133" y="194"/>
                  </a:cubicBezTo>
                  <a:cubicBezTo>
                    <a:pt x="135" y="193"/>
                    <a:pt x="136" y="192"/>
                    <a:pt x="138" y="192"/>
                  </a:cubicBezTo>
                  <a:cubicBezTo>
                    <a:pt x="276" y="192"/>
                    <a:pt x="276" y="192"/>
                    <a:pt x="276" y="192"/>
                  </a:cubicBezTo>
                  <a:cubicBezTo>
                    <a:pt x="276" y="12"/>
                    <a:pt x="276" y="12"/>
                    <a:pt x="276" y="12"/>
                  </a:cubicBezTo>
                  <a:cubicBezTo>
                    <a:pt x="12" y="12"/>
                    <a:pt x="12" y="12"/>
                    <a:pt x="12" y="12"/>
                  </a:cubicBezTo>
                  <a:lnTo>
                    <a:pt x="12" y="192"/>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46" name="Freeform 60">
              <a:extLst>
                <a:ext uri="{FF2B5EF4-FFF2-40B4-BE49-F238E27FC236}">
                  <a16:creationId xmlns:a16="http://schemas.microsoft.com/office/drawing/2014/main" id="{36979534-30CC-3348-B800-6235B3BB0C51}"/>
                </a:ext>
              </a:extLst>
            </p:cNvPr>
            <p:cNvSpPr>
              <a:spLocks/>
            </p:cNvSpPr>
            <p:nvPr/>
          </p:nvSpPr>
          <p:spPr bwMode="auto">
            <a:xfrm>
              <a:off x="2562" y="1838"/>
              <a:ext cx="177" cy="17"/>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2" y="12"/>
                    <a:pt x="0" y="10"/>
                    <a:pt x="0" y="6"/>
                  </a:cubicBezTo>
                  <a:cubicBezTo>
                    <a:pt x="0" y="3"/>
                    <a:pt x="2" y="0"/>
                    <a:pt x="6" y="0"/>
                  </a:cubicBezTo>
                  <a:cubicBezTo>
                    <a:pt x="114" y="0"/>
                    <a:pt x="114" y="0"/>
                    <a:pt x="114" y="0"/>
                  </a:cubicBezTo>
                  <a:cubicBezTo>
                    <a:pt x="117" y="0"/>
                    <a:pt x="120" y="3"/>
                    <a:pt x="120" y="6"/>
                  </a:cubicBezTo>
                  <a:cubicBezTo>
                    <a:pt x="120" y="10"/>
                    <a:pt x="117" y="12"/>
                    <a:pt x="114"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47" name="Freeform 61">
              <a:extLst>
                <a:ext uri="{FF2B5EF4-FFF2-40B4-BE49-F238E27FC236}">
                  <a16:creationId xmlns:a16="http://schemas.microsoft.com/office/drawing/2014/main" id="{44DAADCC-48F9-824D-A21E-2CADA815935E}"/>
                </a:ext>
              </a:extLst>
            </p:cNvPr>
            <p:cNvSpPr>
              <a:spLocks/>
            </p:cNvSpPr>
            <p:nvPr/>
          </p:nvSpPr>
          <p:spPr bwMode="auto">
            <a:xfrm>
              <a:off x="2562" y="1891"/>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2" y="12"/>
                    <a:pt x="0" y="10"/>
                    <a:pt x="0" y="6"/>
                  </a:cubicBezTo>
                  <a:cubicBezTo>
                    <a:pt x="0" y="3"/>
                    <a:pt x="2" y="0"/>
                    <a:pt x="6" y="0"/>
                  </a:cubicBezTo>
                  <a:cubicBezTo>
                    <a:pt x="114" y="0"/>
                    <a:pt x="114" y="0"/>
                    <a:pt x="114" y="0"/>
                  </a:cubicBezTo>
                  <a:cubicBezTo>
                    <a:pt x="117" y="0"/>
                    <a:pt x="120" y="3"/>
                    <a:pt x="120" y="6"/>
                  </a:cubicBezTo>
                  <a:cubicBezTo>
                    <a:pt x="120" y="10"/>
                    <a:pt x="117" y="12"/>
                    <a:pt x="114"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48" name="Freeform 62">
              <a:extLst>
                <a:ext uri="{FF2B5EF4-FFF2-40B4-BE49-F238E27FC236}">
                  <a16:creationId xmlns:a16="http://schemas.microsoft.com/office/drawing/2014/main" id="{80EC7CE0-7D20-1548-94C8-E42158855729}"/>
                </a:ext>
              </a:extLst>
            </p:cNvPr>
            <p:cNvSpPr>
              <a:spLocks/>
            </p:cNvSpPr>
            <p:nvPr/>
          </p:nvSpPr>
          <p:spPr bwMode="auto">
            <a:xfrm>
              <a:off x="2562" y="1944"/>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2" y="12"/>
                    <a:pt x="0" y="10"/>
                    <a:pt x="0" y="6"/>
                  </a:cubicBezTo>
                  <a:cubicBezTo>
                    <a:pt x="0" y="3"/>
                    <a:pt x="2" y="0"/>
                    <a:pt x="6" y="0"/>
                  </a:cubicBezTo>
                  <a:cubicBezTo>
                    <a:pt x="114" y="0"/>
                    <a:pt x="114" y="0"/>
                    <a:pt x="114" y="0"/>
                  </a:cubicBezTo>
                  <a:cubicBezTo>
                    <a:pt x="117" y="0"/>
                    <a:pt x="120" y="3"/>
                    <a:pt x="120" y="6"/>
                  </a:cubicBezTo>
                  <a:cubicBezTo>
                    <a:pt x="120" y="10"/>
                    <a:pt x="117" y="12"/>
                    <a:pt x="114"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49" name="Freeform 63">
              <a:extLst>
                <a:ext uri="{FF2B5EF4-FFF2-40B4-BE49-F238E27FC236}">
                  <a16:creationId xmlns:a16="http://schemas.microsoft.com/office/drawing/2014/main" id="{3B1F1214-7A0B-AC4F-A304-AC9060615A96}"/>
                </a:ext>
              </a:extLst>
            </p:cNvPr>
            <p:cNvSpPr>
              <a:spLocks/>
            </p:cNvSpPr>
            <p:nvPr/>
          </p:nvSpPr>
          <p:spPr bwMode="auto">
            <a:xfrm>
              <a:off x="2491" y="1838"/>
              <a:ext cx="35" cy="17"/>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10"/>
                    <a:pt x="0" y="6"/>
                  </a:cubicBezTo>
                  <a:cubicBezTo>
                    <a:pt x="0" y="3"/>
                    <a:pt x="2" y="0"/>
                    <a:pt x="6" y="0"/>
                  </a:cubicBezTo>
                  <a:cubicBezTo>
                    <a:pt x="18" y="0"/>
                    <a:pt x="18" y="0"/>
                    <a:pt x="18" y="0"/>
                  </a:cubicBezTo>
                  <a:cubicBezTo>
                    <a:pt x="21" y="0"/>
                    <a:pt x="24" y="3"/>
                    <a:pt x="24" y="6"/>
                  </a:cubicBezTo>
                  <a:cubicBezTo>
                    <a:pt x="24" y="10"/>
                    <a:pt x="21" y="12"/>
                    <a:pt x="18"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50" name="Freeform 64">
              <a:extLst>
                <a:ext uri="{FF2B5EF4-FFF2-40B4-BE49-F238E27FC236}">
                  <a16:creationId xmlns:a16="http://schemas.microsoft.com/office/drawing/2014/main" id="{C32E7F85-A855-A54B-90FE-E125083FD3A9}"/>
                </a:ext>
              </a:extLst>
            </p:cNvPr>
            <p:cNvSpPr>
              <a:spLocks/>
            </p:cNvSpPr>
            <p:nvPr/>
          </p:nvSpPr>
          <p:spPr bwMode="auto">
            <a:xfrm>
              <a:off x="2491" y="1891"/>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10"/>
                    <a:pt x="0" y="6"/>
                  </a:cubicBezTo>
                  <a:cubicBezTo>
                    <a:pt x="0" y="3"/>
                    <a:pt x="2" y="0"/>
                    <a:pt x="6" y="0"/>
                  </a:cubicBezTo>
                  <a:cubicBezTo>
                    <a:pt x="18" y="0"/>
                    <a:pt x="18" y="0"/>
                    <a:pt x="18" y="0"/>
                  </a:cubicBezTo>
                  <a:cubicBezTo>
                    <a:pt x="21" y="0"/>
                    <a:pt x="24" y="3"/>
                    <a:pt x="24" y="6"/>
                  </a:cubicBezTo>
                  <a:cubicBezTo>
                    <a:pt x="24" y="10"/>
                    <a:pt x="21" y="12"/>
                    <a:pt x="18"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51" name="Freeform 65">
              <a:extLst>
                <a:ext uri="{FF2B5EF4-FFF2-40B4-BE49-F238E27FC236}">
                  <a16:creationId xmlns:a16="http://schemas.microsoft.com/office/drawing/2014/main" id="{3A268E73-49E9-0E43-A440-67EE5DD942E8}"/>
                </a:ext>
              </a:extLst>
            </p:cNvPr>
            <p:cNvSpPr>
              <a:spLocks/>
            </p:cNvSpPr>
            <p:nvPr/>
          </p:nvSpPr>
          <p:spPr bwMode="auto">
            <a:xfrm>
              <a:off x="2491" y="1944"/>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10"/>
                    <a:pt x="0" y="6"/>
                  </a:cubicBezTo>
                  <a:cubicBezTo>
                    <a:pt x="0" y="3"/>
                    <a:pt x="2" y="0"/>
                    <a:pt x="6" y="0"/>
                  </a:cubicBezTo>
                  <a:cubicBezTo>
                    <a:pt x="18" y="0"/>
                    <a:pt x="18" y="0"/>
                    <a:pt x="18" y="0"/>
                  </a:cubicBezTo>
                  <a:cubicBezTo>
                    <a:pt x="21" y="0"/>
                    <a:pt x="24" y="3"/>
                    <a:pt x="24" y="6"/>
                  </a:cubicBezTo>
                  <a:cubicBezTo>
                    <a:pt x="24" y="10"/>
                    <a:pt x="21" y="12"/>
                    <a:pt x="18"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52" name="Group 53">
            <a:extLst>
              <a:ext uri="{FF2B5EF4-FFF2-40B4-BE49-F238E27FC236}">
                <a16:creationId xmlns:a16="http://schemas.microsoft.com/office/drawing/2014/main" id="{3648B1AC-0453-EC4B-A962-5CC890E001EA}"/>
              </a:ext>
            </a:extLst>
          </p:cNvPr>
          <p:cNvGrpSpPr>
            <a:grpSpLocks noChangeAspect="1"/>
          </p:cNvGrpSpPr>
          <p:nvPr/>
        </p:nvGrpSpPr>
        <p:grpSpPr bwMode="auto">
          <a:xfrm>
            <a:off x="9030411" y="2149330"/>
            <a:ext cx="647307" cy="612000"/>
            <a:chOff x="4648" y="670"/>
            <a:chExt cx="440" cy="416"/>
          </a:xfrm>
          <a:solidFill>
            <a:schemeClr val="accent4"/>
          </a:solidFill>
        </p:grpSpPr>
        <p:sp>
          <p:nvSpPr>
            <p:cNvPr id="53" name="Freeform 54">
              <a:extLst>
                <a:ext uri="{FF2B5EF4-FFF2-40B4-BE49-F238E27FC236}">
                  <a16:creationId xmlns:a16="http://schemas.microsoft.com/office/drawing/2014/main" id="{13C54044-C039-FF47-9461-53BCE27CF46F}"/>
                </a:ext>
              </a:extLst>
            </p:cNvPr>
            <p:cNvSpPr>
              <a:spLocks/>
            </p:cNvSpPr>
            <p:nvPr/>
          </p:nvSpPr>
          <p:spPr bwMode="auto">
            <a:xfrm>
              <a:off x="4822" y="835"/>
              <a:ext cx="84" cy="76"/>
            </a:xfrm>
            <a:custGeom>
              <a:avLst/>
              <a:gdLst>
                <a:gd name="T0" fmla="*/ 51 w 55"/>
                <a:gd name="T1" fmla="*/ 51 h 51"/>
                <a:gd name="T2" fmla="*/ 4 w 55"/>
                <a:gd name="T3" fmla="*/ 34 h 51"/>
                <a:gd name="T4" fmla="*/ 0 w 55"/>
                <a:gd name="T5" fmla="*/ 28 h 51"/>
                <a:gd name="T6" fmla="*/ 0 w 55"/>
                <a:gd name="T7" fmla="*/ 0 h 51"/>
                <a:gd name="T8" fmla="*/ 12 w 55"/>
                <a:gd name="T9" fmla="*/ 0 h 51"/>
                <a:gd name="T10" fmla="*/ 12 w 55"/>
                <a:gd name="T11" fmla="*/ 24 h 51"/>
                <a:gd name="T12" fmla="*/ 55 w 55"/>
                <a:gd name="T13" fmla="*/ 39 h 51"/>
                <a:gd name="T14" fmla="*/ 51 w 55"/>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1">
                  <a:moveTo>
                    <a:pt x="51" y="51"/>
                  </a:moveTo>
                  <a:cubicBezTo>
                    <a:pt x="4" y="34"/>
                    <a:pt x="4" y="34"/>
                    <a:pt x="4" y="34"/>
                  </a:cubicBezTo>
                  <a:cubicBezTo>
                    <a:pt x="1" y="33"/>
                    <a:pt x="0" y="31"/>
                    <a:pt x="0" y="28"/>
                  </a:cubicBezTo>
                  <a:cubicBezTo>
                    <a:pt x="0" y="0"/>
                    <a:pt x="0" y="0"/>
                    <a:pt x="0" y="0"/>
                  </a:cubicBezTo>
                  <a:cubicBezTo>
                    <a:pt x="12" y="0"/>
                    <a:pt x="12" y="0"/>
                    <a:pt x="12" y="0"/>
                  </a:cubicBezTo>
                  <a:cubicBezTo>
                    <a:pt x="12" y="24"/>
                    <a:pt x="12" y="24"/>
                    <a:pt x="12" y="24"/>
                  </a:cubicBezTo>
                  <a:cubicBezTo>
                    <a:pt x="55" y="39"/>
                    <a:pt x="55" y="39"/>
                    <a:pt x="55" y="39"/>
                  </a:cubicBezTo>
                  <a:lnTo>
                    <a:pt x="51" y="51"/>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4" name="Freeform 55">
              <a:extLst>
                <a:ext uri="{FF2B5EF4-FFF2-40B4-BE49-F238E27FC236}">
                  <a16:creationId xmlns:a16="http://schemas.microsoft.com/office/drawing/2014/main" id="{A2A1C12E-923D-E64F-BA2D-2267E43E2E0E}"/>
                </a:ext>
              </a:extLst>
            </p:cNvPr>
            <p:cNvSpPr>
              <a:spLocks/>
            </p:cNvSpPr>
            <p:nvPr/>
          </p:nvSpPr>
          <p:spPr bwMode="auto">
            <a:xfrm>
              <a:off x="4648" y="838"/>
              <a:ext cx="202" cy="140"/>
            </a:xfrm>
            <a:custGeom>
              <a:avLst/>
              <a:gdLst>
                <a:gd name="T0" fmla="*/ 132 w 132"/>
                <a:gd name="T1" fmla="*/ 94 h 94"/>
                <a:gd name="T2" fmla="*/ 6 w 132"/>
                <a:gd name="T3" fmla="*/ 94 h 94"/>
                <a:gd name="T4" fmla="*/ 0 w 132"/>
                <a:gd name="T5" fmla="*/ 88 h 94"/>
                <a:gd name="T6" fmla="*/ 0 w 132"/>
                <a:gd name="T7" fmla="*/ 70 h 94"/>
                <a:gd name="T8" fmla="*/ 23 w 132"/>
                <a:gd name="T9" fmla="*/ 37 h 94"/>
                <a:gd name="T10" fmla="*/ 66 w 132"/>
                <a:gd name="T11" fmla="*/ 22 h 94"/>
                <a:gd name="T12" fmla="*/ 66 w 132"/>
                <a:gd name="T13" fmla="*/ 0 h 94"/>
                <a:gd name="T14" fmla="*/ 78 w 132"/>
                <a:gd name="T15" fmla="*/ 0 h 94"/>
                <a:gd name="T16" fmla="*/ 78 w 132"/>
                <a:gd name="T17" fmla="*/ 26 h 94"/>
                <a:gd name="T18" fmla="*/ 74 w 132"/>
                <a:gd name="T19" fmla="*/ 32 h 94"/>
                <a:gd name="T20" fmla="*/ 27 w 132"/>
                <a:gd name="T21" fmla="*/ 49 h 94"/>
                <a:gd name="T22" fmla="*/ 12 w 132"/>
                <a:gd name="T23" fmla="*/ 70 h 94"/>
                <a:gd name="T24" fmla="*/ 12 w 132"/>
                <a:gd name="T25" fmla="*/ 82 h 94"/>
                <a:gd name="T26" fmla="*/ 132 w 132"/>
                <a:gd name="T27" fmla="*/ 82 h 94"/>
                <a:gd name="T28" fmla="*/ 132 w 132"/>
                <a:gd name="T2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94">
                  <a:moveTo>
                    <a:pt x="132" y="94"/>
                  </a:moveTo>
                  <a:cubicBezTo>
                    <a:pt x="6" y="94"/>
                    <a:pt x="6" y="94"/>
                    <a:pt x="6" y="94"/>
                  </a:cubicBezTo>
                  <a:cubicBezTo>
                    <a:pt x="3" y="94"/>
                    <a:pt x="0" y="91"/>
                    <a:pt x="0" y="88"/>
                  </a:cubicBezTo>
                  <a:cubicBezTo>
                    <a:pt x="0" y="70"/>
                    <a:pt x="0" y="70"/>
                    <a:pt x="0" y="70"/>
                  </a:cubicBezTo>
                  <a:cubicBezTo>
                    <a:pt x="0" y="55"/>
                    <a:pt x="9" y="42"/>
                    <a:pt x="23" y="37"/>
                  </a:cubicBezTo>
                  <a:cubicBezTo>
                    <a:pt x="66" y="22"/>
                    <a:pt x="66" y="22"/>
                    <a:pt x="66" y="22"/>
                  </a:cubicBezTo>
                  <a:cubicBezTo>
                    <a:pt x="66" y="0"/>
                    <a:pt x="66" y="0"/>
                    <a:pt x="66" y="0"/>
                  </a:cubicBezTo>
                  <a:cubicBezTo>
                    <a:pt x="78" y="0"/>
                    <a:pt x="78" y="0"/>
                    <a:pt x="78" y="0"/>
                  </a:cubicBezTo>
                  <a:cubicBezTo>
                    <a:pt x="78" y="26"/>
                    <a:pt x="78" y="26"/>
                    <a:pt x="78" y="26"/>
                  </a:cubicBezTo>
                  <a:cubicBezTo>
                    <a:pt x="78" y="29"/>
                    <a:pt x="76" y="31"/>
                    <a:pt x="74" y="32"/>
                  </a:cubicBezTo>
                  <a:cubicBezTo>
                    <a:pt x="27" y="49"/>
                    <a:pt x="27" y="49"/>
                    <a:pt x="27" y="49"/>
                  </a:cubicBezTo>
                  <a:cubicBezTo>
                    <a:pt x="18" y="52"/>
                    <a:pt x="12" y="60"/>
                    <a:pt x="12" y="70"/>
                  </a:cubicBezTo>
                  <a:cubicBezTo>
                    <a:pt x="12" y="82"/>
                    <a:pt x="12" y="82"/>
                    <a:pt x="12" y="82"/>
                  </a:cubicBezTo>
                  <a:cubicBezTo>
                    <a:pt x="132" y="82"/>
                    <a:pt x="132" y="82"/>
                    <a:pt x="132" y="82"/>
                  </a:cubicBezTo>
                  <a:lnTo>
                    <a:pt x="132" y="94"/>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5" name="Freeform 56">
              <a:extLst>
                <a:ext uri="{FF2B5EF4-FFF2-40B4-BE49-F238E27FC236}">
                  <a16:creationId xmlns:a16="http://schemas.microsoft.com/office/drawing/2014/main" id="{62E24D6A-B172-B340-BA4A-ED71819E828B}"/>
                </a:ext>
              </a:extLst>
            </p:cNvPr>
            <p:cNvSpPr>
              <a:spLocks noEditPoints="1"/>
            </p:cNvSpPr>
            <p:nvPr/>
          </p:nvSpPr>
          <p:spPr bwMode="auto">
            <a:xfrm>
              <a:off x="4710" y="670"/>
              <a:ext cx="164" cy="187"/>
            </a:xfrm>
            <a:custGeom>
              <a:avLst/>
              <a:gdLst>
                <a:gd name="T0" fmla="*/ 54 w 107"/>
                <a:gd name="T1" fmla="*/ 125 h 125"/>
                <a:gd name="T2" fmla="*/ 0 w 107"/>
                <a:gd name="T3" fmla="*/ 62 h 125"/>
                <a:gd name="T4" fmla="*/ 54 w 107"/>
                <a:gd name="T5" fmla="*/ 0 h 125"/>
                <a:gd name="T6" fmla="*/ 107 w 107"/>
                <a:gd name="T7" fmla="*/ 62 h 125"/>
                <a:gd name="T8" fmla="*/ 54 w 107"/>
                <a:gd name="T9" fmla="*/ 125 h 125"/>
                <a:gd name="T10" fmla="*/ 54 w 107"/>
                <a:gd name="T11" fmla="*/ 12 h 125"/>
                <a:gd name="T12" fmla="*/ 12 w 107"/>
                <a:gd name="T13" fmla="*/ 62 h 125"/>
                <a:gd name="T14" fmla="*/ 54 w 107"/>
                <a:gd name="T15" fmla="*/ 113 h 125"/>
                <a:gd name="T16" fmla="*/ 95 w 107"/>
                <a:gd name="T17" fmla="*/ 62 h 125"/>
                <a:gd name="T18" fmla="*/ 54 w 107"/>
                <a:gd name="T19"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25">
                  <a:moveTo>
                    <a:pt x="54" y="125"/>
                  </a:moveTo>
                  <a:cubicBezTo>
                    <a:pt x="24" y="125"/>
                    <a:pt x="0" y="97"/>
                    <a:pt x="0" y="62"/>
                  </a:cubicBezTo>
                  <a:cubicBezTo>
                    <a:pt x="0" y="28"/>
                    <a:pt x="24" y="0"/>
                    <a:pt x="54" y="0"/>
                  </a:cubicBezTo>
                  <a:cubicBezTo>
                    <a:pt x="83" y="0"/>
                    <a:pt x="107" y="28"/>
                    <a:pt x="107" y="62"/>
                  </a:cubicBezTo>
                  <a:cubicBezTo>
                    <a:pt x="107" y="97"/>
                    <a:pt x="83" y="125"/>
                    <a:pt x="54" y="125"/>
                  </a:cubicBezTo>
                  <a:close/>
                  <a:moveTo>
                    <a:pt x="54" y="12"/>
                  </a:moveTo>
                  <a:cubicBezTo>
                    <a:pt x="31" y="12"/>
                    <a:pt x="12" y="34"/>
                    <a:pt x="12" y="62"/>
                  </a:cubicBezTo>
                  <a:cubicBezTo>
                    <a:pt x="12" y="90"/>
                    <a:pt x="31" y="113"/>
                    <a:pt x="54" y="113"/>
                  </a:cubicBezTo>
                  <a:cubicBezTo>
                    <a:pt x="76" y="113"/>
                    <a:pt x="95" y="90"/>
                    <a:pt x="95" y="62"/>
                  </a:cubicBezTo>
                  <a:cubicBezTo>
                    <a:pt x="95" y="34"/>
                    <a:pt x="76" y="12"/>
                    <a:pt x="54"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6" name="Freeform 57">
              <a:extLst>
                <a:ext uri="{FF2B5EF4-FFF2-40B4-BE49-F238E27FC236}">
                  <a16:creationId xmlns:a16="http://schemas.microsoft.com/office/drawing/2014/main" id="{843B7DF6-0B70-1F49-B574-CF3081738ECC}"/>
                </a:ext>
              </a:extLst>
            </p:cNvPr>
            <p:cNvSpPr>
              <a:spLocks/>
            </p:cNvSpPr>
            <p:nvPr/>
          </p:nvSpPr>
          <p:spPr bwMode="auto">
            <a:xfrm>
              <a:off x="4716" y="720"/>
              <a:ext cx="149" cy="46"/>
            </a:xfrm>
            <a:custGeom>
              <a:avLst/>
              <a:gdLst>
                <a:gd name="T0" fmla="*/ 84 w 97"/>
                <a:gd name="T1" fmla="*/ 31 h 31"/>
                <a:gd name="T2" fmla="*/ 56 w 97"/>
                <a:gd name="T3" fmla="*/ 17 h 31"/>
                <a:gd name="T4" fmla="*/ 21 w 97"/>
                <a:gd name="T5" fmla="*/ 31 h 31"/>
                <a:gd name="T6" fmla="*/ 0 w 97"/>
                <a:gd name="T7" fmla="*/ 26 h 31"/>
                <a:gd name="T8" fmla="*/ 6 w 97"/>
                <a:gd name="T9" fmla="*/ 15 h 31"/>
                <a:gd name="T10" fmla="*/ 21 w 97"/>
                <a:gd name="T11" fmla="*/ 19 h 31"/>
                <a:gd name="T12" fmla="*/ 51 w 97"/>
                <a:gd name="T13" fmla="*/ 4 h 31"/>
                <a:gd name="T14" fmla="*/ 57 w 97"/>
                <a:gd name="T15" fmla="*/ 0 h 31"/>
                <a:gd name="T16" fmla="*/ 57 w 97"/>
                <a:gd name="T17" fmla="*/ 0 h 31"/>
                <a:gd name="T18" fmla="*/ 62 w 97"/>
                <a:gd name="T19" fmla="*/ 3 h 31"/>
                <a:gd name="T20" fmla="*/ 91 w 97"/>
                <a:gd name="T21" fmla="*/ 19 h 31"/>
                <a:gd name="T22" fmla="*/ 94 w 97"/>
                <a:gd name="T23" fmla="*/ 18 h 31"/>
                <a:gd name="T24" fmla="*/ 96 w 97"/>
                <a:gd name="T25" fmla="*/ 18 h 31"/>
                <a:gd name="T26" fmla="*/ 97 w 97"/>
                <a:gd name="T27" fmla="*/ 30 h 31"/>
                <a:gd name="T28" fmla="*/ 95 w 97"/>
                <a:gd name="T29" fmla="*/ 30 h 31"/>
                <a:gd name="T30" fmla="*/ 93 w 97"/>
                <a:gd name="T31" fmla="*/ 31 h 31"/>
                <a:gd name="T32" fmla="*/ 84 w 97"/>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31">
                  <a:moveTo>
                    <a:pt x="84" y="31"/>
                  </a:moveTo>
                  <a:cubicBezTo>
                    <a:pt x="73" y="31"/>
                    <a:pt x="64" y="27"/>
                    <a:pt x="56" y="17"/>
                  </a:cubicBezTo>
                  <a:cubicBezTo>
                    <a:pt x="48" y="25"/>
                    <a:pt x="34" y="31"/>
                    <a:pt x="21" y="31"/>
                  </a:cubicBezTo>
                  <a:cubicBezTo>
                    <a:pt x="13" y="31"/>
                    <a:pt x="7" y="29"/>
                    <a:pt x="0" y="26"/>
                  </a:cubicBezTo>
                  <a:cubicBezTo>
                    <a:pt x="6" y="15"/>
                    <a:pt x="6" y="15"/>
                    <a:pt x="6" y="15"/>
                  </a:cubicBezTo>
                  <a:cubicBezTo>
                    <a:pt x="10" y="17"/>
                    <a:pt x="15" y="19"/>
                    <a:pt x="21" y="19"/>
                  </a:cubicBezTo>
                  <a:cubicBezTo>
                    <a:pt x="33" y="19"/>
                    <a:pt x="47" y="11"/>
                    <a:pt x="51" y="4"/>
                  </a:cubicBezTo>
                  <a:cubicBezTo>
                    <a:pt x="52" y="2"/>
                    <a:pt x="54" y="0"/>
                    <a:pt x="57" y="0"/>
                  </a:cubicBezTo>
                  <a:cubicBezTo>
                    <a:pt x="57" y="0"/>
                    <a:pt x="57" y="0"/>
                    <a:pt x="57" y="0"/>
                  </a:cubicBezTo>
                  <a:cubicBezTo>
                    <a:pt x="59" y="0"/>
                    <a:pt x="61" y="2"/>
                    <a:pt x="62" y="3"/>
                  </a:cubicBezTo>
                  <a:cubicBezTo>
                    <a:pt x="70" y="17"/>
                    <a:pt x="78" y="21"/>
                    <a:pt x="91" y="19"/>
                  </a:cubicBezTo>
                  <a:cubicBezTo>
                    <a:pt x="92" y="19"/>
                    <a:pt x="93" y="18"/>
                    <a:pt x="94" y="18"/>
                  </a:cubicBezTo>
                  <a:cubicBezTo>
                    <a:pt x="95" y="18"/>
                    <a:pt x="95" y="18"/>
                    <a:pt x="96" y="18"/>
                  </a:cubicBezTo>
                  <a:cubicBezTo>
                    <a:pt x="97" y="30"/>
                    <a:pt x="97" y="30"/>
                    <a:pt x="97" y="30"/>
                  </a:cubicBezTo>
                  <a:cubicBezTo>
                    <a:pt x="97" y="30"/>
                    <a:pt x="96" y="30"/>
                    <a:pt x="95" y="30"/>
                  </a:cubicBezTo>
                  <a:cubicBezTo>
                    <a:pt x="94" y="30"/>
                    <a:pt x="94" y="30"/>
                    <a:pt x="93" y="31"/>
                  </a:cubicBezTo>
                  <a:cubicBezTo>
                    <a:pt x="90" y="31"/>
                    <a:pt x="87" y="31"/>
                    <a:pt x="84" y="31"/>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Freeform 58">
              <a:extLst>
                <a:ext uri="{FF2B5EF4-FFF2-40B4-BE49-F238E27FC236}">
                  <a16:creationId xmlns:a16="http://schemas.microsoft.com/office/drawing/2014/main" id="{B2986C6E-CD9B-9041-A7D4-2F443505F8E0}"/>
                </a:ext>
              </a:extLst>
            </p:cNvPr>
            <p:cNvSpPr>
              <a:spLocks/>
            </p:cNvSpPr>
            <p:nvPr/>
          </p:nvSpPr>
          <p:spPr bwMode="auto">
            <a:xfrm>
              <a:off x="4941" y="826"/>
              <a:ext cx="19" cy="42"/>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8" name="Freeform 59">
              <a:extLst>
                <a:ext uri="{FF2B5EF4-FFF2-40B4-BE49-F238E27FC236}">
                  <a16:creationId xmlns:a16="http://schemas.microsoft.com/office/drawing/2014/main" id="{2BC9D34B-66C9-1445-B3D6-A0C1084F53F7}"/>
                </a:ext>
              </a:extLst>
            </p:cNvPr>
            <p:cNvSpPr>
              <a:spLocks/>
            </p:cNvSpPr>
            <p:nvPr/>
          </p:nvSpPr>
          <p:spPr bwMode="auto">
            <a:xfrm>
              <a:off x="4903" y="670"/>
              <a:ext cx="90" cy="187"/>
            </a:xfrm>
            <a:custGeom>
              <a:avLst/>
              <a:gdLst>
                <a:gd name="T0" fmla="*/ 6 w 59"/>
                <a:gd name="T1" fmla="*/ 125 h 125"/>
                <a:gd name="T2" fmla="*/ 0 w 59"/>
                <a:gd name="T3" fmla="*/ 119 h 125"/>
                <a:gd name="T4" fmla="*/ 6 w 59"/>
                <a:gd name="T5" fmla="*/ 113 h 125"/>
                <a:gd name="T6" fmla="*/ 47 w 59"/>
                <a:gd name="T7" fmla="*/ 62 h 125"/>
                <a:gd name="T8" fmla="*/ 6 w 59"/>
                <a:gd name="T9" fmla="*/ 12 h 125"/>
                <a:gd name="T10" fmla="*/ 0 w 59"/>
                <a:gd name="T11" fmla="*/ 6 h 125"/>
                <a:gd name="T12" fmla="*/ 6 w 59"/>
                <a:gd name="T13" fmla="*/ 0 h 125"/>
                <a:gd name="T14" fmla="*/ 59 w 59"/>
                <a:gd name="T15" fmla="*/ 62 h 125"/>
                <a:gd name="T16" fmla="*/ 6 w 59"/>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5">
                  <a:moveTo>
                    <a:pt x="6" y="125"/>
                  </a:moveTo>
                  <a:cubicBezTo>
                    <a:pt x="2" y="125"/>
                    <a:pt x="0" y="123"/>
                    <a:pt x="0" y="119"/>
                  </a:cubicBezTo>
                  <a:cubicBezTo>
                    <a:pt x="0" y="116"/>
                    <a:pt x="2" y="113"/>
                    <a:pt x="6" y="113"/>
                  </a:cubicBezTo>
                  <a:cubicBezTo>
                    <a:pt x="28" y="113"/>
                    <a:pt x="47" y="90"/>
                    <a:pt x="47" y="62"/>
                  </a:cubicBezTo>
                  <a:cubicBezTo>
                    <a:pt x="47" y="34"/>
                    <a:pt x="28" y="12"/>
                    <a:pt x="6" y="12"/>
                  </a:cubicBezTo>
                  <a:cubicBezTo>
                    <a:pt x="2" y="12"/>
                    <a:pt x="0" y="9"/>
                    <a:pt x="0" y="6"/>
                  </a:cubicBezTo>
                  <a:cubicBezTo>
                    <a:pt x="0" y="2"/>
                    <a:pt x="2" y="0"/>
                    <a:pt x="6" y="0"/>
                  </a:cubicBezTo>
                  <a:cubicBezTo>
                    <a:pt x="35" y="0"/>
                    <a:pt x="59" y="28"/>
                    <a:pt x="59" y="62"/>
                  </a:cubicBezTo>
                  <a:cubicBezTo>
                    <a:pt x="59" y="97"/>
                    <a:pt x="35" y="125"/>
                    <a:pt x="6" y="125"/>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9" name="Freeform 60">
              <a:extLst>
                <a:ext uri="{FF2B5EF4-FFF2-40B4-BE49-F238E27FC236}">
                  <a16:creationId xmlns:a16="http://schemas.microsoft.com/office/drawing/2014/main" id="{D00C7651-446C-D04D-8EAE-2C5F36458C28}"/>
                </a:ext>
              </a:extLst>
            </p:cNvPr>
            <p:cNvSpPr>
              <a:spLocks/>
            </p:cNvSpPr>
            <p:nvPr/>
          </p:nvSpPr>
          <p:spPr bwMode="auto">
            <a:xfrm>
              <a:off x="4912" y="720"/>
              <a:ext cx="81" cy="46"/>
            </a:xfrm>
            <a:custGeom>
              <a:avLst/>
              <a:gdLst>
                <a:gd name="T0" fmla="*/ 34 w 53"/>
                <a:gd name="T1" fmla="*/ 31 h 31"/>
                <a:gd name="T2" fmla="*/ 2 w 53"/>
                <a:gd name="T3" fmla="*/ 9 h 31"/>
                <a:gd name="T4" fmla="*/ 4 w 53"/>
                <a:gd name="T5" fmla="*/ 1 h 31"/>
                <a:gd name="T6" fmla="*/ 12 w 53"/>
                <a:gd name="T7" fmla="*/ 3 h 31"/>
                <a:gd name="T8" fmla="*/ 41 w 53"/>
                <a:gd name="T9" fmla="*/ 19 h 31"/>
                <a:gd name="T10" fmla="*/ 44 w 53"/>
                <a:gd name="T11" fmla="*/ 18 h 31"/>
                <a:gd name="T12" fmla="*/ 46 w 53"/>
                <a:gd name="T13" fmla="*/ 18 h 31"/>
                <a:gd name="T14" fmla="*/ 53 w 53"/>
                <a:gd name="T15" fmla="*/ 23 h 31"/>
                <a:gd name="T16" fmla="*/ 47 w 53"/>
                <a:gd name="T17" fmla="*/ 30 h 31"/>
                <a:gd name="T18" fmla="*/ 45 w 53"/>
                <a:gd name="T19" fmla="*/ 30 h 31"/>
                <a:gd name="T20" fmla="*/ 43 w 53"/>
                <a:gd name="T21" fmla="*/ 31 h 31"/>
                <a:gd name="T22" fmla="*/ 34 w 5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31">
                  <a:moveTo>
                    <a:pt x="34" y="31"/>
                  </a:moveTo>
                  <a:cubicBezTo>
                    <a:pt x="20" y="31"/>
                    <a:pt x="10" y="24"/>
                    <a:pt x="2" y="9"/>
                  </a:cubicBezTo>
                  <a:cubicBezTo>
                    <a:pt x="0" y="6"/>
                    <a:pt x="1" y="3"/>
                    <a:pt x="4" y="1"/>
                  </a:cubicBezTo>
                  <a:cubicBezTo>
                    <a:pt x="7" y="0"/>
                    <a:pt x="10" y="1"/>
                    <a:pt x="12" y="3"/>
                  </a:cubicBezTo>
                  <a:cubicBezTo>
                    <a:pt x="20" y="17"/>
                    <a:pt x="28" y="21"/>
                    <a:pt x="41" y="19"/>
                  </a:cubicBezTo>
                  <a:cubicBezTo>
                    <a:pt x="42" y="19"/>
                    <a:pt x="43" y="18"/>
                    <a:pt x="44" y="18"/>
                  </a:cubicBezTo>
                  <a:cubicBezTo>
                    <a:pt x="45" y="18"/>
                    <a:pt x="45" y="18"/>
                    <a:pt x="46" y="18"/>
                  </a:cubicBezTo>
                  <a:cubicBezTo>
                    <a:pt x="49" y="18"/>
                    <a:pt x="52" y="20"/>
                    <a:pt x="53" y="23"/>
                  </a:cubicBezTo>
                  <a:cubicBezTo>
                    <a:pt x="53" y="27"/>
                    <a:pt x="51" y="30"/>
                    <a:pt x="47" y="30"/>
                  </a:cubicBezTo>
                  <a:cubicBezTo>
                    <a:pt x="47" y="30"/>
                    <a:pt x="46" y="30"/>
                    <a:pt x="45" y="30"/>
                  </a:cubicBezTo>
                  <a:cubicBezTo>
                    <a:pt x="44" y="30"/>
                    <a:pt x="44" y="30"/>
                    <a:pt x="43" y="31"/>
                  </a:cubicBezTo>
                  <a:cubicBezTo>
                    <a:pt x="40" y="31"/>
                    <a:pt x="37" y="31"/>
                    <a:pt x="34" y="31"/>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60" name="Freeform 61">
              <a:extLst>
                <a:ext uri="{FF2B5EF4-FFF2-40B4-BE49-F238E27FC236}">
                  <a16:creationId xmlns:a16="http://schemas.microsoft.com/office/drawing/2014/main" id="{69AD9867-E885-E24F-8DD4-16FBFB15674E}"/>
                </a:ext>
              </a:extLst>
            </p:cNvPr>
            <p:cNvSpPr>
              <a:spLocks noEditPoints="1"/>
            </p:cNvSpPr>
            <p:nvPr/>
          </p:nvSpPr>
          <p:spPr bwMode="auto">
            <a:xfrm>
              <a:off x="4885" y="889"/>
              <a:ext cx="203" cy="197"/>
            </a:xfrm>
            <a:custGeom>
              <a:avLst/>
              <a:gdLst>
                <a:gd name="T0" fmla="*/ 109 w 133"/>
                <a:gd name="T1" fmla="*/ 132 h 132"/>
                <a:gd name="T2" fmla="*/ 105 w 133"/>
                <a:gd name="T3" fmla="*/ 131 h 132"/>
                <a:gd name="T4" fmla="*/ 67 w 133"/>
                <a:gd name="T5" fmla="*/ 103 h 132"/>
                <a:gd name="T6" fmla="*/ 28 w 133"/>
                <a:gd name="T7" fmla="*/ 131 h 132"/>
                <a:gd name="T8" fmla="*/ 21 w 133"/>
                <a:gd name="T9" fmla="*/ 131 h 132"/>
                <a:gd name="T10" fmla="*/ 19 w 133"/>
                <a:gd name="T11" fmla="*/ 124 h 132"/>
                <a:gd name="T12" fmla="*/ 36 w 133"/>
                <a:gd name="T13" fmla="*/ 80 h 132"/>
                <a:gd name="T14" fmla="*/ 3 w 133"/>
                <a:gd name="T15" fmla="*/ 52 h 132"/>
                <a:gd name="T16" fmla="*/ 1 w 133"/>
                <a:gd name="T17" fmla="*/ 46 h 132"/>
                <a:gd name="T18" fmla="*/ 7 w 133"/>
                <a:gd name="T19" fmla="*/ 42 h 132"/>
                <a:gd name="T20" fmla="*/ 45 w 133"/>
                <a:gd name="T21" fmla="*/ 42 h 132"/>
                <a:gd name="T22" fmla="*/ 61 w 133"/>
                <a:gd name="T23" fmla="*/ 3 h 132"/>
                <a:gd name="T24" fmla="*/ 67 w 133"/>
                <a:gd name="T25" fmla="*/ 0 h 132"/>
                <a:gd name="T26" fmla="*/ 67 w 133"/>
                <a:gd name="T27" fmla="*/ 0 h 132"/>
                <a:gd name="T28" fmla="*/ 72 w 133"/>
                <a:gd name="T29" fmla="*/ 3 h 132"/>
                <a:gd name="T30" fmla="*/ 89 w 133"/>
                <a:gd name="T31" fmla="*/ 42 h 132"/>
                <a:gd name="T32" fmla="*/ 127 w 133"/>
                <a:gd name="T33" fmla="*/ 42 h 132"/>
                <a:gd name="T34" fmla="*/ 132 w 133"/>
                <a:gd name="T35" fmla="*/ 46 h 132"/>
                <a:gd name="T36" fmla="*/ 131 w 133"/>
                <a:gd name="T37" fmla="*/ 52 h 132"/>
                <a:gd name="T38" fmla="*/ 98 w 133"/>
                <a:gd name="T39" fmla="*/ 80 h 132"/>
                <a:gd name="T40" fmla="*/ 114 w 133"/>
                <a:gd name="T41" fmla="*/ 124 h 132"/>
                <a:gd name="T42" fmla="*/ 112 w 133"/>
                <a:gd name="T43" fmla="*/ 131 h 132"/>
                <a:gd name="T44" fmla="*/ 109 w 133"/>
                <a:gd name="T45" fmla="*/ 132 h 132"/>
                <a:gd name="T46" fmla="*/ 67 w 133"/>
                <a:gd name="T47" fmla="*/ 90 h 132"/>
                <a:gd name="T48" fmla="*/ 70 w 133"/>
                <a:gd name="T49" fmla="*/ 91 h 132"/>
                <a:gd name="T50" fmla="*/ 96 w 133"/>
                <a:gd name="T51" fmla="*/ 109 h 132"/>
                <a:gd name="T52" fmla="*/ 85 w 133"/>
                <a:gd name="T53" fmla="*/ 80 h 132"/>
                <a:gd name="T54" fmla="*/ 87 w 133"/>
                <a:gd name="T55" fmla="*/ 73 h 132"/>
                <a:gd name="T56" fmla="*/ 110 w 133"/>
                <a:gd name="T57" fmla="*/ 54 h 132"/>
                <a:gd name="T58" fmla="*/ 85 w 133"/>
                <a:gd name="T59" fmla="*/ 54 h 132"/>
                <a:gd name="T60" fmla="*/ 79 w 133"/>
                <a:gd name="T61" fmla="*/ 50 h 132"/>
                <a:gd name="T62" fmla="*/ 67 w 133"/>
                <a:gd name="T63" fmla="*/ 21 h 132"/>
                <a:gd name="T64" fmla="*/ 54 w 133"/>
                <a:gd name="T65" fmla="*/ 50 h 132"/>
                <a:gd name="T66" fmla="*/ 49 w 133"/>
                <a:gd name="T67" fmla="*/ 54 h 132"/>
                <a:gd name="T68" fmla="*/ 23 w 133"/>
                <a:gd name="T69" fmla="*/ 54 h 132"/>
                <a:gd name="T70" fmla="*/ 47 w 133"/>
                <a:gd name="T71" fmla="*/ 73 h 132"/>
                <a:gd name="T72" fmla="*/ 48 w 133"/>
                <a:gd name="T73" fmla="*/ 80 h 132"/>
                <a:gd name="T74" fmla="*/ 37 w 133"/>
                <a:gd name="T75" fmla="*/ 109 h 132"/>
                <a:gd name="T76" fmla="*/ 63 w 133"/>
                <a:gd name="T77" fmla="*/ 91 h 132"/>
                <a:gd name="T78" fmla="*/ 67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09" y="132"/>
                  </a:moveTo>
                  <a:cubicBezTo>
                    <a:pt x="108" y="132"/>
                    <a:pt x="106" y="131"/>
                    <a:pt x="105" y="131"/>
                  </a:cubicBezTo>
                  <a:cubicBezTo>
                    <a:pt x="67" y="103"/>
                    <a:pt x="67" y="103"/>
                    <a:pt x="67" y="103"/>
                  </a:cubicBezTo>
                  <a:cubicBezTo>
                    <a:pt x="28" y="131"/>
                    <a:pt x="28" y="131"/>
                    <a:pt x="28" y="131"/>
                  </a:cubicBezTo>
                  <a:cubicBezTo>
                    <a:pt x="26" y="132"/>
                    <a:pt x="23" y="132"/>
                    <a:pt x="21" y="131"/>
                  </a:cubicBezTo>
                  <a:cubicBezTo>
                    <a:pt x="19" y="129"/>
                    <a:pt x="18" y="126"/>
                    <a:pt x="19" y="124"/>
                  </a:cubicBezTo>
                  <a:cubicBezTo>
                    <a:pt x="36" y="80"/>
                    <a:pt x="36" y="80"/>
                    <a:pt x="36" y="80"/>
                  </a:cubicBezTo>
                  <a:cubicBezTo>
                    <a:pt x="3" y="52"/>
                    <a:pt x="3" y="52"/>
                    <a:pt x="3" y="52"/>
                  </a:cubicBezTo>
                  <a:cubicBezTo>
                    <a:pt x="1" y="51"/>
                    <a:pt x="0" y="48"/>
                    <a:pt x="1" y="46"/>
                  </a:cubicBezTo>
                  <a:cubicBezTo>
                    <a:pt x="2" y="43"/>
                    <a:pt x="4" y="42"/>
                    <a:pt x="7" y="42"/>
                  </a:cubicBezTo>
                  <a:cubicBezTo>
                    <a:pt x="45" y="42"/>
                    <a:pt x="45" y="42"/>
                    <a:pt x="45" y="42"/>
                  </a:cubicBezTo>
                  <a:cubicBezTo>
                    <a:pt x="61" y="3"/>
                    <a:pt x="61" y="3"/>
                    <a:pt x="61" y="3"/>
                  </a:cubicBezTo>
                  <a:cubicBezTo>
                    <a:pt x="62" y="1"/>
                    <a:pt x="65" y="0"/>
                    <a:pt x="67" y="0"/>
                  </a:cubicBezTo>
                  <a:cubicBezTo>
                    <a:pt x="67" y="0"/>
                    <a:pt x="67" y="0"/>
                    <a:pt x="67" y="0"/>
                  </a:cubicBezTo>
                  <a:cubicBezTo>
                    <a:pt x="69" y="0"/>
                    <a:pt x="72" y="1"/>
                    <a:pt x="72" y="3"/>
                  </a:cubicBezTo>
                  <a:cubicBezTo>
                    <a:pt x="89" y="42"/>
                    <a:pt x="89" y="42"/>
                    <a:pt x="89" y="42"/>
                  </a:cubicBezTo>
                  <a:cubicBezTo>
                    <a:pt x="127" y="42"/>
                    <a:pt x="127" y="42"/>
                    <a:pt x="127" y="42"/>
                  </a:cubicBezTo>
                  <a:cubicBezTo>
                    <a:pt x="129" y="42"/>
                    <a:pt x="132" y="43"/>
                    <a:pt x="132" y="46"/>
                  </a:cubicBezTo>
                  <a:cubicBezTo>
                    <a:pt x="133" y="48"/>
                    <a:pt x="133" y="51"/>
                    <a:pt x="131" y="52"/>
                  </a:cubicBezTo>
                  <a:cubicBezTo>
                    <a:pt x="98" y="80"/>
                    <a:pt x="98" y="80"/>
                    <a:pt x="98" y="80"/>
                  </a:cubicBezTo>
                  <a:cubicBezTo>
                    <a:pt x="114" y="124"/>
                    <a:pt x="114" y="124"/>
                    <a:pt x="114" y="124"/>
                  </a:cubicBezTo>
                  <a:cubicBezTo>
                    <a:pt x="115" y="126"/>
                    <a:pt x="115" y="129"/>
                    <a:pt x="112" y="131"/>
                  </a:cubicBezTo>
                  <a:cubicBezTo>
                    <a:pt x="111" y="131"/>
                    <a:pt x="110" y="132"/>
                    <a:pt x="109" y="132"/>
                  </a:cubicBezTo>
                  <a:close/>
                  <a:moveTo>
                    <a:pt x="67" y="90"/>
                  </a:moveTo>
                  <a:cubicBezTo>
                    <a:pt x="68" y="90"/>
                    <a:pt x="69" y="90"/>
                    <a:pt x="70" y="91"/>
                  </a:cubicBezTo>
                  <a:cubicBezTo>
                    <a:pt x="96" y="109"/>
                    <a:pt x="96" y="109"/>
                    <a:pt x="96" y="109"/>
                  </a:cubicBezTo>
                  <a:cubicBezTo>
                    <a:pt x="85" y="80"/>
                    <a:pt x="85" y="80"/>
                    <a:pt x="85" y="80"/>
                  </a:cubicBezTo>
                  <a:cubicBezTo>
                    <a:pt x="84" y="77"/>
                    <a:pt x="85" y="75"/>
                    <a:pt x="87" y="73"/>
                  </a:cubicBezTo>
                  <a:cubicBezTo>
                    <a:pt x="110" y="54"/>
                    <a:pt x="110" y="54"/>
                    <a:pt x="110" y="54"/>
                  </a:cubicBezTo>
                  <a:cubicBezTo>
                    <a:pt x="85" y="54"/>
                    <a:pt x="85" y="54"/>
                    <a:pt x="85" y="54"/>
                  </a:cubicBezTo>
                  <a:cubicBezTo>
                    <a:pt x="82" y="54"/>
                    <a:pt x="80" y="52"/>
                    <a:pt x="79" y="50"/>
                  </a:cubicBezTo>
                  <a:cubicBezTo>
                    <a:pt x="67" y="21"/>
                    <a:pt x="67" y="21"/>
                    <a:pt x="67" y="21"/>
                  </a:cubicBezTo>
                  <a:cubicBezTo>
                    <a:pt x="54" y="50"/>
                    <a:pt x="54" y="50"/>
                    <a:pt x="54" y="50"/>
                  </a:cubicBezTo>
                  <a:cubicBezTo>
                    <a:pt x="53" y="52"/>
                    <a:pt x="51" y="54"/>
                    <a:pt x="49" y="54"/>
                  </a:cubicBezTo>
                  <a:cubicBezTo>
                    <a:pt x="23" y="54"/>
                    <a:pt x="23" y="54"/>
                    <a:pt x="23" y="54"/>
                  </a:cubicBezTo>
                  <a:cubicBezTo>
                    <a:pt x="47" y="73"/>
                    <a:pt x="47" y="73"/>
                    <a:pt x="47" y="73"/>
                  </a:cubicBezTo>
                  <a:cubicBezTo>
                    <a:pt x="49" y="75"/>
                    <a:pt x="49" y="77"/>
                    <a:pt x="48" y="80"/>
                  </a:cubicBezTo>
                  <a:cubicBezTo>
                    <a:pt x="37" y="109"/>
                    <a:pt x="37" y="109"/>
                    <a:pt x="37" y="109"/>
                  </a:cubicBezTo>
                  <a:cubicBezTo>
                    <a:pt x="63" y="91"/>
                    <a:pt x="63" y="91"/>
                    <a:pt x="63" y="91"/>
                  </a:cubicBezTo>
                  <a:cubicBezTo>
                    <a:pt x="64" y="90"/>
                    <a:pt x="66" y="90"/>
                    <a:pt x="67" y="9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76" name="Group 51">
            <a:extLst>
              <a:ext uri="{FF2B5EF4-FFF2-40B4-BE49-F238E27FC236}">
                <a16:creationId xmlns:a16="http://schemas.microsoft.com/office/drawing/2014/main" id="{A8D03DE0-A309-7C49-ACC5-68781BBF5E53}"/>
              </a:ext>
            </a:extLst>
          </p:cNvPr>
          <p:cNvGrpSpPr>
            <a:grpSpLocks noChangeAspect="1"/>
          </p:cNvGrpSpPr>
          <p:nvPr/>
        </p:nvGrpSpPr>
        <p:grpSpPr bwMode="auto">
          <a:xfrm>
            <a:off x="1876939" y="5180998"/>
            <a:ext cx="589364" cy="576000"/>
            <a:chOff x="5687" y="591"/>
            <a:chExt cx="441" cy="431"/>
          </a:xfrm>
          <a:solidFill>
            <a:schemeClr val="accent2"/>
          </a:solidFill>
        </p:grpSpPr>
        <p:sp>
          <p:nvSpPr>
            <p:cNvPr id="77" name="Freeform 52">
              <a:extLst>
                <a:ext uri="{FF2B5EF4-FFF2-40B4-BE49-F238E27FC236}">
                  <a16:creationId xmlns:a16="http://schemas.microsoft.com/office/drawing/2014/main" id="{2F231826-00EF-5945-BEC6-B536D49CA767}"/>
                </a:ext>
              </a:extLst>
            </p:cNvPr>
            <p:cNvSpPr>
              <a:spLocks noEditPoints="1"/>
            </p:cNvSpPr>
            <p:nvPr/>
          </p:nvSpPr>
          <p:spPr bwMode="auto">
            <a:xfrm>
              <a:off x="5944" y="950"/>
              <a:ext cx="129" cy="72"/>
            </a:xfrm>
            <a:custGeom>
              <a:avLst/>
              <a:gdLst>
                <a:gd name="T0" fmla="*/ 78 w 84"/>
                <a:gd name="T1" fmla="*/ 48 h 48"/>
                <a:gd name="T2" fmla="*/ 6 w 84"/>
                <a:gd name="T3" fmla="*/ 48 h 48"/>
                <a:gd name="T4" fmla="*/ 0 w 84"/>
                <a:gd name="T5" fmla="*/ 42 h 48"/>
                <a:gd name="T6" fmla="*/ 0 w 84"/>
                <a:gd name="T7" fmla="*/ 6 h 48"/>
                <a:gd name="T8" fmla="*/ 6 w 84"/>
                <a:gd name="T9" fmla="*/ 0 h 48"/>
                <a:gd name="T10" fmla="*/ 78 w 84"/>
                <a:gd name="T11" fmla="*/ 0 h 48"/>
                <a:gd name="T12" fmla="*/ 84 w 84"/>
                <a:gd name="T13" fmla="*/ 6 h 48"/>
                <a:gd name="T14" fmla="*/ 84 w 84"/>
                <a:gd name="T15" fmla="*/ 42 h 48"/>
                <a:gd name="T16" fmla="*/ 78 w 84"/>
                <a:gd name="T17" fmla="*/ 48 h 48"/>
                <a:gd name="T18" fmla="*/ 12 w 84"/>
                <a:gd name="T19" fmla="*/ 36 h 48"/>
                <a:gd name="T20" fmla="*/ 72 w 84"/>
                <a:gd name="T21" fmla="*/ 36 h 48"/>
                <a:gd name="T22" fmla="*/ 72 w 84"/>
                <a:gd name="T23" fmla="*/ 12 h 48"/>
                <a:gd name="T24" fmla="*/ 12 w 84"/>
                <a:gd name="T25" fmla="*/ 12 h 48"/>
                <a:gd name="T26" fmla="*/ 12 w 8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8">
                  <a:moveTo>
                    <a:pt x="78" y="48"/>
                  </a:moveTo>
                  <a:cubicBezTo>
                    <a:pt x="6" y="48"/>
                    <a:pt x="6" y="48"/>
                    <a:pt x="6" y="48"/>
                  </a:cubicBezTo>
                  <a:cubicBezTo>
                    <a:pt x="3" y="48"/>
                    <a:pt x="0" y="46"/>
                    <a:pt x="0" y="42"/>
                  </a:cubicBezTo>
                  <a:cubicBezTo>
                    <a:pt x="0" y="6"/>
                    <a:pt x="0" y="6"/>
                    <a:pt x="0" y="6"/>
                  </a:cubicBezTo>
                  <a:cubicBezTo>
                    <a:pt x="0" y="3"/>
                    <a:pt x="3" y="0"/>
                    <a:pt x="6" y="0"/>
                  </a:cubicBezTo>
                  <a:cubicBezTo>
                    <a:pt x="78" y="0"/>
                    <a:pt x="78" y="0"/>
                    <a:pt x="78" y="0"/>
                  </a:cubicBezTo>
                  <a:cubicBezTo>
                    <a:pt x="82" y="0"/>
                    <a:pt x="84" y="3"/>
                    <a:pt x="84" y="6"/>
                  </a:cubicBezTo>
                  <a:cubicBezTo>
                    <a:pt x="84" y="42"/>
                    <a:pt x="84" y="42"/>
                    <a:pt x="84" y="42"/>
                  </a:cubicBezTo>
                  <a:cubicBezTo>
                    <a:pt x="84" y="46"/>
                    <a:pt x="82" y="48"/>
                    <a:pt x="78" y="48"/>
                  </a:cubicBezTo>
                  <a:close/>
                  <a:moveTo>
                    <a:pt x="12" y="36"/>
                  </a:moveTo>
                  <a:cubicBezTo>
                    <a:pt x="72" y="36"/>
                    <a:pt x="72" y="36"/>
                    <a:pt x="72" y="36"/>
                  </a:cubicBezTo>
                  <a:cubicBezTo>
                    <a:pt x="72" y="12"/>
                    <a:pt x="72" y="12"/>
                    <a:pt x="7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3">
              <a:extLst>
                <a:ext uri="{FF2B5EF4-FFF2-40B4-BE49-F238E27FC236}">
                  <a16:creationId xmlns:a16="http://schemas.microsoft.com/office/drawing/2014/main" id="{A9CB476C-084C-954C-9DE7-D1B3FD7AD2B6}"/>
                </a:ext>
              </a:extLst>
            </p:cNvPr>
            <p:cNvSpPr>
              <a:spLocks/>
            </p:cNvSpPr>
            <p:nvPr/>
          </p:nvSpPr>
          <p:spPr bwMode="auto">
            <a:xfrm>
              <a:off x="5963" y="704"/>
              <a:ext cx="165" cy="264"/>
            </a:xfrm>
            <a:custGeom>
              <a:avLst/>
              <a:gdLst>
                <a:gd name="T0" fmla="*/ 54 w 108"/>
                <a:gd name="T1" fmla="*/ 177 h 177"/>
                <a:gd name="T2" fmla="*/ 48 w 108"/>
                <a:gd name="T3" fmla="*/ 171 h 177"/>
                <a:gd name="T4" fmla="*/ 48 w 108"/>
                <a:gd name="T5" fmla="*/ 153 h 177"/>
                <a:gd name="T6" fmla="*/ 50 w 108"/>
                <a:gd name="T7" fmla="*/ 149 h 177"/>
                <a:gd name="T8" fmla="*/ 96 w 108"/>
                <a:gd name="T9" fmla="*/ 103 h 177"/>
                <a:gd name="T10" fmla="*/ 96 w 108"/>
                <a:gd name="T11" fmla="*/ 15 h 177"/>
                <a:gd name="T12" fmla="*/ 93 w 108"/>
                <a:gd name="T13" fmla="*/ 16 h 177"/>
                <a:gd name="T14" fmla="*/ 78 w 108"/>
                <a:gd name="T15" fmla="*/ 81 h 177"/>
                <a:gd name="T16" fmla="*/ 76 w 108"/>
                <a:gd name="T17" fmla="*/ 86 h 177"/>
                <a:gd name="T18" fmla="*/ 41 w 108"/>
                <a:gd name="T19" fmla="*/ 121 h 177"/>
                <a:gd name="T20" fmla="*/ 34 w 108"/>
                <a:gd name="T21" fmla="*/ 122 h 177"/>
                <a:gd name="T22" fmla="*/ 31 w 108"/>
                <a:gd name="T23" fmla="*/ 116 h 177"/>
                <a:gd name="T24" fmla="*/ 39 w 108"/>
                <a:gd name="T25" fmla="*/ 80 h 177"/>
                <a:gd name="T26" fmla="*/ 37 w 108"/>
                <a:gd name="T27" fmla="*/ 69 h 177"/>
                <a:gd name="T28" fmla="*/ 30 w 108"/>
                <a:gd name="T29" fmla="*/ 73 h 177"/>
                <a:gd name="T30" fmla="*/ 12 w 108"/>
                <a:gd name="T31" fmla="*/ 118 h 177"/>
                <a:gd name="T32" fmla="*/ 12 w 108"/>
                <a:gd name="T33" fmla="*/ 171 h 177"/>
                <a:gd name="T34" fmla="*/ 6 w 108"/>
                <a:gd name="T35" fmla="*/ 177 h 177"/>
                <a:gd name="T36" fmla="*/ 0 w 108"/>
                <a:gd name="T37" fmla="*/ 171 h 177"/>
                <a:gd name="T38" fmla="*/ 0 w 108"/>
                <a:gd name="T39" fmla="*/ 117 h 177"/>
                <a:gd name="T40" fmla="*/ 0 w 108"/>
                <a:gd name="T41" fmla="*/ 116 h 177"/>
                <a:gd name="T42" fmla="*/ 20 w 108"/>
                <a:gd name="T43" fmla="*/ 67 h 177"/>
                <a:gd name="T44" fmla="*/ 41 w 108"/>
                <a:gd name="T45" fmla="*/ 58 h 177"/>
                <a:gd name="T46" fmla="*/ 51 w 108"/>
                <a:gd name="T47" fmla="*/ 82 h 177"/>
                <a:gd name="T48" fmla="*/ 47 w 108"/>
                <a:gd name="T49" fmla="*/ 98 h 177"/>
                <a:gd name="T50" fmla="*/ 66 w 108"/>
                <a:gd name="T51" fmla="*/ 79 h 177"/>
                <a:gd name="T52" fmla="*/ 87 w 108"/>
                <a:gd name="T53" fmla="*/ 6 h 177"/>
                <a:gd name="T54" fmla="*/ 104 w 108"/>
                <a:gd name="T55" fmla="*/ 3 h 177"/>
                <a:gd name="T56" fmla="*/ 108 w 108"/>
                <a:gd name="T57" fmla="*/ 9 h 177"/>
                <a:gd name="T58" fmla="*/ 108 w 108"/>
                <a:gd name="T59" fmla="*/ 105 h 177"/>
                <a:gd name="T60" fmla="*/ 106 w 108"/>
                <a:gd name="T61" fmla="*/ 110 h 177"/>
                <a:gd name="T62" fmla="*/ 60 w 108"/>
                <a:gd name="T63" fmla="*/ 156 h 177"/>
                <a:gd name="T64" fmla="*/ 60 w 108"/>
                <a:gd name="T65" fmla="*/ 171 h 177"/>
                <a:gd name="T66" fmla="*/ 54 w 108"/>
                <a:gd name="T6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177">
                  <a:moveTo>
                    <a:pt x="54" y="177"/>
                  </a:moveTo>
                  <a:cubicBezTo>
                    <a:pt x="51" y="177"/>
                    <a:pt x="48" y="175"/>
                    <a:pt x="48" y="171"/>
                  </a:cubicBezTo>
                  <a:cubicBezTo>
                    <a:pt x="48" y="153"/>
                    <a:pt x="48" y="153"/>
                    <a:pt x="48" y="153"/>
                  </a:cubicBezTo>
                  <a:cubicBezTo>
                    <a:pt x="48" y="151"/>
                    <a:pt x="49" y="150"/>
                    <a:pt x="50" y="149"/>
                  </a:cubicBezTo>
                  <a:cubicBezTo>
                    <a:pt x="50" y="149"/>
                    <a:pt x="84" y="115"/>
                    <a:pt x="96" y="103"/>
                  </a:cubicBezTo>
                  <a:cubicBezTo>
                    <a:pt x="96" y="15"/>
                    <a:pt x="96" y="15"/>
                    <a:pt x="96" y="15"/>
                  </a:cubicBezTo>
                  <a:cubicBezTo>
                    <a:pt x="95" y="15"/>
                    <a:pt x="94" y="16"/>
                    <a:pt x="93" y="16"/>
                  </a:cubicBezTo>
                  <a:cubicBezTo>
                    <a:pt x="88" y="21"/>
                    <a:pt x="78" y="35"/>
                    <a:pt x="78" y="81"/>
                  </a:cubicBezTo>
                  <a:cubicBezTo>
                    <a:pt x="78" y="83"/>
                    <a:pt x="78" y="85"/>
                    <a:pt x="76" y="86"/>
                  </a:cubicBezTo>
                  <a:cubicBezTo>
                    <a:pt x="41" y="121"/>
                    <a:pt x="41" y="121"/>
                    <a:pt x="41" y="121"/>
                  </a:cubicBezTo>
                  <a:cubicBezTo>
                    <a:pt x="39" y="123"/>
                    <a:pt x="36" y="124"/>
                    <a:pt x="34" y="122"/>
                  </a:cubicBezTo>
                  <a:cubicBezTo>
                    <a:pt x="31" y="121"/>
                    <a:pt x="30" y="118"/>
                    <a:pt x="31" y="116"/>
                  </a:cubicBezTo>
                  <a:cubicBezTo>
                    <a:pt x="39" y="80"/>
                    <a:pt x="39" y="80"/>
                    <a:pt x="39" y="80"/>
                  </a:cubicBezTo>
                  <a:cubicBezTo>
                    <a:pt x="40" y="74"/>
                    <a:pt x="39" y="70"/>
                    <a:pt x="37" y="69"/>
                  </a:cubicBezTo>
                  <a:cubicBezTo>
                    <a:pt x="34" y="68"/>
                    <a:pt x="32" y="70"/>
                    <a:pt x="30" y="73"/>
                  </a:cubicBezTo>
                  <a:cubicBezTo>
                    <a:pt x="24" y="82"/>
                    <a:pt x="15" y="108"/>
                    <a:pt x="12" y="118"/>
                  </a:cubicBezTo>
                  <a:cubicBezTo>
                    <a:pt x="12" y="171"/>
                    <a:pt x="12" y="171"/>
                    <a:pt x="12" y="171"/>
                  </a:cubicBezTo>
                  <a:cubicBezTo>
                    <a:pt x="12" y="175"/>
                    <a:pt x="10" y="177"/>
                    <a:pt x="6" y="177"/>
                  </a:cubicBezTo>
                  <a:cubicBezTo>
                    <a:pt x="3" y="177"/>
                    <a:pt x="0" y="175"/>
                    <a:pt x="0" y="171"/>
                  </a:cubicBezTo>
                  <a:cubicBezTo>
                    <a:pt x="0" y="117"/>
                    <a:pt x="0" y="117"/>
                    <a:pt x="0" y="117"/>
                  </a:cubicBezTo>
                  <a:cubicBezTo>
                    <a:pt x="0" y="117"/>
                    <a:pt x="0" y="116"/>
                    <a:pt x="0" y="116"/>
                  </a:cubicBezTo>
                  <a:cubicBezTo>
                    <a:pt x="1" y="114"/>
                    <a:pt x="11" y="79"/>
                    <a:pt x="20" y="67"/>
                  </a:cubicBezTo>
                  <a:cubicBezTo>
                    <a:pt x="26" y="57"/>
                    <a:pt x="35" y="55"/>
                    <a:pt x="41" y="58"/>
                  </a:cubicBezTo>
                  <a:cubicBezTo>
                    <a:pt x="48" y="61"/>
                    <a:pt x="54" y="70"/>
                    <a:pt x="51" y="82"/>
                  </a:cubicBezTo>
                  <a:cubicBezTo>
                    <a:pt x="47" y="98"/>
                    <a:pt x="47" y="98"/>
                    <a:pt x="47" y="98"/>
                  </a:cubicBezTo>
                  <a:cubicBezTo>
                    <a:pt x="66" y="79"/>
                    <a:pt x="66" y="79"/>
                    <a:pt x="66" y="79"/>
                  </a:cubicBezTo>
                  <a:cubicBezTo>
                    <a:pt x="67" y="40"/>
                    <a:pt x="73" y="16"/>
                    <a:pt x="87" y="6"/>
                  </a:cubicBezTo>
                  <a:cubicBezTo>
                    <a:pt x="95" y="0"/>
                    <a:pt x="103" y="3"/>
                    <a:pt x="104" y="3"/>
                  </a:cubicBezTo>
                  <a:cubicBezTo>
                    <a:pt x="107" y="4"/>
                    <a:pt x="108" y="6"/>
                    <a:pt x="108" y="9"/>
                  </a:cubicBezTo>
                  <a:cubicBezTo>
                    <a:pt x="108" y="105"/>
                    <a:pt x="108" y="105"/>
                    <a:pt x="108" y="105"/>
                  </a:cubicBezTo>
                  <a:cubicBezTo>
                    <a:pt x="108" y="107"/>
                    <a:pt x="108" y="109"/>
                    <a:pt x="106" y="110"/>
                  </a:cubicBezTo>
                  <a:cubicBezTo>
                    <a:pt x="98" y="118"/>
                    <a:pt x="68" y="148"/>
                    <a:pt x="60" y="156"/>
                  </a:cubicBezTo>
                  <a:cubicBezTo>
                    <a:pt x="60" y="171"/>
                    <a:pt x="60" y="171"/>
                    <a:pt x="60" y="171"/>
                  </a:cubicBezTo>
                  <a:cubicBezTo>
                    <a:pt x="60" y="175"/>
                    <a:pt x="58" y="177"/>
                    <a:pt x="54"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4">
              <a:extLst>
                <a:ext uri="{FF2B5EF4-FFF2-40B4-BE49-F238E27FC236}">
                  <a16:creationId xmlns:a16="http://schemas.microsoft.com/office/drawing/2014/main" id="{7CE7BC0A-B5E3-8542-A809-FBC602B3C5B5}"/>
                </a:ext>
              </a:extLst>
            </p:cNvPr>
            <p:cNvSpPr>
              <a:spLocks noEditPoints="1"/>
            </p:cNvSpPr>
            <p:nvPr/>
          </p:nvSpPr>
          <p:spPr bwMode="auto">
            <a:xfrm>
              <a:off x="5742" y="950"/>
              <a:ext cx="129" cy="72"/>
            </a:xfrm>
            <a:custGeom>
              <a:avLst/>
              <a:gdLst>
                <a:gd name="T0" fmla="*/ 78 w 84"/>
                <a:gd name="T1" fmla="*/ 48 h 48"/>
                <a:gd name="T2" fmla="*/ 6 w 84"/>
                <a:gd name="T3" fmla="*/ 48 h 48"/>
                <a:gd name="T4" fmla="*/ 0 w 84"/>
                <a:gd name="T5" fmla="*/ 42 h 48"/>
                <a:gd name="T6" fmla="*/ 0 w 84"/>
                <a:gd name="T7" fmla="*/ 6 h 48"/>
                <a:gd name="T8" fmla="*/ 6 w 84"/>
                <a:gd name="T9" fmla="*/ 0 h 48"/>
                <a:gd name="T10" fmla="*/ 78 w 84"/>
                <a:gd name="T11" fmla="*/ 0 h 48"/>
                <a:gd name="T12" fmla="*/ 84 w 84"/>
                <a:gd name="T13" fmla="*/ 6 h 48"/>
                <a:gd name="T14" fmla="*/ 84 w 84"/>
                <a:gd name="T15" fmla="*/ 42 h 48"/>
                <a:gd name="T16" fmla="*/ 78 w 84"/>
                <a:gd name="T17" fmla="*/ 48 h 48"/>
                <a:gd name="T18" fmla="*/ 12 w 84"/>
                <a:gd name="T19" fmla="*/ 36 h 48"/>
                <a:gd name="T20" fmla="*/ 72 w 84"/>
                <a:gd name="T21" fmla="*/ 36 h 48"/>
                <a:gd name="T22" fmla="*/ 72 w 84"/>
                <a:gd name="T23" fmla="*/ 12 h 48"/>
                <a:gd name="T24" fmla="*/ 12 w 84"/>
                <a:gd name="T25" fmla="*/ 12 h 48"/>
                <a:gd name="T26" fmla="*/ 12 w 8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8">
                  <a:moveTo>
                    <a:pt x="78" y="48"/>
                  </a:moveTo>
                  <a:cubicBezTo>
                    <a:pt x="6" y="48"/>
                    <a:pt x="6" y="48"/>
                    <a:pt x="6" y="48"/>
                  </a:cubicBezTo>
                  <a:cubicBezTo>
                    <a:pt x="3" y="48"/>
                    <a:pt x="0" y="46"/>
                    <a:pt x="0" y="42"/>
                  </a:cubicBezTo>
                  <a:cubicBezTo>
                    <a:pt x="0" y="6"/>
                    <a:pt x="0" y="6"/>
                    <a:pt x="0" y="6"/>
                  </a:cubicBezTo>
                  <a:cubicBezTo>
                    <a:pt x="0" y="3"/>
                    <a:pt x="3" y="0"/>
                    <a:pt x="6" y="0"/>
                  </a:cubicBezTo>
                  <a:cubicBezTo>
                    <a:pt x="78" y="0"/>
                    <a:pt x="78" y="0"/>
                    <a:pt x="78" y="0"/>
                  </a:cubicBezTo>
                  <a:cubicBezTo>
                    <a:pt x="82" y="0"/>
                    <a:pt x="84" y="3"/>
                    <a:pt x="84" y="6"/>
                  </a:cubicBezTo>
                  <a:cubicBezTo>
                    <a:pt x="84" y="42"/>
                    <a:pt x="84" y="42"/>
                    <a:pt x="84" y="42"/>
                  </a:cubicBezTo>
                  <a:cubicBezTo>
                    <a:pt x="84" y="46"/>
                    <a:pt x="82" y="48"/>
                    <a:pt x="78" y="48"/>
                  </a:cubicBezTo>
                  <a:close/>
                  <a:moveTo>
                    <a:pt x="12" y="36"/>
                  </a:moveTo>
                  <a:cubicBezTo>
                    <a:pt x="72" y="36"/>
                    <a:pt x="72" y="36"/>
                    <a:pt x="72" y="36"/>
                  </a:cubicBezTo>
                  <a:cubicBezTo>
                    <a:pt x="72" y="12"/>
                    <a:pt x="72" y="12"/>
                    <a:pt x="7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5">
              <a:extLst>
                <a:ext uri="{FF2B5EF4-FFF2-40B4-BE49-F238E27FC236}">
                  <a16:creationId xmlns:a16="http://schemas.microsoft.com/office/drawing/2014/main" id="{E1227CA8-ACAB-CB42-83EF-D459613FA93C}"/>
                </a:ext>
              </a:extLst>
            </p:cNvPr>
            <p:cNvSpPr>
              <a:spLocks/>
            </p:cNvSpPr>
            <p:nvPr/>
          </p:nvSpPr>
          <p:spPr bwMode="auto">
            <a:xfrm>
              <a:off x="5687" y="704"/>
              <a:ext cx="165" cy="264"/>
            </a:xfrm>
            <a:custGeom>
              <a:avLst/>
              <a:gdLst>
                <a:gd name="T0" fmla="*/ 102 w 108"/>
                <a:gd name="T1" fmla="*/ 177 h 177"/>
                <a:gd name="T2" fmla="*/ 96 w 108"/>
                <a:gd name="T3" fmla="*/ 171 h 177"/>
                <a:gd name="T4" fmla="*/ 96 w 108"/>
                <a:gd name="T5" fmla="*/ 118 h 177"/>
                <a:gd name="T6" fmla="*/ 79 w 108"/>
                <a:gd name="T7" fmla="*/ 73 h 177"/>
                <a:gd name="T8" fmla="*/ 72 w 108"/>
                <a:gd name="T9" fmla="*/ 69 h 177"/>
                <a:gd name="T10" fmla="*/ 69 w 108"/>
                <a:gd name="T11" fmla="*/ 80 h 177"/>
                <a:gd name="T12" fmla="*/ 78 w 108"/>
                <a:gd name="T13" fmla="*/ 116 h 177"/>
                <a:gd name="T14" fmla="*/ 75 w 108"/>
                <a:gd name="T15" fmla="*/ 122 h 177"/>
                <a:gd name="T16" fmla="*/ 68 w 108"/>
                <a:gd name="T17" fmla="*/ 121 h 177"/>
                <a:gd name="T18" fmla="*/ 32 w 108"/>
                <a:gd name="T19" fmla="*/ 86 h 177"/>
                <a:gd name="T20" fmla="*/ 30 w 108"/>
                <a:gd name="T21" fmla="*/ 81 h 177"/>
                <a:gd name="T22" fmla="*/ 15 w 108"/>
                <a:gd name="T23" fmla="*/ 16 h 177"/>
                <a:gd name="T24" fmla="*/ 12 w 108"/>
                <a:gd name="T25" fmla="*/ 15 h 177"/>
                <a:gd name="T26" fmla="*/ 12 w 108"/>
                <a:gd name="T27" fmla="*/ 103 h 177"/>
                <a:gd name="T28" fmla="*/ 59 w 108"/>
                <a:gd name="T29" fmla="*/ 149 h 177"/>
                <a:gd name="T30" fmla="*/ 60 w 108"/>
                <a:gd name="T31" fmla="*/ 153 h 177"/>
                <a:gd name="T32" fmla="*/ 60 w 108"/>
                <a:gd name="T33" fmla="*/ 171 h 177"/>
                <a:gd name="T34" fmla="*/ 54 w 108"/>
                <a:gd name="T35" fmla="*/ 177 h 177"/>
                <a:gd name="T36" fmla="*/ 48 w 108"/>
                <a:gd name="T37" fmla="*/ 171 h 177"/>
                <a:gd name="T38" fmla="*/ 48 w 108"/>
                <a:gd name="T39" fmla="*/ 155 h 177"/>
                <a:gd name="T40" fmla="*/ 2 w 108"/>
                <a:gd name="T41" fmla="*/ 110 h 177"/>
                <a:gd name="T42" fmla="*/ 0 w 108"/>
                <a:gd name="T43" fmla="*/ 105 h 177"/>
                <a:gd name="T44" fmla="*/ 0 w 108"/>
                <a:gd name="T45" fmla="*/ 9 h 177"/>
                <a:gd name="T46" fmla="*/ 4 w 108"/>
                <a:gd name="T47" fmla="*/ 3 h 177"/>
                <a:gd name="T48" fmla="*/ 22 w 108"/>
                <a:gd name="T49" fmla="*/ 6 h 177"/>
                <a:gd name="T50" fmla="*/ 42 w 108"/>
                <a:gd name="T51" fmla="*/ 79 h 177"/>
                <a:gd name="T52" fmla="*/ 61 w 108"/>
                <a:gd name="T53" fmla="*/ 98 h 177"/>
                <a:gd name="T54" fmla="*/ 58 w 108"/>
                <a:gd name="T55" fmla="*/ 82 h 177"/>
                <a:gd name="T56" fmla="*/ 67 w 108"/>
                <a:gd name="T57" fmla="*/ 58 h 177"/>
                <a:gd name="T58" fmla="*/ 89 w 108"/>
                <a:gd name="T59" fmla="*/ 67 h 177"/>
                <a:gd name="T60" fmla="*/ 108 w 108"/>
                <a:gd name="T61" fmla="*/ 116 h 177"/>
                <a:gd name="T62" fmla="*/ 108 w 108"/>
                <a:gd name="T63" fmla="*/ 117 h 177"/>
                <a:gd name="T64" fmla="*/ 108 w 108"/>
                <a:gd name="T65" fmla="*/ 171 h 177"/>
                <a:gd name="T66" fmla="*/ 102 w 108"/>
                <a:gd name="T6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177">
                  <a:moveTo>
                    <a:pt x="102" y="177"/>
                  </a:moveTo>
                  <a:cubicBezTo>
                    <a:pt x="99" y="177"/>
                    <a:pt x="96" y="175"/>
                    <a:pt x="96" y="171"/>
                  </a:cubicBezTo>
                  <a:cubicBezTo>
                    <a:pt x="96" y="118"/>
                    <a:pt x="96" y="118"/>
                    <a:pt x="96" y="118"/>
                  </a:cubicBezTo>
                  <a:cubicBezTo>
                    <a:pt x="93" y="108"/>
                    <a:pt x="85" y="82"/>
                    <a:pt x="79" y="73"/>
                  </a:cubicBezTo>
                  <a:cubicBezTo>
                    <a:pt x="77" y="70"/>
                    <a:pt x="74" y="68"/>
                    <a:pt x="72" y="69"/>
                  </a:cubicBezTo>
                  <a:cubicBezTo>
                    <a:pt x="70" y="70"/>
                    <a:pt x="68" y="74"/>
                    <a:pt x="69" y="80"/>
                  </a:cubicBezTo>
                  <a:cubicBezTo>
                    <a:pt x="78" y="116"/>
                    <a:pt x="78" y="116"/>
                    <a:pt x="78" y="116"/>
                  </a:cubicBezTo>
                  <a:cubicBezTo>
                    <a:pt x="78" y="118"/>
                    <a:pt x="77" y="121"/>
                    <a:pt x="75" y="122"/>
                  </a:cubicBezTo>
                  <a:cubicBezTo>
                    <a:pt x="72" y="124"/>
                    <a:pt x="70" y="123"/>
                    <a:pt x="68" y="121"/>
                  </a:cubicBezTo>
                  <a:cubicBezTo>
                    <a:pt x="32" y="86"/>
                    <a:pt x="32" y="86"/>
                    <a:pt x="32" y="86"/>
                  </a:cubicBezTo>
                  <a:cubicBezTo>
                    <a:pt x="31" y="85"/>
                    <a:pt x="30" y="83"/>
                    <a:pt x="30" y="81"/>
                  </a:cubicBezTo>
                  <a:cubicBezTo>
                    <a:pt x="30" y="35"/>
                    <a:pt x="21" y="21"/>
                    <a:pt x="15" y="16"/>
                  </a:cubicBezTo>
                  <a:cubicBezTo>
                    <a:pt x="14" y="16"/>
                    <a:pt x="13" y="15"/>
                    <a:pt x="12" y="15"/>
                  </a:cubicBezTo>
                  <a:cubicBezTo>
                    <a:pt x="12" y="103"/>
                    <a:pt x="12" y="103"/>
                    <a:pt x="12" y="103"/>
                  </a:cubicBezTo>
                  <a:cubicBezTo>
                    <a:pt x="26" y="115"/>
                    <a:pt x="57" y="147"/>
                    <a:pt x="59" y="149"/>
                  </a:cubicBezTo>
                  <a:cubicBezTo>
                    <a:pt x="60" y="150"/>
                    <a:pt x="60" y="152"/>
                    <a:pt x="60" y="153"/>
                  </a:cubicBezTo>
                  <a:cubicBezTo>
                    <a:pt x="60" y="171"/>
                    <a:pt x="60" y="171"/>
                    <a:pt x="60" y="171"/>
                  </a:cubicBezTo>
                  <a:cubicBezTo>
                    <a:pt x="60" y="175"/>
                    <a:pt x="58" y="177"/>
                    <a:pt x="54" y="177"/>
                  </a:cubicBezTo>
                  <a:cubicBezTo>
                    <a:pt x="51" y="177"/>
                    <a:pt x="48" y="175"/>
                    <a:pt x="48" y="171"/>
                  </a:cubicBezTo>
                  <a:cubicBezTo>
                    <a:pt x="48" y="155"/>
                    <a:pt x="48" y="155"/>
                    <a:pt x="48" y="155"/>
                  </a:cubicBezTo>
                  <a:cubicBezTo>
                    <a:pt x="41" y="148"/>
                    <a:pt x="13" y="118"/>
                    <a:pt x="2" y="110"/>
                  </a:cubicBezTo>
                  <a:cubicBezTo>
                    <a:pt x="1" y="109"/>
                    <a:pt x="0" y="107"/>
                    <a:pt x="0" y="105"/>
                  </a:cubicBezTo>
                  <a:cubicBezTo>
                    <a:pt x="0" y="9"/>
                    <a:pt x="0" y="9"/>
                    <a:pt x="0" y="9"/>
                  </a:cubicBezTo>
                  <a:cubicBezTo>
                    <a:pt x="0" y="6"/>
                    <a:pt x="2" y="4"/>
                    <a:pt x="4" y="3"/>
                  </a:cubicBezTo>
                  <a:cubicBezTo>
                    <a:pt x="5" y="3"/>
                    <a:pt x="13" y="0"/>
                    <a:pt x="22" y="6"/>
                  </a:cubicBezTo>
                  <a:cubicBezTo>
                    <a:pt x="35" y="16"/>
                    <a:pt x="42" y="40"/>
                    <a:pt x="42" y="79"/>
                  </a:cubicBezTo>
                  <a:cubicBezTo>
                    <a:pt x="61" y="98"/>
                    <a:pt x="61" y="98"/>
                    <a:pt x="61" y="98"/>
                  </a:cubicBezTo>
                  <a:cubicBezTo>
                    <a:pt x="58" y="82"/>
                    <a:pt x="58" y="82"/>
                    <a:pt x="58" y="82"/>
                  </a:cubicBezTo>
                  <a:cubicBezTo>
                    <a:pt x="55" y="70"/>
                    <a:pt x="60" y="61"/>
                    <a:pt x="67" y="58"/>
                  </a:cubicBezTo>
                  <a:cubicBezTo>
                    <a:pt x="74" y="55"/>
                    <a:pt x="83" y="57"/>
                    <a:pt x="89" y="67"/>
                  </a:cubicBezTo>
                  <a:cubicBezTo>
                    <a:pt x="97" y="79"/>
                    <a:pt x="108" y="114"/>
                    <a:pt x="108" y="116"/>
                  </a:cubicBezTo>
                  <a:cubicBezTo>
                    <a:pt x="108" y="116"/>
                    <a:pt x="108" y="117"/>
                    <a:pt x="108" y="117"/>
                  </a:cubicBezTo>
                  <a:cubicBezTo>
                    <a:pt x="108" y="171"/>
                    <a:pt x="108" y="171"/>
                    <a:pt x="108" y="171"/>
                  </a:cubicBezTo>
                  <a:cubicBezTo>
                    <a:pt x="108" y="175"/>
                    <a:pt x="106" y="177"/>
                    <a:pt x="102"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6">
              <a:extLst>
                <a:ext uri="{FF2B5EF4-FFF2-40B4-BE49-F238E27FC236}">
                  <a16:creationId xmlns:a16="http://schemas.microsoft.com/office/drawing/2014/main" id="{6855C14D-EE4C-B04A-B4AD-12F64FC57541}"/>
                </a:ext>
              </a:extLst>
            </p:cNvPr>
            <p:cNvSpPr>
              <a:spLocks noEditPoints="1"/>
            </p:cNvSpPr>
            <p:nvPr/>
          </p:nvSpPr>
          <p:spPr bwMode="auto">
            <a:xfrm>
              <a:off x="5797" y="645"/>
              <a:ext cx="221" cy="180"/>
            </a:xfrm>
            <a:custGeom>
              <a:avLst/>
              <a:gdLst>
                <a:gd name="T0" fmla="*/ 66 w 144"/>
                <a:gd name="T1" fmla="*/ 120 h 120"/>
                <a:gd name="T2" fmla="*/ 63 w 144"/>
                <a:gd name="T3" fmla="*/ 120 h 120"/>
                <a:gd name="T4" fmla="*/ 3 w 144"/>
                <a:gd name="T5" fmla="*/ 84 h 120"/>
                <a:gd name="T6" fmla="*/ 0 w 144"/>
                <a:gd name="T7" fmla="*/ 78 h 120"/>
                <a:gd name="T8" fmla="*/ 0 w 144"/>
                <a:gd name="T9" fmla="*/ 6 h 120"/>
                <a:gd name="T10" fmla="*/ 3 w 144"/>
                <a:gd name="T11" fmla="*/ 1 h 120"/>
                <a:gd name="T12" fmla="*/ 9 w 144"/>
                <a:gd name="T13" fmla="*/ 1 h 120"/>
                <a:gd name="T14" fmla="*/ 67 w 144"/>
                <a:gd name="T15" fmla="*/ 36 h 120"/>
                <a:gd name="T16" fmla="*/ 136 w 144"/>
                <a:gd name="T17" fmla="*/ 1 h 120"/>
                <a:gd name="T18" fmla="*/ 141 w 144"/>
                <a:gd name="T19" fmla="*/ 1 h 120"/>
                <a:gd name="T20" fmla="*/ 144 w 144"/>
                <a:gd name="T21" fmla="*/ 6 h 120"/>
                <a:gd name="T22" fmla="*/ 144 w 144"/>
                <a:gd name="T23" fmla="*/ 78 h 120"/>
                <a:gd name="T24" fmla="*/ 141 w 144"/>
                <a:gd name="T25" fmla="*/ 84 h 120"/>
                <a:gd name="T26" fmla="*/ 69 w 144"/>
                <a:gd name="T27" fmla="*/ 120 h 120"/>
                <a:gd name="T28" fmla="*/ 66 w 144"/>
                <a:gd name="T29" fmla="*/ 120 h 120"/>
                <a:gd name="T30" fmla="*/ 12 w 144"/>
                <a:gd name="T31" fmla="*/ 75 h 120"/>
                <a:gd name="T32" fmla="*/ 67 w 144"/>
                <a:gd name="T33" fmla="*/ 108 h 120"/>
                <a:gd name="T34" fmla="*/ 132 w 144"/>
                <a:gd name="T35" fmla="*/ 75 h 120"/>
                <a:gd name="T36" fmla="*/ 132 w 144"/>
                <a:gd name="T37" fmla="*/ 16 h 120"/>
                <a:gd name="T38" fmla="*/ 69 w 144"/>
                <a:gd name="T39" fmla="*/ 48 h 120"/>
                <a:gd name="T40" fmla="*/ 63 w 144"/>
                <a:gd name="T41" fmla="*/ 48 h 120"/>
                <a:gd name="T42" fmla="*/ 12 w 144"/>
                <a:gd name="T43" fmla="*/ 17 h 120"/>
                <a:gd name="T44" fmla="*/ 12 w 144"/>
                <a:gd name="T45" fmla="*/ 7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120">
                  <a:moveTo>
                    <a:pt x="66" y="120"/>
                  </a:moveTo>
                  <a:cubicBezTo>
                    <a:pt x="65" y="120"/>
                    <a:pt x="64" y="120"/>
                    <a:pt x="63" y="120"/>
                  </a:cubicBezTo>
                  <a:cubicBezTo>
                    <a:pt x="3" y="84"/>
                    <a:pt x="3" y="84"/>
                    <a:pt x="3" y="84"/>
                  </a:cubicBezTo>
                  <a:cubicBezTo>
                    <a:pt x="1" y="83"/>
                    <a:pt x="0" y="81"/>
                    <a:pt x="0" y="78"/>
                  </a:cubicBezTo>
                  <a:cubicBezTo>
                    <a:pt x="0" y="6"/>
                    <a:pt x="0" y="6"/>
                    <a:pt x="0" y="6"/>
                  </a:cubicBezTo>
                  <a:cubicBezTo>
                    <a:pt x="0" y="4"/>
                    <a:pt x="1" y="2"/>
                    <a:pt x="3" y="1"/>
                  </a:cubicBezTo>
                  <a:cubicBezTo>
                    <a:pt x="5" y="0"/>
                    <a:pt x="7" y="0"/>
                    <a:pt x="9" y="1"/>
                  </a:cubicBezTo>
                  <a:cubicBezTo>
                    <a:pt x="67" y="36"/>
                    <a:pt x="67" y="36"/>
                    <a:pt x="67" y="36"/>
                  </a:cubicBezTo>
                  <a:cubicBezTo>
                    <a:pt x="136" y="1"/>
                    <a:pt x="136" y="1"/>
                    <a:pt x="136" y="1"/>
                  </a:cubicBezTo>
                  <a:cubicBezTo>
                    <a:pt x="137" y="0"/>
                    <a:pt x="140" y="0"/>
                    <a:pt x="141" y="1"/>
                  </a:cubicBezTo>
                  <a:cubicBezTo>
                    <a:pt x="143" y="2"/>
                    <a:pt x="144" y="4"/>
                    <a:pt x="144" y="6"/>
                  </a:cubicBezTo>
                  <a:cubicBezTo>
                    <a:pt x="144" y="78"/>
                    <a:pt x="144" y="78"/>
                    <a:pt x="144" y="78"/>
                  </a:cubicBezTo>
                  <a:cubicBezTo>
                    <a:pt x="144" y="81"/>
                    <a:pt x="143" y="83"/>
                    <a:pt x="141" y="84"/>
                  </a:cubicBezTo>
                  <a:cubicBezTo>
                    <a:pt x="69" y="120"/>
                    <a:pt x="69" y="120"/>
                    <a:pt x="69" y="120"/>
                  </a:cubicBezTo>
                  <a:cubicBezTo>
                    <a:pt x="68" y="120"/>
                    <a:pt x="67" y="120"/>
                    <a:pt x="66" y="120"/>
                  </a:cubicBezTo>
                  <a:close/>
                  <a:moveTo>
                    <a:pt x="12" y="75"/>
                  </a:moveTo>
                  <a:cubicBezTo>
                    <a:pt x="67" y="108"/>
                    <a:pt x="67" y="108"/>
                    <a:pt x="67" y="108"/>
                  </a:cubicBezTo>
                  <a:cubicBezTo>
                    <a:pt x="132" y="75"/>
                    <a:pt x="132" y="75"/>
                    <a:pt x="132" y="75"/>
                  </a:cubicBezTo>
                  <a:cubicBezTo>
                    <a:pt x="132" y="16"/>
                    <a:pt x="132" y="16"/>
                    <a:pt x="132" y="16"/>
                  </a:cubicBezTo>
                  <a:cubicBezTo>
                    <a:pt x="69" y="48"/>
                    <a:pt x="69" y="48"/>
                    <a:pt x="69" y="48"/>
                  </a:cubicBezTo>
                  <a:cubicBezTo>
                    <a:pt x="67" y="49"/>
                    <a:pt x="65" y="49"/>
                    <a:pt x="63" y="48"/>
                  </a:cubicBezTo>
                  <a:cubicBezTo>
                    <a:pt x="12" y="17"/>
                    <a:pt x="12" y="17"/>
                    <a:pt x="12" y="17"/>
                  </a:cubicBezTo>
                  <a:lnTo>
                    <a:pt x="12"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7">
              <a:extLst>
                <a:ext uri="{FF2B5EF4-FFF2-40B4-BE49-F238E27FC236}">
                  <a16:creationId xmlns:a16="http://schemas.microsoft.com/office/drawing/2014/main" id="{7DF6BECE-0666-374D-A88D-A30EC38E73ED}"/>
                </a:ext>
              </a:extLst>
            </p:cNvPr>
            <p:cNvSpPr>
              <a:spLocks noEditPoints="1"/>
            </p:cNvSpPr>
            <p:nvPr/>
          </p:nvSpPr>
          <p:spPr bwMode="auto">
            <a:xfrm>
              <a:off x="5797" y="591"/>
              <a:ext cx="221" cy="126"/>
            </a:xfrm>
            <a:custGeom>
              <a:avLst/>
              <a:gdLst>
                <a:gd name="T0" fmla="*/ 66 w 144"/>
                <a:gd name="T1" fmla="*/ 84 h 84"/>
                <a:gd name="T2" fmla="*/ 63 w 144"/>
                <a:gd name="T3" fmla="*/ 84 h 84"/>
                <a:gd name="T4" fmla="*/ 3 w 144"/>
                <a:gd name="T5" fmla="*/ 48 h 84"/>
                <a:gd name="T6" fmla="*/ 0 w 144"/>
                <a:gd name="T7" fmla="*/ 42 h 84"/>
                <a:gd name="T8" fmla="*/ 3 w 144"/>
                <a:gd name="T9" fmla="*/ 37 h 84"/>
                <a:gd name="T10" fmla="*/ 69 w 144"/>
                <a:gd name="T11" fmla="*/ 1 h 84"/>
                <a:gd name="T12" fmla="*/ 75 w 144"/>
                <a:gd name="T13" fmla="*/ 1 h 84"/>
                <a:gd name="T14" fmla="*/ 141 w 144"/>
                <a:gd name="T15" fmla="*/ 37 h 84"/>
                <a:gd name="T16" fmla="*/ 144 w 144"/>
                <a:gd name="T17" fmla="*/ 43 h 84"/>
                <a:gd name="T18" fmla="*/ 141 w 144"/>
                <a:gd name="T19" fmla="*/ 48 h 84"/>
                <a:gd name="T20" fmla="*/ 69 w 144"/>
                <a:gd name="T21" fmla="*/ 84 h 84"/>
                <a:gd name="T22" fmla="*/ 66 w 144"/>
                <a:gd name="T23" fmla="*/ 84 h 84"/>
                <a:gd name="T24" fmla="*/ 18 w 144"/>
                <a:gd name="T25" fmla="*/ 43 h 84"/>
                <a:gd name="T26" fmla="*/ 67 w 144"/>
                <a:gd name="T27" fmla="*/ 72 h 84"/>
                <a:gd name="T28" fmla="*/ 125 w 144"/>
                <a:gd name="T29" fmla="*/ 42 h 84"/>
                <a:gd name="T30" fmla="*/ 72 w 144"/>
                <a:gd name="T31" fmla="*/ 13 h 84"/>
                <a:gd name="T32" fmla="*/ 18 w 144"/>
                <a:gd name="T33"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84">
                  <a:moveTo>
                    <a:pt x="66" y="84"/>
                  </a:moveTo>
                  <a:cubicBezTo>
                    <a:pt x="65" y="84"/>
                    <a:pt x="64" y="84"/>
                    <a:pt x="63" y="84"/>
                  </a:cubicBezTo>
                  <a:cubicBezTo>
                    <a:pt x="3" y="48"/>
                    <a:pt x="3" y="48"/>
                    <a:pt x="3" y="48"/>
                  </a:cubicBezTo>
                  <a:cubicBezTo>
                    <a:pt x="1" y="46"/>
                    <a:pt x="0" y="44"/>
                    <a:pt x="0" y="42"/>
                  </a:cubicBezTo>
                  <a:cubicBezTo>
                    <a:pt x="0" y="40"/>
                    <a:pt x="1" y="38"/>
                    <a:pt x="3" y="37"/>
                  </a:cubicBezTo>
                  <a:cubicBezTo>
                    <a:pt x="69" y="1"/>
                    <a:pt x="69" y="1"/>
                    <a:pt x="69" y="1"/>
                  </a:cubicBezTo>
                  <a:cubicBezTo>
                    <a:pt x="71" y="0"/>
                    <a:pt x="73" y="0"/>
                    <a:pt x="75" y="1"/>
                  </a:cubicBezTo>
                  <a:cubicBezTo>
                    <a:pt x="141" y="37"/>
                    <a:pt x="141" y="37"/>
                    <a:pt x="141" y="37"/>
                  </a:cubicBezTo>
                  <a:cubicBezTo>
                    <a:pt x="143" y="38"/>
                    <a:pt x="144" y="40"/>
                    <a:pt x="144" y="43"/>
                  </a:cubicBezTo>
                  <a:cubicBezTo>
                    <a:pt x="144" y="45"/>
                    <a:pt x="143" y="47"/>
                    <a:pt x="141" y="48"/>
                  </a:cubicBezTo>
                  <a:cubicBezTo>
                    <a:pt x="69" y="84"/>
                    <a:pt x="69" y="84"/>
                    <a:pt x="69" y="84"/>
                  </a:cubicBezTo>
                  <a:cubicBezTo>
                    <a:pt x="68" y="84"/>
                    <a:pt x="67" y="84"/>
                    <a:pt x="66" y="84"/>
                  </a:cubicBezTo>
                  <a:close/>
                  <a:moveTo>
                    <a:pt x="18" y="43"/>
                  </a:moveTo>
                  <a:cubicBezTo>
                    <a:pt x="67" y="72"/>
                    <a:pt x="67" y="72"/>
                    <a:pt x="67" y="72"/>
                  </a:cubicBezTo>
                  <a:cubicBezTo>
                    <a:pt x="125" y="42"/>
                    <a:pt x="125" y="42"/>
                    <a:pt x="125" y="42"/>
                  </a:cubicBezTo>
                  <a:cubicBezTo>
                    <a:pt x="72" y="13"/>
                    <a:pt x="72" y="13"/>
                    <a:pt x="72" y="13"/>
                  </a:cubicBezTo>
                  <a:lnTo>
                    <a:pt x="18"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58">
              <a:extLst>
                <a:ext uri="{FF2B5EF4-FFF2-40B4-BE49-F238E27FC236}">
                  <a16:creationId xmlns:a16="http://schemas.microsoft.com/office/drawing/2014/main" id="{09CC0F78-1A17-734E-A665-17821B17D361}"/>
                </a:ext>
              </a:extLst>
            </p:cNvPr>
            <p:cNvSpPr>
              <a:spLocks noChangeArrowheads="1"/>
            </p:cNvSpPr>
            <p:nvPr/>
          </p:nvSpPr>
          <p:spPr bwMode="auto">
            <a:xfrm>
              <a:off x="5889" y="708"/>
              <a:ext cx="18" cy="1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0730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ktangel 12">
            <a:extLst>
              <a:ext uri="{FF2B5EF4-FFF2-40B4-BE49-F238E27FC236}">
                <a16:creationId xmlns:a16="http://schemas.microsoft.com/office/drawing/2014/main" id="{B0E40E02-0DEC-8E48-B816-89C275FEC75B}"/>
              </a:ext>
            </a:extLst>
          </p:cNvPr>
          <p:cNvSpPr/>
          <p:nvPr/>
        </p:nvSpPr>
        <p:spPr>
          <a:xfrm>
            <a:off x="381000" y="5641906"/>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5" name="TekstSylinder 10">
            <a:extLst>
              <a:ext uri="{FF2B5EF4-FFF2-40B4-BE49-F238E27FC236}">
                <a16:creationId xmlns:a16="http://schemas.microsoft.com/office/drawing/2014/main" id="{D3735E00-E8D0-EC4E-B92C-19CA30E3AD6F}"/>
              </a:ext>
            </a:extLst>
          </p:cNvPr>
          <p:cNvSpPr txBox="1"/>
          <p:nvPr/>
        </p:nvSpPr>
        <p:spPr>
          <a:xfrm>
            <a:off x="620901" y="5694198"/>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a:solidFill>
                  <a:schemeClr val="accent2"/>
                </a:solidFill>
                <a:latin typeface="Arial" panose="020B0604020202020204" pitchFamily="34" charset="0"/>
                <a:cs typeface="Arial" panose="020B0604020202020204" pitchFamily="34" charset="0"/>
              </a:rPr>
              <a:t>Express </a:t>
            </a:r>
            <a:r>
              <a:rPr lang="nb-NO" sz="1600" b="1" err="1">
                <a:solidFill>
                  <a:schemeClr val="accent2"/>
                </a:solidFill>
                <a:latin typeface="Arial" panose="020B0604020202020204" pitchFamily="34" charset="0"/>
                <a:cs typeface="Arial" panose="020B0604020202020204" pitchFamily="34" charset="0"/>
              </a:rPr>
              <a:t>Route</a:t>
            </a:r>
            <a:endParaRPr lang="nb-NO">
              <a:solidFill>
                <a:schemeClr val="accent2"/>
              </a:solidFill>
              <a:latin typeface="Arial" panose="020B0604020202020204" pitchFamily="34" charset="0"/>
              <a:cs typeface="Arial" panose="020B0604020202020204" pitchFamily="34" charset="0"/>
            </a:endParaRPr>
          </a:p>
        </p:txBody>
      </p:sp>
      <p:sp>
        <p:nvSpPr>
          <p:cNvPr id="136" name="TekstSylinder 11">
            <a:extLst>
              <a:ext uri="{FF2B5EF4-FFF2-40B4-BE49-F238E27FC236}">
                <a16:creationId xmlns:a16="http://schemas.microsoft.com/office/drawing/2014/main" id="{79354A2D-2DE0-5E47-BE50-7F7B460B2F73}"/>
              </a:ext>
            </a:extLst>
          </p:cNvPr>
          <p:cNvSpPr txBox="1"/>
          <p:nvPr/>
        </p:nvSpPr>
        <p:spPr>
          <a:xfrm>
            <a:off x="627562" y="5958758"/>
            <a:ext cx="4492011"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Used to </a:t>
            </a:r>
            <a:r>
              <a:rPr lang="nb-NO" sz="1200" err="1">
                <a:solidFill>
                  <a:prstClr val="black"/>
                </a:solidFill>
                <a:latin typeface="Arial" panose="020B0604020202020204" pitchFamily="34" charset="0"/>
                <a:cs typeface="Arial" panose="020B0604020202020204" pitchFamily="34" charset="0"/>
              </a:rPr>
              <a:t>create</a:t>
            </a:r>
            <a:r>
              <a:rPr lang="nb-NO" sz="1200">
                <a:solidFill>
                  <a:prstClr val="black"/>
                </a:solidFill>
                <a:latin typeface="Arial" panose="020B0604020202020204" pitchFamily="34" charset="0"/>
                <a:cs typeface="Arial" panose="020B0604020202020204" pitchFamily="34" charset="0"/>
              </a:rPr>
              <a:t> a private </a:t>
            </a:r>
            <a:r>
              <a:rPr lang="nb-NO" sz="1200" err="1">
                <a:solidFill>
                  <a:prstClr val="black"/>
                </a:solidFill>
                <a:latin typeface="Arial" panose="020B0604020202020204" pitchFamily="34" charset="0"/>
                <a:cs typeface="Arial" panose="020B0604020202020204" pitchFamily="34" charset="0"/>
              </a:rPr>
              <a:t>network</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connection</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between</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on-</a:t>
            </a:r>
            <a:r>
              <a:rPr lang="nb-NO" sz="1200" err="1">
                <a:solidFill>
                  <a:prstClr val="black"/>
                </a:solidFill>
                <a:latin typeface="Arial" panose="020B0604020202020204" pitchFamily="34" charset="0"/>
                <a:cs typeface="Arial" panose="020B0604020202020204" pitchFamily="34" charset="0"/>
              </a:rPr>
              <a:t>prem</a:t>
            </a:r>
            <a:r>
              <a:rPr lang="nb-NO" sz="1200">
                <a:solidFill>
                  <a:prstClr val="black"/>
                </a:solidFill>
                <a:latin typeface="Arial" panose="020B0604020202020204" pitchFamily="34" charset="0"/>
                <a:cs typeface="Arial" panose="020B0604020202020204" pitchFamily="34" charset="0"/>
              </a:rPr>
              <a:t> and </a:t>
            </a:r>
            <a:r>
              <a:rPr lang="nb-NO" sz="1200" err="1">
                <a:solidFill>
                  <a:prstClr val="black"/>
                </a:solidFill>
                <a:latin typeface="Arial" panose="020B0604020202020204" pitchFamily="34" charset="0"/>
                <a:cs typeface="Arial" panose="020B0604020202020204" pitchFamily="34" charset="0"/>
              </a:rPr>
              <a:t>cloud</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environment</a:t>
            </a:r>
            <a:r>
              <a:rPr lang="nb-NO" sz="1200">
                <a:solidFill>
                  <a:prstClr val="black"/>
                </a:solidFill>
                <a:latin typeface="Arial" panose="020B0604020202020204" pitchFamily="34" charset="0"/>
                <a:cs typeface="Arial" panose="020B0604020202020204" pitchFamily="34" charset="0"/>
              </a:rPr>
              <a:t>.</a:t>
            </a:r>
          </a:p>
        </p:txBody>
      </p:sp>
      <p:sp>
        <p:nvSpPr>
          <p:cNvPr id="131" name="Rektangel 12">
            <a:extLst>
              <a:ext uri="{FF2B5EF4-FFF2-40B4-BE49-F238E27FC236}">
                <a16:creationId xmlns:a16="http://schemas.microsoft.com/office/drawing/2014/main" id="{94885424-3046-4C49-B246-B0EC34A5FADE}"/>
              </a:ext>
            </a:extLst>
          </p:cNvPr>
          <p:cNvSpPr/>
          <p:nvPr/>
        </p:nvSpPr>
        <p:spPr>
          <a:xfrm>
            <a:off x="381000" y="4947131"/>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2" name="TekstSylinder 10">
            <a:extLst>
              <a:ext uri="{FF2B5EF4-FFF2-40B4-BE49-F238E27FC236}">
                <a16:creationId xmlns:a16="http://schemas.microsoft.com/office/drawing/2014/main" id="{EB183CFC-3916-EB4A-9E03-E1024C335631}"/>
              </a:ext>
            </a:extLst>
          </p:cNvPr>
          <p:cNvSpPr txBox="1"/>
          <p:nvPr/>
        </p:nvSpPr>
        <p:spPr>
          <a:xfrm>
            <a:off x="620901" y="4999422"/>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a:solidFill>
                  <a:schemeClr val="accent2"/>
                </a:solidFill>
                <a:latin typeface="Arial" panose="020B0604020202020204" pitchFamily="34" charset="0"/>
                <a:cs typeface="Arial" panose="020B0604020202020204" pitchFamily="34" charset="0"/>
              </a:rPr>
              <a:t>Application Gateway</a:t>
            </a:r>
            <a:endParaRPr lang="nb-NO" sz="1600">
              <a:solidFill>
                <a:schemeClr val="accent2"/>
              </a:solidFill>
              <a:latin typeface="Arial" panose="020B0604020202020204" pitchFamily="34" charset="0"/>
              <a:cs typeface="Arial" panose="020B0604020202020204" pitchFamily="34" charset="0"/>
            </a:endParaRPr>
          </a:p>
        </p:txBody>
      </p:sp>
      <p:sp>
        <p:nvSpPr>
          <p:cNvPr id="133" name="TekstSylinder 11">
            <a:extLst>
              <a:ext uri="{FF2B5EF4-FFF2-40B4-BE49-F238E27FC236}">
                <a16:creationId xmlns:a16="http://schemas.microsoft.com/office/drawing/2014/main" id="{3DAD24BD-589B-F24D-ACD4-E796E443CB89}"/>
              </a:ext>
            </a:extLst>
          </p:cNvPr>
          <p:cNvSpPr txBox="1"/>
          <p:nvPr/>
        </p:nvSpPr>
        <p:spPr>
          <a:xfrm>
            <a:off x="627562" y="5263982"/>
            <a:ext cx="4797385"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en-US" sz="1200">
                <a:solidFill>
                  <a:prstClr val="black"/>
                </a:solidFill>
                <a:latin typeface="Arial" panose="020B0604020202020204" pitchFamily="34" charset="0"/>
                <a:cs typeface="Arial" panose="020B0604020202020204" pitchFamily="34" charset="0"/>
              </a:rPr>
              <a:t>Web traffic load balancer used to manage traffic to </a:t>
            </a:r>
            <a:r>
              <a:rPr lang="en-US" sz="1200" err="1">
                <a:solidFill>
                  <a:prstClr val="black"/>
                </a:solidFill>
                <a:latin typeface="Arial" panose="020B0604020202020204" pitchFamily="34" charset="0"/>
                <a:cs typeface="Arial" panose="020B0604020202020204" pitchFamily="34" charset="0"/>
              </a:rPr>
              <a:t>Altinn</a:t>
            </a:r>
            <a:r>
              <a:rPr lang="en-US" sz="1200">
                <a:solidFill>
                  <a:prstClr val="black"/>
                </a:solidFill>
                <a:latin typeface="Arial" panose="020B0604020202020204" pitchFamily="34" charset="0"/>
                <a:cs typeface="Arial" panose="020B0604020202020204" pitchFamily="34" charset="0"/>
              </a:rPr>
              <a:t> Platform.</a:t>
            </a:r>
            <a:endParaRPr lang="en-US" sz="1600">
              <a:solidFill>
                <a:prstClr val="black"/>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A31DEB2-7341-774F-B0FF-E614F5655B30}"/>
              </a:ext>
            </a:extLst>
          </p:cNvPr>
          <p:cNvSpPr>
            <a:spLocks noGrp="1"/>
          </p:cNvSpPr>
          <p:nvPr>
            <p:ph type="sldNum" sz="quarter" idx="17"/>
          </p:nvPr>
        </p:nvSpPr>
        <p:spPr/>
        <p:txBody>
          <a:bodyPr/>
          <a:lstStyle/>
          <a:p>
            <a:fld id="{4F9AC08D-23A9-440E-BCB9-AA1E9877CC38}" type="slidenum">
              <a:rPr lang="en-US" smtClean="0"/>
              <a:pPr/>
              <a:t>61</a:t>
            </a:fld>
            <a:endParaRPr lang="en-US"/>
          </a:p>
        </p:txBody>
      </p:sp>
      <p:sp>
        <p:nvSpPr>
          <p:cNvPr id="5" name="Title 4">
            <a:extLst>
              <a:ext uri="{FF2B5EF4-FFF2-40B4-BE49-F238E27FC236}">
                <a16:creationId xmlns:a16="http://schemas.microsoft.com/office/drawing/2014/main" id="{94CAC560-AD4D-2646-A5F6-8EE114ABAF43}"/>
              </a:ext>
            </a:extLst>
          </p:cNvPr>
          <p:cNvSpPr>
            <a:spLocks noGrp="1"/>
          </p:cNvSpPr>
          <p:nvPr>
            <p:ph type="title"/>
          </p:nvPr>
        </p:nvSpPr>
        <p:spPr/>
        <p:txBody>
          <a:bodyPr/>
          <a:lstStyle/>
          <a:p>
            <a:r>
              <a:rPr lang="en-US">
                <a:latin typeface="Arial Black" panose="020B0A04020102020204" pitchFamily="34" charset="0"/>
              </a:rPr>
              <a:t>Cloud Components </a:t>
            </a:r>
            <a:r>
              <a:rPr lang="en-US">
                <a:solidFill>
                  <a:schemeClr val="accent1"/>
                </a:solidFill>
                <a:latin typeface="Arial Black" panose="020B0A04020102020204" pitchFamily="34" charset="0"/>
              </a:rPr>
              <a:t>Summary</a:t>
            </a:r>
            <a:endParaRPr lang="en-LV">
              <a:solidFill>
                <a:schemeClr val="accent1"/>
              </a:solidFill>
            </a:endParaRPr>
          </a:p>
        </p:txBody>
      </p:sp>
      <p:sp>
        <p:nvSpPr>
          <p:cNvPr id="7" name="Footer Placeholder 1">
            <a:extLst>
              <a:ext uri="{FF2B5EF4-FFF2-40B4-BE49-F238E27FC236}">
                <a16:creationId xmlns:a16="http://schemas.microsoft.com/office/drawing/2014/main" id="{B477F24D-F84D-884F-B1EA-9083824D174B}"/>
              </a:ext>
            </a:extLst>
          </p:cNvPr>
          <p:cNvSpPr>
            <a:spLocks noGrp="1"/>
          </p:cNvSpPr>
          <p:nvPr>
            <p:ph type="ftr" sz="quarter" idx="16"/>
          </p:nvPr>
        </p:nvSpPr>
        <p:spPr>
          <a:xfrm>
            <a:off x="300087" y="6519009"/>
            <a:ext cx="3070368" cy="206375"/>
          </a:xfrm>
        </p:spPr>
        <p:txBody>
          <a:bodyPr/>
          <a:lstStyle/>
          <a:p>
            <a:r>
              <a:rPr lang="en-US" dirty="0"/>
              <a:t>Building an open source government platform in the cloud</a:t>
            </a:r>
          </a:p>
        </p:txBody>
      </p:sp>
      <p:sp>
        <p:nvSpPr>
          <p:cNvPr id="64" name="Rektangel 12">
            <a:extLst>
              <a:ext uri="{FF2B5EF4-FFF2-40B4-BE49-F238E27FC236}">
                <a16:creationId xmlns:a16="http://schemas.microsoft.com/office/drawing/2014/main" id="{48EF4959-470B-364F-AA46-3A7444ACF5C6}"/>
              </a:ext>
            </a:extLst>
          </p:cNvPr>
          <p:cNvSpPr/>
          <p:nvPr/>
        </p:nvSpPr>
        <p:spPr>
          <a:xfrm>
            <a:off x="381000" y="1066841"/>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kstSylinder 10">
            <a:extLst>
              <a:ext uri="{FF2B5EF4-FFF2-40B4-BE49-F238E27FC236}">
                <a16:creationId xmlns:a16="http://schemas.microsoft.com/office/drawing/2014/main" id="{B8C8BA83-8839-4F43-80A8-0AC0491EB56A}"/>
              </a:ext>
            </a:extLst>
          </p:cNvPr>
          <p:cNvSpPr txBox="1"/>
          <p:nvPr/>
        </p:nvSpPr>
        <p:spPr>
          <a:xfrm>
            <a:off x="620901" y="1119132"/>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600" b="1" i="0" u="none" strike="noStrike" kern="1200" cap="none" spc="0" normalizeH="0" baseline="0" noProof="0" err="1">
                <a:ln>
                  <a:noFill/>
                </a:ln>
                <a:solidFill>
                  <a:schemeClr val="accent2"/>
                </a:solidFill>
                <a:effectLst/>
                <a:uLnTx/>
                <a:uFillTx/>
                <a:latin typeface="Arial" panose="020B0604020202020204" pitchFamily="34" charset="0"/>
                <a:ea typeface="+mn-ea"/>
                <a:cs typeface="Arial" panose="020B0604020202020204" pitchFamily="34" charset="0"/>
              </a:rPr>
              <a:t>Azure</a:t>
            </a:r>
            <a:r>
              <a:rPr kumimoji="0" lang="nb-NO" sz="16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 </a:t>
            </a:r>
            <a:r>
              <a:rPr kumimoji="0" lang="nb-NO" sz="1600" b="1" i="0" u="none" strike="noStrike" kern="1200" cap="none" spc="0" normalizeH="0" baseline="0" noProof="0" err="1">
                <a:ln>
                  <a:noFill/>
                </a:ln>
                <a:solidFill>
                  <a:schemeClr val="accent2"/>
                </a:solidFill>
                <a:effectLst/>
                <a:uLnTx/>
                <a:uFillTx/>
                <a:latin typeface="Arial" panose="020B0604020202020204" pitchFamily="34" charset="0"/>
                <a:ea typeface="+mn-ea"/>
                <a:cs typeface="Arial" panose="020B0604020202020204" pitchFamily="34" charset="0"/>
              </a:rPr>
              <a:t>Kubernetes</a:t>
            </a:r>
            <a:r>
              <a:rPr kumimoji="0" lang="nb-NO" sz="16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 Services (AKS)</a:t>
            </a:r>
          </a:p>
        </p:txBody>
      </p:sp>
      <p:sp>
        <p:nvSpPr>
          <p:cNvPr id="66" name="TekstSylinder 11">
            <a:extLst>
              <a:ext uri="{FF2B5EF4-FFF2-40B4-BE49-F238E27FC236}">
                <a16:creationId xmlns:a16="http://schemas.microsoft.com/office/drawing/2014/main" id="{3B07CAF1-B5AA-124B-B5E2-229AF77D62DF}"/>
              </a:ext>
            </a:extLst>
          </p:cNvPr>
          <p:cNvSpPr txBox="1"/>
          <p:nvPr/>
        </p:nvSpPr>
        <p:spPr>
          <a:xfrm>
            <a:off x="627562" y="1383692"/>
            <a:ext cx="4797385"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nb-NO"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Fully</a:t>
            </a:r>
            <a:r>
              <a:rPr kumimoji="0" lang="nb-NO"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nb-NO"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managed</a:t>
            </a:r>
            <a:r>
              <a:rPr kumimoji="0" lang="nb-NO"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service used to host </a:t>
            </a:r>
            <a:r>
              <a:rPr kumimoji="0" lang="nb-NO"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our</a:t>
            </a:r>
            <a:r>
              <a:rPr kumimoji="0" lang="nb-NO"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nb-NO"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Kubernetes</a:t>
            </a:r>
            <a:r>
              <a:rPr kumimoji="0" lang="nb-NO"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nb-NO"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clusters</a:t>
            </a:r>
            <a:r>
              <a:rPr kumimoji="0" lang="nb-NO"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116" name="Rektangel 12">
            <a:extLst>
              <a:ext uri="{FF2B5EF4-FFF2-40B4-BE49-F238E27FC236}">
                <a16:creationId xmlns:a16="http://schemas.microsoft.com/office/drawing/2014/main" id="{BF8A6CFB-4B91-AF43-93C1-EFB9A4C12E29}"/>
              </a:ext>
            </a:extLst>
          </p:cNvPr>
          <p:cNvSpPr/>
          <p:nvPr/>
        </p:nvSpPr>
        <p:spPr>
          <a:xfrm>
            <a:off x="381000" y="1746748"/>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7" name="TekstSylinder 10">
            <a:extLst>
              <a:ext uri="{FF2B5EF4-FFF2-40B4-BE49-F238E27FC236}">
                <a16:creationId xmlns:a16="http://schemas.microsoft.com/office/drawing/2014/main" id="{3CC1E1DC-5086-9A49-B095-AEE4AEB5031E}"/>
              </a:ext>
            </a:extLst>
          </p:cNvPr>
          <p:cNvSpPr txBox="1"/>
          <p:nvPr/>
        </p:nvSpPr>
        <p:spPr>
          <a:xfrm>
            <a:off x="620901" y="1799040"/>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a:solidFill>
                  <a:schemeClr val="accent2"/>
                </a:solidFill>
                <a:latin typeface="Arial" panose="020B0604020202020204" pitchFamily="34" charset="0"/>
                <a:cs typeface="Arial" panose="020B0604020202020204" pitchFamily="34" charset="0"/>
              </a:rPr>
              <a:t>Cosmos DB</a:t>
            </a:r>
            <a:endParaRPr lang="nb-NO" sz="1600">
              <a:solidFill>
                <a:schemeClr val="accent2"/>
              </a:solidFill>
              <a:latin typeface="Arial" panose="020B0604020202020204" pitchFamily="34" charset="0"/>
              <a:cs typeface="Arial" panose="020B0604020202020204" pitchFamily="34" charset="0"/>
            </a:endParaRPr>
          </a:p>
        </p:txBody>
      </p:sp>
      <p:sp>
        <p:nvSpPr>
          <p:cNvPr id="118" name="TekstSylinder 11">
            <a:extLst>
              <a:ext uri="{FF2B5EF4-FFF2-40B4-BE49-F238E27FC236}">
                <a16:creationId xmlns:a16="http://schemas.microsoft.com/office/drawing/2014/main" id="{03E2888E-1BBF-F74F-B272-9C8DFEBF26B0}"/>
              </a:ext>
            </a:extLst>
          </p:cNvPr>
          <p:cNvSpPr txBox="1"/>
          <p:nvPr/>
        </p:nvSpPr>
        <p:spPr>
          <a:xfrm>
            <a:off x="627562" y="2063600"/>
            <a:ext cx="4797385"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err="1">
                <a:solidFill>
                  <a:prstClr val="black"/>
                </a:solidFill>
                <a:latin typeface="Arial" panose="020B0604020202020204" pitchFamily="34" charset="0"/>
                <a:cs typeface="Arial" panose="020B0604020202020204" pitchFamily="34" charset="0"/>
              </a:rPr>
              <a:t>Document</a:t>
            </a:r>
            <a:r>
              <a:rPr lang="nb-NO" sz="1200">
                <a:solidFill>
                  <a:prstClr val="black"/>
                </a:solidFill>
                <a:latin typeface="Arial" panose="020B0604020202020204" pitchFamily="34" charset="0"/>
                <a:cs typeface="Arial" panose="020B0604020202020204" pitchFamily="34" charset="0"/>
              </a:rPr>
              <a:t> database </a:t>
            </a:r>
            <a:r>
              <a:rPr lang="nb-NO" sz="1200" err="1">
                <a:solidFill>
                  <a:prstClr val="black"/>
                </a:solidFill>
                <a:latin typeface="Arial" panose="020B0604020202020204" pitchFamily="34" charset="0"/>
                <a:cs typeface="Arial" panose="020B0604020202020204" pitchFamily="34" charset="0"/>
              </a:rPr>
              <a:t>where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we</a:t>
            </a:r>
            <a:r>
              <a:rPr lang="nb-NO" sz="1200">
                <a:solidFill>
                  <a:prstClr val="black"/>
                </a:solidFill>
                <a:latin typeface="Arial" panose="020B0604020202020204" pitchFamily="34" charset="0"/>
                <a:cs typeface="Arial" panose="020B0604020202020204" pitchFamily="34" charset="0"/>
              </a:rPr>
              <a:t> store metadata </a:t>
            </a:r>
            <a:r>
              <a:rPr lang="nb-NO" sz="1200" err="1">
                <a:solidFill>
                  <a:prstClr val="black"/>
                </a:solidFill>
                <a:latin typeface="Arial" panose="020B0604020202020204" pitchFamily="34" charset="0"/>
                <a:cs typeface="Arial" panose="020B0604020202020204" pitchFamily="34" charset="0"/>
              </a:rPr>
              <a:t>about</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applications</a:t>
            </a:r>
            <a:r>
              <a:rPr lang="nb-NO" sz="1200">
                <a:solidFill>
                  <a:prstClr val="black"/>
                </a:solidFill>
                <a:latin typeface="Arial" panose="020B0604020202020204" pitchFamily="34" charset="0"/>
                <a:cs typeface="Arial" panose="020B0604020202020204" pitchFamily="34" charset="0"/>
              </a:rPr>
              <a:t> and </a:t>
            </a:r>
            <a:r>
              <a:rPr lang="nb-NO" sz="1200" err="1">
                <a:solidFill>
                  <a:prstClr val="black"/>
                </a:solidFill>
                <a:latin typeface="Arial" panose="020B0604020202020204" pitchFamily="34" charset="0"/>
                <a:cs typeface="Arial" panose="020B0604020202020204" pitchFamily="34" charset="0"/>
              </a:rPr>
              <a:t>their</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instances</a:t>
            </a:r>
            <a:r>
              <a:rPr lang="nb-NO" sz="1200">
                <a:solidFill>
                  <a:prstClr val="black"/>
                </a:solidFill>
                <a:latin typeface="Arial" panose="020B0604020202020204" pitchFamily="34" charset="0"/>
                <a:cs typeface="Arial" panose="020B0604020202020204" pitchFamily="34" charset="0"/>
              </a:rPr>
              <a:t>.</a:t>
            </a:r>
          </a:p>
        </p:txBody>
      </p:sp>
      <p:sp>
        <p:nvSpPr>
          <p:cNvPr id="119" name="Rektangel 12">
            <a:extLst>
              <a:ext uri="{FF2B5EF4-FFF2-40B4-BE49-F238E27FC236}">
                <a16:creationId xmlns:a16="http://schemas.microsoft.com/office/drawing/2014/main" id="{89350523-89A7-F542-8E63-DD632E70B7C0}"/>
              </a:ext>
            </a:extLst>
          </p:cNvPr>
          <p:cNvSpPr/>
          <p:nvPr/>
        </p:nvSpPr>
        <p:spPr>
          <a:xfrm>
            <a:off x="381000" y="2576495"/>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0" name="TekstSylinder 10">
            <a:extLst>
              <a:ext uri="{FF2B5EF4-FFF2-40B4-BE49-F238E27FC236}">
                <a16:creationId xmlns:a16="http://schemas.microsoft.com/office/drawing/2014/main" id="{E34B551E-92D7-4947-9000-7410478E4DC3}"/>
              </a:ext>
            </a:extLst>
          </p:cNvPr>
          <p:cNvSpPr txBox="1"/>
          <p:nvPr/>
        </p:nvSpPr>
        <p:spPr>
          <a:xfrm>
            <a:off x="620901" y="2628786"/>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err="1">
                <a:solidFill>
                  <a:schemeClr val="accent2"/>
                </a:solidFill>
                <a:latin typeface="Arial" panose="020B0604020202020204" pitchFamily="34" charset="0"/>
                <a:cs typeface="Arial" panose="020B0604020202020204" pitchFamily="34" charset="0"/>
              </a:rPr>
              <a:t>Azure</a:t>
            </a:r>
            <a:r>
              <a:rPr lang="nb-NO" sz="1600" b="1">
                <a:solidFill>
                  <a:schemeClr val="accent2"/>
                </a:solidFill>
                <a:latin typeface="Arial" panose="020B0604020202020204" pitchFamily="34" charset="0"/>
                <a:cs typeface="Arial" panose="020B0604020202020204" pitchFamily="34" charset="0"/>
              </a:rPr>
              <a:t> </a:t>
            </a:r>
            <a:r>
              <a:rPr lang="nb-NO" sz="1600" b="1" err="1">
                <a:solidFill>
                  <a:schemeClr val="accent2"/>
                </a:solidFill>
                <a:latin typeface="Arial" panose="020B0604020202020204" pitchFamily="34" charset="0"/>
                <a:cs typeface="Arial" panose="020B0604020202020204" pitchFamily="34" charset="0"/>
              </a:rPr>
              <a:t>Blob</a:t>
            </a:r>
            <a:r>
              <a:rPr lang="nb-NO" sz="1600" b="1">
                <a:solidFill>
                  <a:schemeClr val="accent2"/>
                </a:solidFill>
                <a:latin typeface="Arial" panose="020B0604020202020204" pitchFamily="34" charset="0"/>
                <a:cs typeface="Arial" panose="020B0604020202020204" pitchFamily="34" charset="0"/>
              </a:rPr>
              <a:t> Storage</a:t>
            </a:r>
            <a:endParaRPr lang="nb-NO" sz="1600">
              <a:solidFill>
                <a:schemeClr val="accent2"/>
              </a:solidFill>
              <a:latin typeface="Arial" panose="020B0604020202020204" pitchFamily="34" charset="0"/>
              <a:cs typeface="Arial" panose="020B0604020202020204" pitchFamily="34" charset="0"/>
            </a:endParaRPr>
          </a:p>
        </p:txBody>
      </p:sp>
      <p:sp>
        <p:nvSpPr>
          <p:cNvPr id="121" name="TekstSylinder 11">
            <a:extLst>
              <a:ext uri="{FF2B5EF4-FFF2-40B4-BE49-F238E27FC236}">
                <a16:creationId xmlns:a16="http://schemas.microsoft.com/office/drawing/2014/main" id="{8879AF8A-CFBA-A846-9B2C-C67AB6BD7537}"/>
              </a:ext>
            </a:extLst>
          </p:cNvPr>
          <p:cNvSpPr txBox="1"/>
          <p:nvPr/>
        </p:nvSpPr>
        <p:spPr>
          <a:xfrm>
            <a:off x="627562" y="2893346"/>
            <a:ext cx="4797385"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err="1">
                <a:solidFill>
                  <a:prstClr val="black"/>
                </a:solidFill>
                <a:latin typeface="Arial" panose="020B0604020202020204" pitchFamily="34" charset="0"/>
                <a:cs typeface="Arial" panose="020B0604020202020204" pitchFamily="34" charset="0"/>
              </a:rPr>
              <a:t>Blob</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storage</a:t>
            </a:r>
            <a:r>
              <a:rPr lang="nb-NO" sz="1200">
                <a:solidFill>
                  <a:prstClr val="black"/>
                </a:solidFill>
                <a:latin typeface="Arial" panose="020B0604020202020204" pitchFamily="34" charset="0"/>
                <a:cs typeface="Arial" panose="020B0604020202020204" pitchFamily="34" charset="0"/>
              </a:rPr>
              <a:t> used to store </a:t>
            </a:r>
            <a:r>
              <a:rPr lang="nb-NO" sz="1200" err="1">
                <a:solidFill>
                  <a:prstClr val="black"/>
                </a:solidFill>
                <a:latin typeface="Arial" panose="020B0604020202020204" pitchFamily="34" charset="0"/>
                <a:cs typeface="Arial" panose="020B0604020202020204" pitchFamily="34" charset="0"/>
              </a:rPr>
              <a:t>each</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application</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instance’s</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blobs</a:t>
            </a:r>
            <a:r>
              <a:rPr lang="nb-NO" sz="1200">
                <a:solidFill>
                  <a:prstClr val="black"/>
                </a:solidFill>
                <a:latin typeface="Arial" panose="020B0604020202020204" pitchFamily="34" charset="0"/>
                <a:cs typeface="Arial" panose="020B0604020202020204" pitchFamily="34" charset="0"/>
              </a:rPr>
              <a:t>. </a:t>
            </a:r>
            <a:endParaRPr lang="nb-NO" sz="1200">
              <a:solidFill>
                <a:srgbClr val="FF0000"/>
              </a:solidFill>
              <a:latin typeface="Arial" panose="020B0604020202020204" pitchFamily="34" charset="0"/>
              <a:cs typeface="Arial" panose="020B0604020202020204" pitchFamily="34" charset="0"/>
            </a:endParaRPr>
          </a:p>
        </p:txBody>
      </p:sp>
      <p:sp>
        <p:nvSpPr>
          <p:cNvPr id="122" name="Rektangel 12">
            <a:extLst>
              <a:ext uri="{FF2B5EF4-FFF2-40B4-BE49-F238E27FC236}">
                <a16:creationId xmlns:a16="http://schemas.microsoft.com/office/drawing/2014/main" id="{58FD5CF9-1D1C-994F-A872-563174B80859}"/>
              </a:ext>
            </a:extLst>
          </p:cNvPr>
          <p:cNvSpPr/>
          <p:nvPr/>
        </p:nvSpPr>
        <p:spPr>
          <a:xfrm>
            <a:off x="381000" y="3266544"/>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3" name="TekstSylinder 10">
            <a:extLst>
              <a:ext uri="{FF2B5EF4-FFF2-40B4-BE49-F238E27FC236}">
                <a16:creationId xmlns:a16="http://schemas.microsoft.com/office/drawing/2014/main" id="{D4DE66B3-845D-A840-BD37-040EA52CAB20}"/>
              </a:ext>
            </a:extLst>
          </p:cNvPr>
          <p:cNvSpPr txBox="1"/>
          <p:nvPr/>
        </p:nvSpPr>
        <p:spPr>
          <a:xfrm>
            <a:off x="620901" y="3318836"/>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en-US" sz="1600" b="1">
                <a:solidFill>
                  <a:schemeClr val="accent2"/>
                </a:solidFill>
                <a:latin typeface="Arial" panose="020B0604020202020204" pitchFamily="34" charset="0"/>
                <a:ea typeface="+mn-lt"/>
                <a:cs typeface="Arial" panose="020B0604020202020204" pitchFamily="34" charset="0"/>
              </a:rPr>
              <a:t>Azure Database for PostgreSQL server</a:t>
            </a:r>
            <a:endParaRPr lang="nb-NO" sz="1600">
              <a:solidFill>
                <a:schemeClr val="accent2"/>
              </a:solidFill>
              <a:latin typeface="Arial" panose="020B0604020202020204" pitchFamily="34" charset="0"/>
              <a:ea typeface="+mn-lt"/>
              <a:cs typeface="Arial" panose="020B0604020202020204" pitchFamily="34" charset="0"/>
            </a:endParaRPr>
          </a:p>
        </p:txBody>
      </p:sp>
      <p:sp>
        <p:nvSpPr>
          <p:cNvPr id="124" name="TekstSylinder 11">
            <a:extLst>
              <a:ext uri="{FF2B5EF4-FFF2-40B4-BE49-F238E27FC236}">
                <a16:creationId xmlns:a16="http://schemas.microsoft.com/office/drawing/2014/main" id="{B7BB9478-B3CA-3E46-AE12-9C0CE540A654}"/>
              </a:ext>
            </a:extLst>
          </p:cNvPr>
          <p:cNvSpPr txBox="1"/>
          <p:nvPr/>
        </p:nvSpPr>
        <p:spPr>
          <a:xfrm>
            <a:off x="627562" y="3583396"/>
            <a:ext cx="4580885" cy="41549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200" err="1">
                <a:solidFill>
                  <a:prstClr val="black"/>
                </a:solidFill>
                <a:latin typeface="Arial" panose="020B0604020202020204" pitchFamily="34" charset="0"/>
                <a:cs typeface="Arial" panose="020B0604020202020204" pitchFamily="34" charset="0"/>
              </a:rPr>
              <a:t>Fully</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manages</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databased</a:t>
            </a:r>
            <a:r>
              <a:rPr lang="nb-NO" sz="1200">
                <a:solidFill>
                  <a:prstClr val="black"/>
                </a:solidFill>
                <a:latin typeface="Arial" panose="020B0604020202020204" pitchFamily="34" charset="0"/>
                <a:cs typeface="Arial" panose="020B0604020202020204" pitchFamily="34" charset="0"/>
              </a:rPr>
              <a:t> used by </a:t>
            </a:r>
            <a:r>
              <a:rPr lang="nb-NO" sz="1200" err="1">
                <a:solidFill>
                  <a:prstClr val="black"/>
                </a:solidFill>
                <a:latin typeface="Arial" panose="020B0604020202020204" pitchFamily="34" charset="0"/>
                <a:cs typeface="Arial" panose="020B0604020202020204" pitchFamily="34" charset="0"/>
              </a:rPr>
              <a:t>Gitea</a:t>
            </a:r>
            <a:r>
              <a:rPr lang="nb-NO" sz="1200">
                <a:solidFill>
                  <a:prstClr val="black"/>
                </a:solidFill>
                <a:latin typeface="Arial" panose="020B0604020202020204" pitchFamily="34" charset="0"/>
                <a:cs typeface="Arial" panose="020B0604020202020204" pitchFamily="34" charset="0"/>
              </a:rPr>
              <a:t> as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central</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source</a:t>
            </a:r>
            <a:r>
              <a:rPr lang="nb-NO" sz="1200">
                <a:solidFill>
                  <a:prstClr val="black"/>
                </a:solidFill>
                <a:latin typeface="Arial" panose="020B0604020202020204" pitchFamily="34" charset="0"/>
                <a:cs typeface="Arial" panose="020B0604020202020204" pitchFamily="34" charset="0"/>
              </a:rPr>
              <a:t> for all </a:t>
            </a:r>
            <a:r>
              <a:rPr lang="nb-NO" sz="1200" err="1">
                <a:solidFill>
                  <a:prstClr val="black"/>
                </a:solidFill>
                <a:latin typeface="Arial" panose="020B0604020202020204" pitchFamily="34" charset="0"/>
                <a:cs typeface="Arial" panose="020B0604020202020204" pitchFamily="34" charset="0"/>
              </a:rPr>
              <a:t>application</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repositories</a:t>
            </a:r>
            <a:r>
              <a:rPr lang="nb-NO" sz="1200">
                <a:solidFill>
                  <a:prstClr val="black"/>
                </a:solidFill>
                <a:latin typeface="Arial" panose="020B0604020202020204" pitchFamily="34" charset="0"/>
                <a:cs typeface="Arial" panose="020B0604020202020204" pitchFamily="34" charset="0"/>
              </a:rPr>
              <a:t>.</a:t>
            </a:r>
          </a:p>
        </p:txBody>
      </p:sp>
      <p:sp>
        <p:nvSpPr>
          <p:cNvPr id="128" name="Rektangel 12">
            <a:extLst>
              <a:ext uri="{FF2B5EF4-FFF2-40B4-BE49-F238E27FC236}">
                <a16:creationId xmlns:a16="http://schemas.microsoft.com/office/drawing/2014/main" id="{31509B45-9B68-A740-9EC9-CD127FDDE76F}"/>
              </a:ext>
            </a:extLst>
          </p:cNvPr>
          <p:cNvSpPr/>
          <p:nvPr/>
        </p:nvSpPr>
        <p:spPr>
          <a:xfrm>
            <a:off x="381000" y="4106616"/>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9" name="TekstSylinder 10">
            <a:extLst>
              <a:ext uri="{FF2B5EF4-FFF2-40B4-BE49-F238E27FC236}">
                <a16:creationId xmlns:a16="http://schemas.microsoft.com/office/drawing/2014/main" id="{AA6314E8-A2EF-7C4C-B4F0-EA3F32860415}"/>
              </a:ext>
            </a:extLst>
          </p:cNvPr>
          <p:cNvSpPr txBox="1"/>
          <p:nvPr/>
        </p:nvSpPr>
        <p:spPr>
          <a:xfrm>
            <a:off x="620901" y="4158908"/>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a:solidFill>
                  <a:schemeClr val="accent2"/>
                </a:solidFill>
                <a:latin typeface="Arial" panose="020B0604020202020204" pitchFamily="34" charset="0"/>
                <a:cs typeface="Arial" panose="020B0604020202020204" pitchFamily="34" charset="0"/>
              </a:rPr>
              <a:t>API Management</a:t>
            </a:r>
            <a:endParaRPr lang="nb-NO" sz="1600">
              <a:solidFill>
                <a:schemeClr val="accent2"/>
              </a:solidFill>
              <a:latin typeface="Arial" panose="020B0604020202020204" pitchFamily="34" charset="0"/>
              <a:cs typeface="Arial" panose="020B0604020202020204" pitchFamily="34" charset="0"/>
            </a:endParaRPr>
          </a:p>
        </p:txBody>
      </p:sp>
      <p:sp>
        <p:nvSpPr>
          <p:cNvPr id="130" name="TekstSylinder 11">
            <a:extLst>
              <a:ext uri="{FF2B5EF4-FFF2-40B4-BE49-F238E27FC236}">
                <a16:creationId xmlns:a16="http://schemas.microsoft.com/office/drawing/2014/main" id="{6B85B161-4DA8-044E-A9D6-D8C884256589}"/>
              </a:ext>
            </a:extLst>
          </p:cNvPr>
          <p:cNvSpPr txBox="1"/>
          <p:nvPr/>
        </p:nvSpPr>
        <p:spPr>
          <a:xfrm>
            <a:off x="627562" y="4423468"/>
            <a:ext cx="4599995"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Component used to </a:t>
            </a:r>
            <a:r>
              <a:rPr lang="nb-NO" sz="1200" err="1">
                <a:solidFill>
                  <a:prstClr val="black"/>
                </a:solidFill>
                <a:latin typeface="Arial" panose="020B0604020202020204" pitchFamily="34" charset="0"/>
                <a:cs typeface="Arial" panose="020B0604020202020204" pitchFamily="34" charset="0"/>
              </a:rPr>
              <a:t>administrate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APIs in </a:t>
            </a:r>
            <a:r>
              <a:rPr lang="nb-NO" sz="1200" err="1">
                <a:solidFill>
                  <a:prstClr val="black"/>
                </a:solidFill>
                <a:latin typeface="Arial" panose="020B0604020202020204" pitchFamily="34" charset="0"/>
                <a:cs typeface="Arial" panose="020B0604020202020204" pitchFamily="34" charset="0"/>
              </a:rPr>
              <a:t>Altinn</a:t>
            </a:r>
            <a:r>
              <a:rPr lang="nb-NO" sz="1200">
                <a:solidFill>
                  <a:prstClr val="black"/>
                </a:solidFill>
                <a:latin typeface="Arial" panose="020B0604020202020204" pitchFamily="34" charset="0"/>
                <a:cs typeface="Arial" panose="020B0604020202020204" pitchFamily="34" charset="0"/>
              </a:rPr>
              <a:t> Platform as </a:t>
            </a:r>
            <a:r>
              <a:rPr lang="nb-NO" sz="1200" err="1">
                <a:solidFill>
                  <a:prstClr val="black"/>
                </a:solidFill>
                <a:latin typeface="Arial" panose="020B0604020202020204" pitchFamily="34" charset="0"/>
                <a:cs typeface="Arial" panose="020B0604020202020204" pitchFamily="34" charset="0"/>
              </a:rPr>
              <a:t>well</a:t>
            </a:r>
            <a:r>
              <a:rPr lang="nb-NO" sz="1200">
                <a:solidFill>
                  <a:prstClr val="black"/>
                </a:solidFill>
                <a:latin typeface="Arial" panose="020B0604020202020204" pitchFamily="34" charset="0"/>
                <a:cs typeface="Arial" panose="020B0604020202020204" pitchFamily="34" charset="0"/>
              </a:rPr>
              <a:t> as </a:t>
            </a:r>
            <a:r>
              <a:rPr lang="nb-NO" sz="1200" err="1">
                <a:solidFill>
                  <a:prstClr val="black"/>
                </a:solidFill>
                <a:latin typeface="Arial" panose="020B0604020202020204" pitchFamily="34" charset="0"/>
                <a:cs typeface="Arial" panose="020B0604020202020204" pitchFamily="34" charset="0"/>
              </a:rPr>
              <a:t>enforce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policies</a:t>
            </a:r>
            <a:r>
              <a:rPr lang="nb-NO" sz="1200">
                <a:solidFill>
                  <a:prstClr val="black"/>
                </a:solidFill>
                <a:latin typeface="Arial" panose="020B0604020202020204" pitchFamily="34" charset="0"/>
                <a:cs typeface="Arial" panose="020B0604020202020204" pitchFamily="34" charset="0"/>
              </a:rPr>
              <a:t> and </a:t>
            </a:r>
            <a:r>
              <a:rPr lang="nb-NO" sz="1200" err="1">
                <a:solidFill>
                  <a:prstClr val="black"/>
                </a:solidFill>
                <a:latin typeface="Arial" panose="020B0604020202020204" pitchFamily="34" charset="0"/>
                <a:cs typeface="Arial" panose="020B0604020202020204" pitchFamily="34" charset="0"/>
              </a:rPr>
              <a:t>control</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access</a:t>
            </a:r>
            <a:r>
              <a:rPr lang="nb-NO" sz="1200">
                <a:solidFill>
                  <a:prstClr val="black"/>
                </a:solidFill>
                <a:latin typeface="Arial" panose="020B0604020202020204" pitchFamily="34" charset="0"/>
                <a:cs typeface="Arial" panose="020B0604020202020204" pitchFamily="34" charset="0"/>
              </a:rPr>
              <a:t>.</a:t>
            </a:r>
          </a:p>
        </p:txBody>
      </p:sp>
      <p:sp>
        <p:nvSpPr>
          <p:cNvPr id="137" name="Rektangel 12">
            <a:extLst>
              <a:ext uri="{FF2B5EF4-FFF2-40B4-BE49-F238E27FC236}">
                <a16:creationId xmlns:a16="http://schemas.microsoft.com/office/drawing/2014/main" id="{CBFF8B53-45B6-2449-8EEC-D231D3F7FCBB}"/>
              </a:ext>
            </a:extLst>
          </p:cNvPr>
          <p:cNvSpPr/>
          <p:nvPr/>
        </p:nvSpPr>
        <p:spPr>
          <a:xfrm>
            <a:off x="6227057" y="1066841"/>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8" name="TekstSylinder 10">
            <a:extLst>
              <a:ext uri="{FF2B5EF4-FFF2-40B4-BE49-F238E27FC236}">
                <a16:creationId xmlns:a16="http://schemas.microsoft.com/office/drawing/2014/main" id="{EE05F928-4C81-FA46-9AED-3CD4FCC65ACC}"/>
              </a:ext>
            </a:extLst>
          </p:cNvPr>
          <p:cNvSpPr txBox="1"/>
          <p:nvPr/>
        </p:nvSpPr>
        <p:spPr>
          <a:xfrm>
            <a:off x="6466958" y="1119132"/>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en-US" sz="1600" b="1">
                <a:solidFill>
                  <a:schemeClr val="accent2"/>
                </a:solidFill>
                <a:latin typeface="Arial" panose="020B0604020202020204" pitchFamily="34" charset="0"/>
                <a:ea typeface="+mn-lt"/>
                <a:cs typeface="Arial" panose="020B0604020202020204" pitchFamily="34" charset="0"/>
              </a:rPr>
              <a:t>Azure Function Apps</a:t>
            </a:r>
            <a:endParaRPr lang="nb-NO" sz="1600">
              <a:solidFill>
                <a:schemeClr val="accent2"/>
              </a:solidFill>
              <a:latin typeface="Arial" panose="020B0604020202020204" pitchFamily="34" charset="0"/>
              <a:ea typeface="+mn-lt"/>
              <a:cs typeface="Arial" panose="020B0604020202020204" pitchFamily="34" charset="0"/>
            </a:endParaRPr>
          </a:p>
        </p:txBody>
      </p:sp>
      <p:sp>
        <p:nvSpPr>
          <p:cNvPr id="139" name="TekstSylinder 11">
            <a:extLst>
              <a:ext uri="{FF2B5EF4-FFF2-40B4-BE49-F238E27FC236}">
                <a16:creationId xmlns:a16="http://schemas.microsoft.com/office/drawing/2014/main" id="{4F9BD6B1-5FA3-6B4E-92A9-41442911AEFF}"/>
              </a:ext>
            </a:extLst>
          </p:cNvPr>
          <p:cNvSpPr txBox="1"/>
          <p:nvPr/>
        </p:nvSpPr>
        <p:spPr>
          <a:xfrm>
            <a:off x="6473619" y="1383692"/>
            <a:ext cx="5085762"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Hosts </a:t>
            </a:r>
            <a:r>
              <a:rPr lang="nb-NO" sz="1200" err="1">
                <a:solidFill>
                  <a:prstClr val="black"/>
                </a:solidFill>
                <a:latin typeface="Arial" panose="020B0604020202020204" pitchFamily="34" charset="0"/>
                <a:cs typeface="Arial" panose="020B0604020202020204" pitchFamily="34" charset="0"/>
              </a:rPr>
              <a:t>functions</a:t>
            </a:r>
            <a:r>
              <a:rPr lang="nb-NO" sz="1200">
                <a:solidFill>
                  <a:prstClr val="black"/>
                </a:solidFill>
                <a:latin typeface="Arial" panose="020B0604020202020204" pitchFamily="34" charset="0"/>
                <a:cs typeface="Arial" panose="020B0604020202020204" pitchFamily="34" charset="0"/>
              </a:rPr>
              <a:t> for </a:t>
            </a:r>
            <a:r>
              <a:rPr lang="nb-NO" sz="1200" err="1">
                <a:solidFill>
                  <a:prstClr val="black"/>
                </a:solidFill>
                <a:latin typeface="Arial" panose="020B0604020202020204" pitchFamily="34" charset="0"/>
                <a:cs typeface="Arial" panose="020B0604020202020204" pitchFamily="34" charset="0"/>
              </a:rPr>
              <a:t>cleaning</a:t>
            </a:r>
            <a:r>
              <a:rPr lang="nb-NO" sz="1200">
                <a:solidFill>
                  <a:prstClr val="black"/>
                </a:solidFill>
                <a:latin typeface="Arial" panose="020B0604020202020204" pitchFamily="34" charset="0"/>
                <a:cs typeface="Arial" panose="020B0604020202020204" pitchFamily="34" charset="0"/>
              </a:rPr>
              <a:t> up and </a:t>
            </a:r>
            <a:r>
              <a:rPr lang="nb-NO" sz="1200" err="1">
                <a:solidFill>
                  <a:prstClr val="black"/>
                </a:solidFill>
                <a:latin typeface="Arial" panose="020B0604020202020204" pitchFamily="34" charset="0"/>
                <a:cs typeface="Arial" panose="020B0604020202020204" pitchFamily="34" charset="0"/>
              </a:rPr>
              <a:t>backing</a:t>
            </a:r>
            <a:r>
              <a:rPr lang="nb-NO" sz="1200">
                <a:solidFill>
                  <a:prstClr val="black"/>
                </a:solidFill>
                <a:latin typeface="Arial" panose="020B0604020202020204" pitchFamily="34" charset="0"/>
                <a:cs typeface="Arial" panose="020B0604020202020204" pitchFamily="34" charset="0"/>
              </a:rPr>
              <a:t> up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data in Cosmos DB.</a:t>
            </a:r>
          </a:p>
        </p:txBody>
      </p:sp>
      <p:sp>
        <p:nvSpPr>
          <p:cNvPr id="140" name="Rektangel 12">
            <a:extLst>
              <a:ext uri="{FF2B5EF4-FFF2-40B4-BE49-F238E27FC236}">
                <a16:creationId xmlns:a16="http://schemas.microsoft.com/office/drawing/2014/main" id="{A6A2A2E7-8D78-8542-B7A7-2DF9100C3929}"/>
              </a:ext>
            </a:extLst>
          </p:cNvPr>
          <p:cNvSpPr/>
          <p:nvPr/>
        </p:nvSpPr>
        <p:spPr>
          <a:xfrm>
            <a:off x="6227057" y="1746748"/>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1" name="TekstSylinder 10">
            <a:extLst>
              <a:ext uri="{FF2B5EF4-FFF2-40B4-BE49-F238E27FC236}">
                <a16:creationId xmlns:a16="http://schemas.microsoft.com/office/drawing/2014/main" id="{3AD6C9EC-FE7C-124E-8330-D87AA73C73B1}"/>
              </a:ext>
            </a:extLst>
          </p:cNvPr>
          <p:cNvSpPr txBox="1"/>
          <p:nvPr/>
        </p:nvSpPr>
        <p:spPr>
          <a:xfrm>
            <a:off x="6466958" y="1799039"/>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en-US" sz="1600" b="1">
                <a:solidFill>
                  <a:schemeClr val="accent2"/>
                </a:solidFill>
                <a:latin typeface="Arial" panose="020B0604020202020204" pitchFamily="34" charset="0"/>
                <a:ea typeface="+mn-lt"/>
                <a:cs typeface="Arial" panose="020B0604020202020204" pitchFamily="34" charset="0"/>
              </a:rPr>
              <a:t>Azure Container registry</a:t>
            </a:r>
            <a:endParaRPr lang="nb-NO" sz="1600">
              <a:solidFill>
                <a:schemeClr val="accent2"/>
              </a:solidFill>
              <a:latin typeface="Arial" panose="020B0604020202020204" pitchFamily="34" charset="0"/>
              <a:ea typeface="+mn-lt"/>
              <a:cs typeface="Arial" panose="020B0604020202020204" pitchFamily="34" charset="0"/>
            </a:endParaRPr>
          </a:p>
        </p:txBody>
      </p:sp>
      <p:sp>
        <p:nvSpPr>
          <p:cNvPr id="142" name="TekstSylinder 11">
            <a:extLst>
              <a:ext uri="{FF2B5EF4-FFF2-40B4-BE49-F238E27FC236}">
                <a16:creationId xmlns:a16="http://schemas.microsoft.com/office/drawing/2014/main" id="{B90978B3-E660-3D48-BEA9-8826399D1488}"/>
              </a:ext>
            </a:extLst>
          </p:cNvPr>
          <p:cNvSpPr txBox="1"/>
          <p:nvPr/>
        </p:nvSpPr>
        <p:spPr>
          <a:xfrm>
            <a:off x="6473619" y="2063599"/>
            <a:ext cx="4797385"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err="1">
                <a:solidFill>
                  <a:prstClr val="black"/>
                </a:solidFill>
                <a:latin typeface="Arial" panose="020B0604020202020204" pitchFamily="34" charset="0"/>
                <a:cs typeface="Arial" panose="020B0604020202020204" pitchFamily="34" charset="0"/>
              </a:rPr>
              <a:t>Registry</a:t>
            </a:r>
            <a:r>
              <a:rPr lang="nb-NO" sz="1200">
                <a:solidFill>
                  <a:prstClr val="black"/>
                </a:solidFill>
                <a:latin typeface="Arial" panose="020B0604020202020204" pitchFamily="34" charset="0"/>
                <a:cs typeface="Arial" panose="020B0604020202020204" pitchFamily="34" charset="0"/>
              </a:rPr>
              <a:t> for storing and </a:t>
            </a:r>
            <a:r>
              <a:rPr lang="nb-NO" sz="1200" err="1">
                <a:solidFill>
                  <a:prstClr val="black"/>
                </a:solidFill>
                <a:latin typeface="Arial" panose="020B0604020202020204" pitchFamily="34" charset="0"/>
                <a:cs typeface="Arial" panose="020B0604020202020204" pitchFamily="34" charset="0"/>
              </a:rPr>
              <a:t>managing</a:t>
            </a:r>
            <a:r>
              <a:rPr lang="nb-NO" sz="1200">
                <a:solidFill>
                  <a:prstClr val="black"/>
                </a:solidFill>
                <a:latin typeface="Arial" panose="020B0604020202020204" pitchFamily="34" charset="0"/>
                <a:cs typeface="Arial" panose="020B0604020202020204" pitchFamily="34" charset="0"/>
              </a:rPr>
              <a:t> all </a:t>
            </a:r>
            <a:r>
              <a:rPr lang="nb-NO" sz="1200" err="1">
                <a:solidFill>
                  <a:prstClr val="black"/>
                </a:solidFill>
                <a:latin typeface="Arial" panose="020B0604020202020204" pitchFamily="34" charset="0"/>
                <a:cs typeface="Arial" panose="020B0604020202020204" pitchFamily="34" charset="0"/>
              </a:rPr>
              <a:t>docker</a:t>
            </a:r>
            <a:r>
              <a:rPr lang="nb-NO" sz="1200">
                <a:solidFill>
                  <a:prstClr val="black"/>
                </a:solidFill>
                <a:latin typeface="Arial" panose="020B0604020202020204" pitchFamily="34" charset="0"/>
                <a:cs typeface="Arial" panose="020B0604020202020204" pitchFamily="34" charset="0"/>
              </a:rPr>
              <a:t> images.</a:t>
            </a:r>
          </a:p>
        </p:txBody>
      </p:sp>
      <p:sp>
        <p:nvSpPr>
          <p:cNvPr id="143" name="Rektangel 12">
            <a:extLst>
              <a:ext uri="{FF2B5EF4-FFF2-40B4-BE49-F238E27FC236}">
                <a16:creationId xmlns:a16="http://schemas.microsoft.com/office/drawing/2014/main" id="{8E654679-C05D-B140-8F57-656979771692}"/>
              </a:ext>
            </a:extLst>
          </p:cNvPr>
          <p:cNvSpPr/>
          <p:nvPr/>
        </p:nvSpPr>
        <p:spPr>
          <a:xfrm>
            <a:off x="6218296" y="2420431"/>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4" name="TekstSylinder 10">
            <a:extLst>
              <a:ext uri="{FF2B5EF4-FFF2-40B4-BE49-F238E27FC236}">
                <a16:creationId xmlns:a16="http://schemas.microsoft.com/office/drawing/2014/main" id="{5DECA2C0-489D-ED44-88F5-07ECAFED85E3}"/>
              </a:ext>
            </a:extLst>
          </p:cNvPr>
          <p:cNvSpPr txBox="1"/>
          <p:nvPr/>
        </p:nvSpPr>
        <p:spPr>
          <a:xfrm>
            <a:off x="6458197" y="2472723"/>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en-US" sz="1600" b="1">
                <a:solidFill>
                  <a:schemeClr val="accent2"/>
                </a:solidFill>
                <a:latin typeface="Arial" panose="020B0604020202020204" pitchFamily="34" charset="0"/>
                <a:ea typeface="+mn-lt"/>
                <a:cs typeface="Arial" panose="020B0604020202020204" pitchFamily="34" charset="0"/>
              </a:rPr>
              <a:t>Azure Key Vault</a:t>
            </a:r>
            <a:endParaRPr lang="nb-NO" sz="1600">
              <a:solidFill>
                <a:schemeClr val="accent2"/>
              </a:solidFill>
              <a:latin typeface="Arial" panose="020B0604020202020204" pitchFamily="34" charset="0"/>
              <a:ea typeface="+mn-lt"/>
              <a:cs typeface="Arial" panose="020B0604020202020204" pitchFamily="34" charset="0"/>
            </a:endParaRPr>
          </a:p>
        </p:txBody>
      </p:sp>
      <p:sp>
        <p:nvSpPr>
          <p:cNvPr id="145" name="TekstSylinder 11">
            <a:extLst>
              <a:ext uri="{FF2B5EF4-FFF2-40B4-BE49-F238E27FC236}">
                <a16:creationId xmlns:a16="http://schemas.microsoft.com/office/drawing/2014/main" id="{F287443B-1753-DF40-B488-6E18183385F5}"/>
              </a:ext>
            </a:extLst>
          </p:cNvPr>
          <p:cNvSpPr txBox="1"/>
          <p:nvPr/>
        </p:nvSpPr>
        <p:spPr>
          <a:xfrm>
            <a:off x="6464859" y="2737283"/>
            <a:ext cx="4487860"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Service for storing and </a:t>
            </a:r>
            <a:r>
              <a:rPr lang="nb-NO" sz="1200" err="1">
                <a:solidFill>
                  <a:prstClr val="black"/>
                </a:solidFill>
                <a:latin typeface="Arial" panose="020B0604020202020204" pitchFamily="34" charset="0"/>
                <a:ea typeface="+mn-lt"/>
                <a:cs typeface="Arial" panose="020B0604020202020204" pitchFamily="34" charset="0"/>
              </a:rPr>
              <a:t>managing</a:t>
            </a:r>
            <a:r>
              <a:rPr lang="nb-NO" sz="1200">
                <a:solidFill>
                  <a:prstClr val="black"/>
                </a:solidFill>
                <a:latin typeface="Arial" panose="020B0604020202020204" pitchFamily="34" charset="0"/>
                <a:ea typeface="+mn-lt"/>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keys</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secrets</a:t>
            </a:r>
            <a:r>
              <a:rPr lang="nb-NO" sz="1200">
                <a:solidFill>
                  <a:prstClr val="black"/>
                </a:solidFill>
                <a:latin typeface="Arial" panose="020B0604020202020204" pitchFamily="34" charset="0"/>
                <a:cs typeface="Arial" panose="020B0604020202020204" pitchFamily="34" charset="0"/>
              </a:rPr>
              <a:t> and </a:t>
            </a:r>
            <a:r>
              <a:rPr lang="nb-NO" sz="1200" err="1">
                <a:solidFill>
                  <a:prstClr val="black"/>
                </a:solidFill>
                <a:latin typeface="Arial" panose="020B0604020202020204" pitchFamily="34" charset="0"/>
                <a:cs typeface="Arial" panose="020B0604020202020204" pitchFamily="34" charset="0"/>
              </a:rPr>
              <a:t>certificates</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Vault</a:t>
            </a:r>
            <a:r>
              <a:rPr lang="nb-NO" sz="1200">
                <a:solidFill>
                  <a:prstClr val="black"/>
                </a:solidFill>
                <a:latin typeface="Arial" panose="020B0604020202020204" pitchFamily="34" charset="0"/>
                <a:cs typeface="Arial" panose="020B0604020202020204" pitchFamily="34" charset="0"/>
              </a:rPr>
              <a:t> is </a:t>
            </a:r>
            <a:r>
              <a:rPr lang="nb-NO" sz="1200" err="1">
                <a:solidFill>
                  <a:prstClr val="black"/>
                </a:solidFill>
                <a:latin typeface="Arial" panose="020B0604020202020204" pitchFamily="34" charset="0"/>
                <a:cs typeface="Arial" panose="020B0604020202020204" pitchFamily="34" charset="0"/>
              </a:rPr>
              <a:t>accessible</a:t>
            </a:r>
            <a:r>
              <a:rPr lang="nb-NO" sz="1200">
                <a:solidFill>
                  <a:prstClr val="black"/>
                </a:solidFill>
                <a:latin typeface="Arial" panose="020B0604020202020204" pitchFamily="34" charset="0"/>
                <a:cs typeface="Arial" panose="020B0604020202020204" pitchFamily="34" charset="0"/>
              </a:rPr>
              <a:t> from </a:t>
            </a:r>
            <a:r>
              <a:rPr lang="nb-NO" sz="1200" err="1">
                <a:solidFill>
                  <a:prstClr val="black"/>
                </a:solidFill>
                <a:latin typeface="Arial" panose="020B0604020202020204" pitchFamily="34" charset="0"/>
                <a:cs typeface="Arial" panose="020B0604020202020204" pitchFamily="34" charset="0"/>
              </a:rPr>
              <a:t>micro</a:t>
            </a:r>
            <a:r>
              <a:rPr lang="nb-NO" sz="1200">
                <a:solidFill>
                  <a:prstClr val="black"/>
                </a:solidFill>
                <a:latin typeface="Arial" panose="020B0604020202020204" pitchFamily="34" charset="0"/>
                <a:cs typeface="Arial" panose="020B0604020202020204" pitchFamily="34" charset="0"/>
              </a:rPr>
              <a:t> service. </a:t>
            </a:r>
          </a:p>
        </p:txBody>
      </p:sp>
      <p:sp>
        <p:nvSpPr>
          <p:cNvPr id="146" name="Rektangel 12">
            <a:extLst>
              <a:ext uri="{FF2B5EF4-FFF2-40B4-BE49-F238E27FC236}">
                <a16:creationId xmlns:a16="http://schemas.microsoft.com/office/drawing/2014/main" id="{0DE2818A-D548-7649-A4C2-B236B961C689}"/>
              </a:ext>
            </a:extLst>
          </p:cNvPr>
          <p:cNvSpPr/>
          <p:nvPr/>
        </p:nvSpPr>
        <p:spPr>
          <a:xfrm>
            <a:off x="6227057" y="3239283"/>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7" name="TekstSylinder 10">
            <a:extLst>
              <a:ext uri="{FF2B5EF4-FFF2-40B4-BE49-F238E27FC236}">
                <a16:creationId xmlns:a16="http://schemas.microsoft.com/office/drawing/2014/main" id="{EAB11E0D-E3A5-574B-8B1B-24F0678E075D}"/>
              </a:ext>
            </a:extLst>
          </p:cNvPr>
          <p:cNvSpPr txBox="1"/>
          <p:nvPr/>
        </p:nvSpPr>
        <p:spPr>
          <a:xfrm>
            <a:off x="6466958" y="3291574"/>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err="1">
                <a:solidFill>
                  <a:schemeClr val="accent2"/>
                </a:solidFill>
                <a:latin typeface="Arial" panose="020B0604020202020204" pitchFamily="34" charset="0"/>
                <a:cs typeface="Arial" panose="020B0604020202020204" pitchFamily="34" charset="0"/>
              </a:rPr>
              <a:t>Loadbalancer</a:t>
            </a:r>
            <a:endParaRPr lang="nb-NO" sz="1600">
              <a:solidFill>
                <a:schemeClr val="accent2"/>
              </a:solidFill>
              <a:latin typeface="Arial" panose="020B0604020202020204" pitchFamily="34" charset="0"/>
              <a:cs typeface="Arial" panose="020B0604020202020204" pitchFamily="34" charset="0"/>
            </a:endParaRPr>
          </a:p>
        </p:txBody>
      </p:sp>
      <p:sp>
        <p:nvSpPr>
          <p:cNvPr id="148" name="TekstSylinder 11">
            <a:extLst>
              <a:ext uri="{FF2B5EF4-FFF2-40B4-BE49-F238E27FC236}">
                <a16:creationId xmlns:a16="http://schemas.microsoft.com/office/drawing/2014/main" id="{039464ED-7DCE-4846-9F8B-A53CB2556E15}"/>
              </a:ext>
            </a:extLst>
          </p:cNvPr>
          <p:cNvSpPr txBox="1"/>
          <p:nvPr/>
        </p:nvSpPr>
        <p:spPr>
          <a:xfrm>
            <a:off x="6473619" y="3556134"/>
            <a:ext cx="4797385"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Balances </a:t>
            </a:r>
            <a:r>
              <a:rPr lang="nb-NO" sz="1200" err="1">
                <a:solidFill>
                  <a:prstClr val="black"/>
                </a:solidFill>
                <a:latin typeface="Arial" panose="020B0604020202020204" pitchFamily="34" charset="0"/>
                <a:cs typeface="Arial" panose="020B0604020202020204" pitchFamily="34" charset="0"/>
              </a:rPr>
              <a:t>incomming</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network</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traefik</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across</a:t>
            </a:r>
            <a:r>
              <a:rPr lang="nb-NO" sz="1200">
                <a:solidFill>
                  <a:prstClr val="black"/>
                </a:solidFill>
                <a:latin typeface="Arial" panose="020B0604020202020204" pitchFamily="34" charset="0"/>
                <a:cs typeface="Arial" panose="020B0604020202020204" pitchFamily="34" charset="0"/>
              </a:rPr>
              <a:t> nodes in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AKS </a:t>
            </a:r>
            <a:r>
              <a:rPr lang="nb-NO" sz="1200" err="1">
                <a:solidFill>
                  <a:prstClr val="black"/>
                </a:solidFill>
                <a:latin typeface="Arial" panose="020B0604020202020204" pitchFamily="34" charset="0"/>
                <a:cs typeface="Arial" panose="020B0604020202020204" pitchFamily="34" charset="0"/>
              </a:rPr>
              <a:t>cluster</a:t>
            </a:r>
            <a:r>
              <a:rPr lang="nb-NO" sz="1200">
                <a:solidFill>
                  <a:prstClr val="black"/>
                </a:solidFill>
                <a:latin typeface="Arial" panose="020B0604020202020204" pitchFamily="34" charset="0"/>
                <a:cs typeface="Arial" panose="020B0604020202020204" pitchFamily="34" charset="0"/>
              </a:rPr>
              <a:t>.</a:t>
            </a:r>
          </a:p>
        </p:txBody>
      </p:sp>
      <p:sp>
        <p:nvSpPr>
          <p:cNvPr id="149" name="Rektangel 12">
            <a:extLst>
              <a:ext uri="{FF2B5EF4-FFF2-40B4-BE49-F238E27FC236}">
                <a16:creationId xmlns:a16="http://schemas.microsoft.com/office/drawing/2014/main" id="{AD886EC4-4029-CD44-888C-5609F9E4EBED}"/>
              </a:ext>
            </a:extLst>
          </p:cNvPr>
          <p:cNvSpPr/>
          <p:nvPr/>
        </p:nvSpPr>
        <p:spPr>
          <a:xfrm>
            <a:off x="6218296" y="3914135"/>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0" name="TekstSylinder 10">
            <a:extLst>
              <a:ext uri="{FF2B5EF4-FFF2-40B4-BE49-F238E27FC236}">
                <a16:creationId xmlns:a16="http://schemas.microsoft.com/office/drawing/2014/main" id="{F56A0DE7-964C-8248-93B0-3A20859C0F7A}"/>
              </a:ext>
            </a:extLst>
          </p:cNvPr>
          <p:cNvSpPr txBox="1"/>
          <p:nvPr/>
        </p:nvSpPr>
        <p:spPr>
          <a:xfrm>
            <a:off x="6458197" y="3966427"/>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err="1">
                <a:solidFill>
                  <a:schemeClr val="accent2"/>
                </a:solidFill>
                <a:latin typeface="Arial" panose="020B0604020202020204" pitchFamily="34" charset="0"/>
                <a:cs typeface="Arial" panose="020B0604020202020204" pitchFamily="34" charset="0"/>
              </a:rPr>
              <a:t>Azure</a:t>
            </a:r>
            <a:r>
              <a:rPr lang="nb-NO" sz="1600" b="1">
                <a:solidFill>
                  <a:schemeClr val="accent2"/>
                </a:solidFill>
                <a:latin typeface="Arial" panose="020B0604020202020204" pitchFamily="34" charset="0"/>
                <a:cs typeface="Arial" panose="020B0604020202020204" pitchFamily="34" charset="0"/>
              </a:rPr>
              <a:t> Virtual Network</a:t>
            </a:r>
            <a:endParaRPr lang="nb-NO" sz="1600">
              <a:solidFill>
                <a:schemeClr val="accent2"/>
              </a:solidFill>
              <a:latin typeface="Arial" panose="020B0604020202020204" pitchFamily="34" charset="0"/>
              <a:cs typeface="Arial" panose="020B0604020202020204" pitchFamily="34" charset="0"/>
            </a:endParaRPr>
          </a:p>
        </p:txBody>
      </p:sp>
      <p:sp>
        <p:nvSpPr>
          <p:cNvPr id="151" name="TekstSylinder 11">
            <a:extLst>
              <a:ext uri="{FF2B5EF4-FFF2-40B4-BE49-F238E27FC236}">
                <a16:creationId xmlns:a16="http://schemas.microsoft.com/office/drawing/2014/main" id="{0F67E470-3546-DC42-ABAE-30499BC281E7}"/>
              </a:ext>
            </a:extLst>
          </p:cNvPr>
          <p:cNvSpPr txBox="1"/>
          <p:nvPr/>
        </p:nvSpPr>
        <p:spPr>
          <a:xfrm>
            <a:off x="6464858" y="4230987"/>
            <a:ext cx="4401363"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err="1">
                <a:solidFill>
                  <a:prstClr val="black"/>
                </a:solidFill>
                <a:latin typeface="Arial" panose="020B0604020202020204" pitchFamily="34" charset="0"/>
                <a:cs typeface="Arial" panose="020B0604020202020204" pitchFamily="34" charset="0"/>
              </a:rPr>
              <a:t>Allows</a:t>
            </a:r>
            <a:r>
              <a:rPr lang="nb-NO" sz="1200">
                <a:solidFill>
                  <a:prstClr val="black"/>
                </a:solidFill>
                <a:latin typeface="Arial" panose="020B0604020202020204" pitchFamily="34" charset="0"/>
                <a:cs typeface="Arial" panose="020B0604020202020204" pitchFamily="34" charset="0"/>
              </a:rPr>
              <a:t> for a private </a:t>
            </a:r>
            <a:r>
              <a:rPr lang="nb-NO" sz="1200" err="1">
                <a:solidFill>
                  <a:prstClr val="black"/>
                </a:solidFill>
                <a:latin typeface="Arial" panose="020B0604020202020204" pitchFamily="34" charset="0"/>
                <a:cs typeface="Arial" panose="020B0604020202020204" pitchFamily="34" charset="0"/>
              </a:rPr>
              <a:t>network</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within</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each</a:t>
            </a:r>
            <a:r>
              <a:rPr lang="nb-NO" sz="1200">
                <a:solidFill>
                  <a:prstClr val="black"/>
                </a:solidFill>
                <a:latin typeface="Arial" panose="020B0604020202020204" pitchFamily="34" charset="0"/>
                <a:cs typeface="Arial" panose="020B0604020202020204" pitchFamily="34" charset="0"/>
              </a:rPr>
              <a:t> AKS </a:t>
            </a:r>
            <a:r>
              <a:rPr lang="nb-NO" sz="1200" err="1">
                <a:solidFill>
                  <a:prstClr val="black"/>
                </a:solidFill>
                <a:latin typeface="Arial" panose="020B0604020202020204" pitchFamily="34" charset="0"/>
                <a:cs typeface="Arial" panose="020B0604020202020204" pitchFamily="34" charset="0"/>
              </a:rPr>
              <a:t>cluster</a:t>
            </a:r>
            <a:r>
              <a:rPr lang="nb-NO" sz="1200">
                <a:solidFill>
                  <a:prstClr val="black"/>
                </a:solidFill>
                <a:latin typeface="Arial" panose="020B0604020202020204" pitchFamily="34" charset="0"/>
                <a:cs typeface="Arial" panose="020B0604020202020204" pitchFamily="34" charset="0"/>
              </a:rPr>
              <a:t> to </a:t>
            </a:r>
            <a:r>
              <a:rPr lang="nb-NO" sz="1200" err="1">
                <a:solidFill>
                  <a:prstClr val="black"/>
                </a:solidFill>
                <a:latin typeface="Arial" panose="020B0604020202020204" pitchFamily="34" charset="0"/>
                <a:cs typeface="Arial" panose="020B0604020202020204" pitchFamily="34" charset="0"/>
              </a:rPr>
              <a:t>ensure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secure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communication</a:t>
            </a:r>
            <a:r>
              <a:rPr lang="nb-NO" sz="1200">
                <a:solidFill>
                  <a:prstClr val="black"/>
                </a:solidFill>
                <a:latin typeface="Arial" panose="020B0604020202020204" pitchFamily="34" charset="0"/>
                <a:cs typeface="Arial" panose="020B0604020202020204" pitchFamily="34" charset="0"/>
              </a:rPr>
              <a:t>.</a:t>
            </a:r>
            <a:endParaRPr lang="nb-NO" sz="1600">
              <a:solidFill>
                <a:prstClr val="black"/>
              </a:solidFill>
              <a:latin typeface="Arial" panose="020B0604020202020204" pitchFamily="34" charset="0"/>
              <a:cs typeface="Arial" panose="020B0604020202020204" pitchFamily="34" charset="0"/>
            </a:endParaRPr>
          </a:p>
        </p:txBody>
      </p:sp>
      <p:sp>
        <p:nvSpPr>
          <p:cNvPr id="152" name="Rektangel 12">
            <a:extLst>
              <a:ext uri="{FF2B5EF4-FFF2-40B4-BE49-F238E27FC236}">
                <a16:creationId xmlns:a16="http://schemas.microsoft.com/office/drawing/2014/main" id="{CF0F8810-C793-BE43-80FE-4AC3C3E0A83B}"/>
              </a:ext>
            </a:extLst>
          </p:cNvPr>
          <p:cNvSpPr/>
          <p:nvPr/>
        </p:nvSpPr>
        <p:spPr>
          <a:xfrm>
            <a:off x="6218296" y="4731818"/>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3" name="TekstSylinder 10">
            <a:extLst>
              <a:ext uri="{FF2B5EF4-FFF2-40B4-BE49-F238E27FC236}">
                <a16:creationId xmlns:a16="http://schemas.microsoft.com/office/drawing/2014/main" id="{4900D816-3513-D340-8610-F3985D111BAD}"/>
              </a:ext>
            </a:extLst>
          </p:cNvPr>
          <p:cNvSpPr txBox="1"/>
          <p:nvPr/>
        </p:nvSpPr>
        <p:spPr>
          <a:xfrm>
            <a:off x="6458197" y="4784110"/>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a:solidFill>
                  <a:schemeClr val="accent2"/>
                </a:solidFill>
                <a:latin typeface="Arial" panose="020B0604020202020204" pitchFamily="34" charset="0"/>
                <a:cs typeface="Arial" panose="020B0604020202020204" pitchFamily="34" charset="0"/>
              </a:rPr>
              <a:t>Application </a:t>
            </a:r>
            <a:r>
              <a:rPr lang="nb-NO" sz="1600" b="1" err="1">
                <a:solidFill>
                  <a:schemeClr val="accent2"/>
                </a:solidFill>
                <a:latin typeface="Arial" panose="020B0604020202020204" pitchFamily="34" charset="0"/>
                <a:cs typeface="Arial" panose="020B0604020202020204" pitchFamily="34" charset="0"/>
              </a:rPr>
              <a:t>insights</a:t>
            </a:r>
            <a:endParaRPr lang="nb-NO" sz="1600" b="1">
              <a:solidFill>
                <a:schemeClr val="accent2"/>
              </a:solidFill>
              <a:latin typeface="Arial" panose="020B0604020202020204" pitchFamily="34" charset="0"/>
              <a:cs typeface="Arial" panose="020B0604020202020204" pitchFamily="34" charset="0"/>
            </a:endParaRPr>
          </a:p>
        </p:txBody>
      </p:sp>
      <p:sp>
        <p:nvSpPr>
          <p:cNvPr id="154" name="TekstSylinder 11">
            <a:extLst>
              <a:ext uri="{FF2B5EF4-FFF2-40B4-BE49-F238E27FC236}">
                <a16:creationId xmlns:a16="http://schemas.microsoft.com/office/drawing/2014/main" id="{74BDA0CF-40C3-A947-B7A9-86F84260D03D}"/>
              </a:ext>
            </a:extLst>
          </p:cNvPr>
          <p:cNvSpPr txBox="1"/>
          <p:nvPr/>
        </p:nvSpPr>
        <p:spPr>
          <a:xfrm>
            <a:off x="6464858" y="5048670"/>
            <a:ext cx="4797385"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Application </a:t>
            </a:r>
            <a:r>
              <a:rPr lang="nb-NO" sz="1200" err="1">
                <a:solidFill>
                  <a:prstClr val="black"/>
                </a:solidFill>
                <a:latin typeface="Arial" panose="020B0604020202020204" pitchFamily="34" charset="0"/>
                <a:cs typeface="Arial" panose="020B0604020202020204" pitchFamily="34" charset="0"/>
              </a:rPr>
              <a:t>performance</a:t>
            </a:r>
            <a:r>
              <a:rPr lang="nb-NO" sz="1200">
                <a:solidFill>
                  <a:prstClr val="black"/>
                </a:solidFill>
                <a:latin typeface="Arial" panose="020B0604020202020204" pitchFamily="34" charset="0"/>
                <a:cs typeface="Arial" panose="020B0604020202020204" pitchFamily="34" charset="0"/>
              </a:rPr>
              <a:t> management service used to monitor all </a:t>
            </a:r>
            <a:r>
              <a:rPr lang="nb-NO" sz="1200" err="1">
                <a:solidFill>
                  <a:prstClr val="black"/>
                </a:solidFill>
                <a:latin typeface="Arial" panose="020B0604020202020204" pitchFamily="34" charset="0"/>
                <a:cs typeface="Arial" panose="020B0604020202020204" pitchFamily="34" charset="0"/>
              </a:rPr>
              <a:t>micro</a:t>
            </a:r>
            <a:r>
              <a:rPr lang="nb-NO" sz="1200">
                <a:solidFill>
                  <a:prstClr val="black"/>
                </a:solidFill>
                <a:latin typeface="Arial" panose="020B0604020202020204" pitchFamily="34" charset="0"/>
                <a:cs typeface="Arial" panose="020B0604020202020204" pitchFamily="34" charset="0"/>
              </a:rPr>
              <a:t> services in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solution</a:t>
            </a:r>
            <a:r>
              <a:rPr lang="nb-NO" sz="120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99774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A389A5-7CF1-1546-8995-4C0BB9AFBEDB}"/>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62</a:t>
            </a:fld>
            <a:endParaRPr lang="en-US"/>
          </a:p>
        </p:txBody>
      </p:sp>
      <p:pic>
        <p:nvPicPr>
          <p:cNvPr id="1026" name="Picture 2" descr="Image result for azure kubernetes services">
            <a:extLst>
              <a:ext uri="{FF2B5EF4-FFF2-40B4-BE49-F238E27FC236}">
                <a16:creationId xmlns:a16="http://schemas.microsoft.com/office/drawing/2014/main" id="{F76CF2E7-6710-4B95-9007-7D188915B8BB}"/>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a:ext>
            </a:extLst>
          </a:blip>
          <a:srcRect/>
          <a:stretch>
            <a:fillRect/>
          </a:stretch>
        </p:blipFill>
        <p:spPr bwMode="auto">
          <a:xfrm>
            <a:off x="3589864" y="794822"/>
            <a:ext cx="8302049" cy="526835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08395" y="6519009"/>
            <a:ext cx="3070368" cy="206375"/>
          </a:xfrm>
        </p:spPr>
        <p:txBody>
          <a:bodyPr/>
          <a:lstStyle/>
          <a:p>
            <a:r>
              <a:rPr lang="en-US" dirty="0"/>
              <a:t>Building an open source government platform in the cloud</a:t>
            </a:r>
          </a:p>
        </p:txBody>
      </p:sp>
      <p:sp>
        <p:nvSpPr>
          <p:cNvPr id="9" name="Title 2">
            <a:extLst>
              <a:ext uri="{FF2B5EF4-FFF2-40B4-BE49-F238E27FC236}">
                <a16:creationId xmlns:a16="http://schemas.microsoft.com/office/drawing/2014/main" id="{CD7ED03B-D9DF-4D42-9975-C9F20D2E2AB6}"/>
              </a:ext>
            </a:extLst>
          </p:cNvPr>
          <p:cNvSpPr txBox="1">
            <a:spLocks/>
          </p:cNvSpPr>
          <p:nvPr/>
        </p:nvSpPr>
        <p:spPr>
          <a:xfrm>
            <a:off x="381000" y="2765918"/>
            <a:ext cx="3067050" cy="1326164"/>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en-US"/>
              <a:t>Azure Kubernetes </a:t>
            </a:r>
            <a:r>
              <a:rPr lang="en-US">
                <a:solidFill>
                  <a:schemeClr val="accent1"/>
                </a:solidFill>
              </a:rPr>
              <a:t>Services</a:t>
            </a:r>
          </a:p>
        </p:txBody>
      </p:sp>
    </p:spTree>
    <p:extLst>
      <p:ext uri="{BB962C8B-B14F-4D97-AF65-F5344CB8AC3E}">
        <p14:creationId xmlns:p14="http://schemas.microsoft.com/office/powerpoint/2010/main" val="3182368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1C5C21-C767-534C-8E5F-B4833C102A4D}"/>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Title 2">
            <a:extLst>
              <a:ext uri="{FF2B5EF4-FFF2-40B4-BE49-F238E27FC236}">
                <a16:creationId xmlns:a16="http://schemas.microsoft.com/office/drawing/2014/main" id="{63FBD399-D225-4817-9AFB-CA7E9BA2590E}"/>
              </a:ext>
            </a:extLst>
          </p:cNvPr>
          <p:cNvSpPr>
            <a:spLocks noGrp="1"/>
          </p:cNvSpPr>
          <p:nvPr>
            <p:ph type="title" idx="4294967295"/>
          </p:nvPr>
        </p:nvSpPr>
        <p:spPr>
          <a:xfrm>
            <a:off x="381000" y="3109912"/>
            <a:ext cx="3067050" cy="866775"/>
          </a:xfrm>
        </p:spPr>
        <p:txBody>
          <a:bodyPr>
            <a:noAutofit/>
          </a:bodyPr>
          <a:lstStyle/>
          <a:p>
            <a:r>
              <a:rPr lang="en-US"/>
              <a:t>Azure </a:t>
            </a:r>
            <a:r>
              <a:rPr lang="en-US">
                <a:solidFill>
                  <a:schemeClr val="accent1"/>
                </a:solidFill>
              </a:rPr>
              <a:t>Cosmos DB</a:t>
            </a:r>
          </a:p>
        </p:txBody>
      </p:sp>
      <p:pic>
        <p:nvPicPr>
          <p:cNvPr id="2052" name="Picture 4" descr="Azure Cosmos DB is Microsoft's globally distributed database service with elastic scale-out, guaranteed low latency, five consistency models, and comprehensive guaranteed SLAs">
            <a:extLst>
              <a:ext uri="{FF2B5EF4-FFF2-40B4-BE49-F238E27FC236}">
                <a16:creationId xmlns:a16="http://schemas.microsoft.com/office/drawing/2014/main" id="{056478AD-A7DF-4E67-81EB-8927F035BD19}"/>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a:ext>
            </a:extLst>
          </a:blip>
          <a:srcRect/>
          <a:stretch>
            <a:fillRect/>
          </a:stretch>
        </p:blipFill>
        <p:spPr bwMode="auto">
          <a:xfrm>
            <a:off x="3875188" y="209400"/>
            <a:ext cx="7935812" cy="630960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EBBBE8E2-B99A-D14C-A94F-492659BD34CD}"/>
              </a:ext>
            </a:extLst>
          </p:cNvPr>
          <p:cNvSpPr>
            <a:spLocks noGrp="1"/>
          </p:cNvSpPr>
          <p:nvPr>
            <p:ph type="ftr" sz="quarter" idx="16"/>
          </p:nvPr>
        </p:nvSpPr>
        <p:spPr>
          <a:xfrm>
            <a:off x="208395" y="6532113"/>
            <a:ext cx="3070368" cy="206375"/>
          </a:xfrm>
        </p:spPr>
        <p:txBody>
          <a:bodyPr/>
          <a:lstStyle/>
          <a:p>
            <a:r>
              <a:rPr lang="en-US" dirty="0"/>
              <a:t>Building an open source government platform in the cloud</a:t>
            </a:r>
          </a:p>
        </p:txBody>
      </p:sp>
    </p:spTree>
    <p:extLst>
      <p:ext uri="{BB962C8B-B14F-4D97-AF65-F5344CB8AC3E}">
        <p14:creationId xmlns:p14="http://schemas.microsoft.com/office/powerpoint/2010/main" val="15557379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75AAC6C-056F-1C4F-ABAC-C08FF342F341}"/>
              </a:ext>
            </a:extLst>
          </p:cNvPr>
          <p:cNvSpPr/>
          <p:nvPr/>
        </p:nvSpPr>
        <p:spPr>
          <a:xfrm>
            <a:off x="-9022" y="0"/>
            <a:ext cx="56243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a:extLst>
              <a:ext uri="{FF2B5EF4-FFF2-40B4-BE49-F238E27FC236}">
                <a16:creationId xmlns:a16="http://schemas.microsoft.com/office/drawing/2014/main" id="{5221DAB5-7581-364A-AE6A-1941B9F932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587" t="2561" r="21531" b="1869"/>
          <a:stretch/>
        </p:blipFill>
        <p:spPr>
          <a:xfrm>
            <a:off x="5845110" y="217507"/>
            <a:ext cx="6046803" cy="6422986"/>
          </a:xfrm>
          <a:prstGeom prst="rect">
            <a:avLst/>
          </a:prstGeom>
        </p:spPr>
      </p:pic>
      <p:sp>
        <p:nvSpPr>
          <p:cNvPr id="4" name="Slide Number Placeholder 3">
            <a:extLst>
              <a:ext uri="{FF2B5EF4-FFF2-40B4-BE49-F238E27FC236}">
                <a16:creationId xmlns:a16="http://schemas.microsoft.com/office/drawing/2014/main" id="{3183BA8C-ED2D-0A4D-A8AE-6DC70F62E3F0}"/>
              </a:ext>
            </a:extLst>
          </p:cNvPr>
          <p:cNvSpPr>
            <a:spLocks noGrp="1"/>
          </p:cNvSpPr>
          <p:nvPr>
            <p:ph type="sldNum" sz="quarter" idx="17"/>
          </p:nvPr>
        </p:nvSpPr>
        <p:spPr/>
        <p:txBody>
          <a:bodyPr/>
          <a:lstStyle/>
          <a:p>
            <a:fld id="{4F9AC08D-23A9-440E-BCB9-AA1E9877CC38}" type="slidenum">
              <a:rPr lang="en-US" smtClean="0"/>
              <a:pPr/>
              <a:t>64</a:t>
            </a:fld>
            <a:endParaRPr lang="en-US"/>
          </a:p>
        </p:txBody>
      </p:sp>
      <p:sp>
        <p:nvSpPr>
          <p:cNvPr id="5" name="Title 4">
            <a:extLst>
              <a:ext uri="{FF2B5EF4-FFF2-40B4-BE49-F238E27FC236}">
                <a16:creationId xmlns:a16="http://schemas.microsoft.com/office/drawing/2014/main" id="{BCA58621-DE02-5643-A3D5-A2FE258E1E32}"/>
              </a:ext>
            </a:extLst>
          </p:cNvPr>
          <p:cNvSpPr>
            <a:spLocks noGrp="1"/>
          </p:cNvSpPr>
          <p:nvPr>
            <p:ph type="title"/>
          </p:nvPr>
        </p:nvSpPr>
        <p:spPr/>
        <p:txBody>
          <a:bodyPr/>
          <a:lstStyle/>
          <a:p>
            <a:r>
              <a:rPr lang="nb-NO" dirty="0"/>
              <a:t>Application </a:t>
            </a:r>
            <a:r>
              <a:rPr lang="nb-NO" dirty="0">
                <a:solidFill>
                  <a:schemeClr val="accent1"/>
                </a:solidFill>
              </a:rPr>
              <a:t>Insight</a:t>
            </a:r>
            <a:br>
              <a:rPr lang="nb-NO" dirty="0"/>
            </a:br>
            <a:endParaRPr lang="en-LV" dirty="0"/>
          </a:p>
        </p:txBody>
      </p:sp>
      <p:cxnSp>
        <p:nvCxnSpPr>
          <p:cNvPr id="8" name="Straight Connector 7">
            <a:extLst>
              <a:ext uri="{FF2B5EF4-FFF2-40B4-BE49-F238E27FC236}">
                <a16:creationId xmlns:a16="http://schemas.microsoft.com/office/drawing/2014/main" id="{399FE165-0036-A745-AB70-FB8F52E61709}"/>
              </a:ext>
            </a:extLst>
          </p:cNvPr>
          <p:cNvCxnSpPr>
            <a:cxnSpLocks/>
          </p:cNvCxnSpPr>
          <p:nvPr/>
        </p:nvCxnSpPr>
        <p:spPr>
          <a:xfrm>
            <a:off x="381000" y="2516094"/>
            <a:ext cx="491289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CC42AEC-D41A-5F4C-8BCE-F58DC6EA7EEE}"/>
              </a:ext>
            </a:extLst>
          </p:cNvPr>
          <p:cNvCxnSpPr>
            <a:cxnSpLocks/>
          </p:cNvCxnSpPr>
          <p:nvPr/>
        </p:nvCxnSpPr>
        <p:spPr>
          <a:xfrm>
            <a:off x="381000" y="3689986"/>
            <a:ext cx="488883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8529EA9-7508-624C-99A2-CF72EEA74320}"/>
              </a:ext>
            </a:extLst>
          </p:cNvPr>
          <p:cNvCxnSpPr>
            <a:cxnSpLocks/>
          </p:cNvCxnSpPr>
          <p:nvPr/>
        </p:nvCxnSpPr>
        <p:spPr>
          <a:xfrm>
            <a:off x="381000" y="4839165"/>
            <a:ext cx="4852737"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Content Placeholder 1">
            <a:extLst>
              <a:ext uri="{FF2B5EF4-FFF2-40B4-BE49-F238E27FC236}">
                <a16:creationId xmlns:a16="http://schemas.microsoft.com/office/drawing/2014/main" id="{AC6541D3-7370-2E47-A622-6D152E53E9EA}"/>
              </a:ext>
            </a:extLst>
          </p:cNvPr>
          <p:cNvSpPr txBox="1">
            <a:spLocks/>
          </p:cNvSpPr>
          <p:nvPr/>
        </p:nvSpPr>
        <p:spPr>
          <a:xfrm>
            <a:off x="1468396" y="1348608"/>
            <a:ext cx="3647302" cy="824814"/>
          </a:xfrm>
          <a:prstGeom prst="rect">
            <a:avLst/>
          </a:prstGeom>
        </p:spPr>
        <p:txBody>
          <a:bodyPr vert="horz" lIns="0" tIns="0" rIns="0" bIns="0" rtlCol="0" anchor="t">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245"/>
            <a:r>
              <a:rPr lang="en-US" sz="1600" b="0">
                <a:solidFill>
                  <a:schemeClr val="tx1"/>
                </a:solidFill>
              </a:rPr>
              <a:t>Monitors applications, platform components, API-management, Kubernetes</a:t>
            </a:r>
          </a:p>
        </p:txBody>
      </p:sp>
      <p:sp>
        <p:nvSpPr>
          <p:cNvPr id="26" name="Content Placeholder 1">
            <a:extLst>
              <a:ext uri="{FF2B5EF4-FFF2-40B4-BE49-F238E27FC236}">
                <a16:creationId xmlns:a16="http://schemas.microsoft.com/office/drawing/2014/main" id="{68E409DB-7480-754C-9935-D2A1C5BA2961}"/>
              </a:ext>
            </a:extLst>
          </p:cNvPr>
          <p:cNvSpPr txBox="1">
            <a:spLocks/>
          </p:cNvSpPr>
          <p:nvPr/>
        </p:nvSpPr>
        <p:spPr>
          <a:xfrm>
            <a:off x="1468396" y="2847424"/>
            <a:ext cx="2873685" cy="535946"/>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245"/>
            <a:r>
              <a:rPr lang="en-US" sz="1600" b="0">
                <a:solidFill>
                  <a:schemeClr val="tx1"/>
                </a:solidFill>
              </a:rPr>
              <a:t>Number of calls, latency, code, exceptions</a:t>
            </a:r>
          </a:p>
        </p:txBody>
      </p:sp>
      <p:sp>
        <p:nvSpPr>
          <p:cNvPr id="27" name="Content Placeholder 1">
            <a:extLst>
              <a:ext uri="{FF2B5EF4-FFF2-40B4-BE49-F238E27FC236}">
                <a16:creationId xmlns:a16="http://schemas.microsoft.com/office/drawing/2014/main" id="{20EBFCE5-E8C2-8848-8E74-65074F33E146}"/>
              </a:ext>
            </a:extLst>
          </p:cNvPr>
          <p:cNvSpPr txBox="1">
            <a:spLocks/>
          </p:cNvSpPr>
          <p:nvPr/>
        </p:nvSpPr>
        <p:spPr>
          <a:xfrm>
            <a:off x="1468396" y="4159684"/>
            <a:ext cx="3414158" cy="271078"/>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245"/>
            <a:r>
              <a:rPr lang="en-US" sz="1600" b="0">
                <a:solidFill>
                  <a:schemeClr val="tx1"/>
                </a:solidFill>
              </a:rPr>
              <a:t>Helps us identify bottle necks</a:t>
            </a:r>
          </a:p>
          <a:p>
            <a:pPr marL="55245"/>
            <a:r>
              <a:rPr lang="en-US" sz="1600" b="0">
                <a:solidFill>
                  <a:schemeClr val="tx1"/>
                </a:solidFill>
              </a:rPr>
              <a:t> </a:t>
            </a:r>
            <a:endParaRPr lang="en-GB" sz="1600" b="0">
              <a:solidFill>
                <a:schemeClr val="tx1"/>
              </a:solidFill>
            </a:endParaRPr>
          </a:p>
        </p:txBody>
      </p:sp>
      <p:sp>
        <p:nvSpPr>
          <p:cNvPr id="28" name="Content Placeholder 1">
            <a:extLst>
              <a:ext uri="{FF2B5EF4-FFF2-40B4-BE49-F238E27FC236}">
                <a16:creationId xmlns:a16="http://schemas.microsoft.com/office/drawing/2014/main" id="{7D28CCB7-F35B-0A49-9D18-48409584356B}"/>
              </a:ext>
            </a:extLst>
          </p:cNvPr>
          <p:cNvSpPr txBox="1">
            <a:spLocks/>
          </p:cNvSpPr>
          <p:nvPr/>
        </p:nvSpPr>
        <p:spPr>
          <a:xfrm>
            <a:off x="1468396" y="5308861"/>
            <a:ext cx="3414158" cy="271079"/>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245"/>
            <a:r>
              <a:rPr lang="en-US" sz="1600" b="0">
                <a:solidFill>
                  <a:schemeClr val="tx1"/>
                </a:solidFill>
              </a:rPr>
              <a:t>Alerts</a:t>
            </a:r>
            <a:endParaRPr lang="en-US" sz="1600" b="0">
              <a:solidFill>
                <a:schemeClr val="tx1"/>
              </a:solidFill>
              <a:cs typeface="Arial"/>
            </a:endParaRPr>
          </a:p>
        </p:txBody>
      </p:sp>
      <p:sp>
        <p:nvSpPr>
          <p:cNvPr id="32" name="Footer Placeholder 1">
            <a:extLst>
              <a:ext uri="{FF2B5EF4-FFF2-40B4-BE49-F238E27FC236}">
                <a16:creationId xmlns:a16="http://schemas.microsoft.com/office/drawing/2014/main" id="{D5C1E9AF-71A5-D54C-9208-B110D6C36346}"/>
              </a:ext>
            </a:extLst>
          </p:cNvPr>
          <p:cNvSpPr>
            <a:spLocks noGrp="1"/>
          </p:cNvSpPr>
          <p:nvPr>
            <p:ph type="ftr" sz="quarter" idx="16"/>
          </p:nvPr>
        </p:nvSpPr>
        <p:spPr>
          <a:xfrm>
            <a:off x="105107" y="6519009"/>
            <a:ext cx="3070368" cy="206375"/>
          </a:xfrm>
        </p:spPr>
        <p:txBody>
          <a:bodyPr/>
          <a:lstStyle/>
          <a:p>
            <a:r>
              <a:rPr lang="en-US" dirty="0"/>
              <a:t>Building an open source government platform in the cloud</a:t>
            </a:r>
          </a:p>
        </p:txBody>
      </p:sp>
      <p:grpSp>
        <p:nvGrpSpPr>
          <p:cNvPr id="20" name="Group 86">
            <a:extLst>
              <a:ext uri="{FF2B5EF4-FFF2-40B4-BE49-F238E27FC236}">
                <a16:creationId xmlns:a16="http://schemas.microsoft.com/office/drawing/2014/main" id="{D07A9D66-786C-984D-ADB8-5ECFC2A88395}"/>
              </a:ext>
            </a:extLst>
          </p:cNvPr>
          <p:cNvGrpSpPr>
            <a:grpSpLocks noChangeAspect="1"/>
          </p:cNvGrpSpPr>
          <p:nvPr/>
        </p:nvGrpSpPr>
        <p:grpSpPr bwMode="auto">
          <a:xfrm>
            <a:off x="583491" y="1476187"/>
            <a:ext cx="502819" cy="504000"/>
            <a:chOff x="1370" y="1719"/>
            <a:chExt cx="426" cy="427"/>
          </a:xfrm>
          <a:solidFill>
            <a:schemeClr val="accent2"/>
          </a:solidFill>
        </p:grpSpPr>
        <p:sp>
          <p:nvSpPr>
            <p:cNvPr id="22" name="Freeform 87">
              <a:extLst>
                <a:ext uri="{FF2B5EF4-FFF2-40B4-BE49-F238E27FC236}">
                  <a16:creationId xmlns:a16="http://schemas.microsoft.com/office/drawing/2014/main" id="{B17D6601-C36D-4345-BAFB-92E6C3D39246}"/>
                </a:ext>
              </a:extLst>
            </p:cNvPr>
            <p:cNvSpPr>
              <a:spLocks noEditPoints="1"/>
            </p:cNvSpPr>
            <p:nvPr/>
          </p:nvSpPr>
          <p:spPr bwMode="auto">
            <a:xfrm>
              <a:off x="1370" y="1719"/>
              <a:ext cx="426" cy="427"/>
            </a:xfrm>
            <a:custGeom>
              <a:avLst/>
              <a:gdLst>
                <a:gd name="T0" fmla="*/ 258 w 288"/>
                <a:gd name="T1" fmla="*/ 288 h 288"/>
                <a:gd name="T2" fmla="*/ 30 w 288"/>
                <a:gd name="T3" fmla="*/ 288 h 288"/>
                <a:gd name="T4" fmla="*/ 0 w 288"/>
                <a:gd name="T5" fmla="*/ 258 h 288"/>
                <a:gd name="T6" fmla="*/ 0 w 288"/>
                <a:gd name="T7" fmla="*/ 30 h 288"/>
                <a:gd name="T8" fmla="*/ 30 w 288"/>
                <a:gd name="T9" fmla="*/ 0 h 288"/>
                <a:gd name="T10" fmla="*/ 258 w 288"/>
                <a:gd name="T11" fmla="*/ 0 h 288"/>
                <a:gd name="T12" fmla="*/ 288 w 288"/>
                <a:gd name="T13" fmla="*/ 30 h 288"/>
                <a:gd name="T14" fmla="*/ 288 w 288"/>
                <a:gd name="T15" fmla="*/ 258 h 288"/>
                <a:gd name="T16" fmla="*/ 258 w 288"/>
                <a:gd name="T17" fmla="*/ 288 h 288"/>
                <a:gd name="T18" fmla="*/ 30 w 288"/>
                <a:gd name="T19" fmla="*/ 12 h 288"/>
                <a:gd name="T20" fmla="*/ 12 w 288"/>
                <a:gd name="T21" fmla="*/ 30 h 288"/>
                <a:gd name="T22" fmla="*/ 12 w 288"/>
                <a:gd name="T23" fmla="*/ 258 h 288"/>
                <a:gd name="T24" fmla="*/ 30 w 288"/>
                <a:gd name="T25" fmla="*/ 276 h 288"/>
                <a:gd name="T26" fmla="*/ 258 w 288"/>
                <a:gd name="T27" fmla="*/ 276 h 288"/>
                <a:gd name="T28" fmla="*/ 276 w 288"/>
                <a:gd name="T29" fmla="*/ 258 h 288"/>
                <a:gd name="T30" fmla="*/ 276 w 288"/>
                <a:gd name="T31" fmla="*/ 30 h 288"/>
                <a:gd name="T32" fmla="*/ 258 w 288"/>
                <a:gd name="T33" fmla="*/ 12 h 288"/>
                <a:gd name="T34" fmla="*/ 30 w 288"/>
                <a:gd name="T35"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58" y="288"/>
                  </a:moveTo>
                  <a:cubicBezTo>
                    <a:pt x="30" y="288"/>
                    <a:pt x="30" y="288"/>
                    <a:pt x="30" y="288"/>
                  </a:cubicBezTo>
                  <a:cubicBezTo>
                    <a:pt x="14" y="288"/>
                    <a:pt x="0" y="274"/>
                    <a:pt x="0" y="258"/>
                  </a:cubicBezTo>
                  <a:cubicBezTo>
                    <a:pt x="0" y="30"/>
                    <a:pt x="0" y="30"/>
                    <a:pt x="0" y="30"/>
                  </a:cubicBezTo>
                  <a:cubicBezTo>
                    <a:pt x="0" y="13"/>
                    <a:pt x="14" y="0"/>
                    <a:pt x="30" y="0"/>
                  </a:cubicBezTo>
                  <a:cubicBezTo>
                    <a:pt x="258" y="0"/>
                    <a:pt x="258" y="0"/>
                    <a:pt x="258" y="0"/>
                  </a:cubicBezTo>
                  <a:cubicBezTo>
                    <a:pt x="275" y="0"/>
                    <a:pt x="288" y="13"/>
                    <a:pt x="288" y="30"/>
                  </a:cubicBezTo>
                  <a:cubicBezTo>
                    <a:pt x="288" y="258"/>
                    <a:pt x="288" y="258"/>
                    <a:pt x="288" y="258"/>
                  </a:cubicBezTo>
                  <a:cubicBezTo>
                    <a:pt x="288" y="274"/>
                    <a:pt x="275" y="288"/>
                    <a:pt x="258" y="288"/>
                  </a:cubicBezTo>
                  <a:close/>
                  <a:moveTo>
                    <a:pt x="30" y="12"/>
                  </a:moveTo>
                  <a:cubicBezTo>
                    <a:pt x="21" y="12"/>
                    <a:pt x="12" y="20"/>
                    <a:pt x="12" y="30"/>
                  </a:cubicBezTo>
                  <a:cubicBezTo>
                    <a:pt x="12" y="258"/>
                    <a:pt x="12" y="258"/>
                    <a:pt x="12" y="258"/>
                  </a:cubicBezTo>
                  <a:cubicBezTo>
                    <a:pt x="12" y="268"/>
                    <a:pt x="21" y="276"/>
                    <a:pt x="30" y="276"/>
                  </a:cubicBezTo>
                  <a:cubicBezTo>
                    <a:pt x="258" y="276"/>
                    <a:pt x="258" y="276"/>
                    <a:pt x="258" y="276"/>
                  </a:cubicBezTo>
                  <a:cubicBezTo>
                    <a:pt x="268" y="276"/>
                    <a:pt x="276" y="268"/>
                    <a:pt x="276" y="258"/>
                  </a:cubicBezTo>
                  <a:cubicBezTo>
                    <a:pt x="276" y="30"/>
                    <a:pt x="276" y="30"/>
                    <a:pt x="276" y="30"/>
                  </a:cubicBezTo>
                  <a:cubicBezTo>
                    <a:pt x="276" y="20"/>
                    <a:pt x="268" y="12"/>
                    <a:pt x="258"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23" name="Freeform 88">
              <a:extLst>
                <a:ext uri="{FF2B5EF4-FFF2-40B4-BE49-F238E27FC236}">
                  <a16:creationId xmlns:a16="http://schemas.microsoft.com/office/drawing/2014/main" id="{BA2B4C97-AD00-B449-9B9B-42A5E44204E3}"/>
                </a:ext>
              </a:extLst>
            </p:cNvPr>
            <p:cNvSpPr>
              <a:spLocks/>
            </p:cNvSpPr>
            <p:nvPr/>
          </p:nvSpPr>
          <p:spPr bwMode="auto">
            <a:xfrm>
              <a:off x="1370" y="1808"/>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6" y="0"/>
                    <a:pt x="288" y="3"/>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 name="Oval 89">
              <a:extLst>
                <a:ext uri="{FF2B5EF4-FFF2-40B4-BE49-F238E27FC236}">
                  <a16:creationId xmlns:a16="http://schemas.microsoft.com/office/drawing/2014/main" id="{B62A6BB1-7D63-514A-9215-ED8C718CFA08}"/>
                </a:ext>
              </a:extLst>
            </p:cNvPr>
            <p:cNvSpPr>
              <a:spLocks noChangeArrowheads="1"/>
            </p:cNvSpPr>
            <p:nvPr/>
          </p:nvSpPr>
          <p:spPr bwMode="auto">
            <a:xfrm>
              <a:off x="1424" y="175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 name="Oval 90">
              <a:extLst>
                <a:ext uri="{FF2B5EF4-FFF2-40B4-BE49-F238E27FC236}">
                  <a16:creationId xmlns:a16="http://schemas.microsoft.com/office/drawing/2014/main" id="{9A047735-1295-4A42-8468-B62265CA7818}"/>
                </a:ext>
              </a:extLst>
            </p:cNvPr>
            <p:cNvSpPr>
              <a:spLocks noChangeArrowheads="1"/>
            </p:cNvSpPr>
            <p:nvPr/>
          </p:nvSpPr>
          <p:spPr bwMode="auto">
            <a:xfrm>
              <a:off x="1477" y="175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7" name="Oval 91">
              <a:extLst>
                <a:ext uri="{FF2B5EF4-FFF2-40B4-BE49-F238E27FC236}">
                  <a16:creationId xmlns:a16="http://schemas.microsoft.com/office/drawing/2014/main" id="{AEB191EB-9D09-CE4B-8F25-4805CB5A19B1}"/>
                </a:ext>
              </a:extLst>
            </p:cNvPr>
            <p:cNvSpPr>
              <a:spLocks noChangeArrowheads="1"/>
            </p:cNvSpPr>
            <p:nvPr/>
          </p:nvSpPr>
          <p:spPr bwMode="auto">
            <a:xfrm>
              <a:off x="1530" y="175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8" name="Freeform 92">
              <a:extLst>
                <a:ext uri="{FF2B5EF4-FFF2-40B4-BE49-F238E27FC236}">
                  <a16:creationId xmlns:a16="http://schemas.microsoft.com/office/drawing/2014/main" id="{30BC139D-E665-C84D-AEBE-4BC69889C3EC}"/>
                </a:ext>
              </a:extLst>
            </p:cNvPr>
            <p:cNvSpPr>
              <a:spLocks noEditPoints="1"/>
            </p:cNvSpPr>
            <p:nvPr/>
          </p:nvSpPr>
          <p:spPr bwMode="auto">
            <a:xfrm>
              <a:off x="1424" y="1844"/>
              <a:ext cx="319" cy="71"/>
            </a:xfrm>
            <a:custGeom>
              <a:avLst/>
              <a:gdLst>
                <a:gd name="T0" fmla="*/ 210 w 216"/>
                <a:gd name="T1" fmla="*/ 48 h 48"/>
                <a:gd name="T2" fmla="*/ 6 w 216"/>
                <a:gd name="T3" fmla="*/ 48 h 48"/>
                <a:gd name="T4" fmla="*/ 0 w 216"/>
                <a:gd name="T5" fmla="*/ 42 h 48"/>
                <a:gd name="T6" fmla="*/ 0 w 216"/>
                <a:gd name="T7" fmla="*/ 6 h 48"/>
                <a:gd name="T8" fmla="*/ 6 w 216"/>
                <a:gd name="T9" fmla="*/ 0 h 48"/>
                <a:gd name="T10" fmla="*/ 210 w 216"/>
                <a:gd name="T11" fmla="*/ 0 h 48"/>
                <a:gd name="T12" fmla="*/ 216 w 216"/>
                <a:gd name="T13" fmla="*/ 6 h 48"/>
                <a:gd name="T14" fmla="*/ 216 w 216"/>
                <a:gd name="T15" fmla="*/ 42 h 48"/>
                <a:gd name="T16" fmla="*/ 210 w 216"/>
                <a:gd name="T17" fmla="*/ 48 h 48"/>
                <a:gd name="T18" fmla="*/ 12 w 216"/>
                <a:gd name="T19" fmla="*/ 36 h 48"/>
                <a:gd name="T20" fmla="*/ 204 w 216"/>
                <a:gd name="T21" fmla="*/ 36 h 48"/>
                <a:gd name="T22" fmla="*/ 204 w 216"/>
                <a:gd name="T23" fmla="*/ 12 h 48"/>
                <a:gd name="T24" fmla="*/ 12 w 216"/>
                <a:gd name="T25" fmla="*/ 12 h 48"/>
                <a:gd name="T26" fmla="*/ 12 w 216"/>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48">
                  <a:moveTo>
                    <a:pt x="210" y="48"/>
                  </a:moveTo>
                  <a:cubicBezTo>
                    <a:pt x="6" y="48"/>
                    <a:pt x="6" y="48"/>
                    <a:pt x="6" y="48"/>
                  </a:cubicBezTo>
                  <a:cubicBezTo>
                    <a:pt x="3" y="48"/>
                    <a:pt x="0" y="45"/>
                    <a:pt x="0" y="42"/>
                  </a:cubicBezTo>
                  <a:cubicBezTo>
                    <a:pt x="0" y="6"/>
                    <a:pt x="0" y="6"/>
                    <a:pt x="0" y="6"/>
                  </a:cubicBezTo>
                  <a:cubicBezTo>
                    <a:pt x="0" y="3"/>
                    <a:pt x="3" y="0"/>
                    <a:pt x="6" y="0"/>
                  </a:cubicBezTo>
                  <a:cubicBezTo>
                    <a:pt x="210" y="0"/>
                    <a:pt x="210" y="0"/>
                    <a:pt x="210" y="0"/>
                  </a:cubicBezTo>
                  <a:cubicBezTo>
                    <a:pt x="214" y="0"/>
                    <a:pt x="216" y="3"/>
                    <a:pt x="216" y="6"/>
                  </a:cubicBezTo>
                  <a:cubicBezTo>
                    <a:pt x="216" y="42"/>
                    <a:pt x="216" y="42"/>
                    <a:pt x="216" y="42"/>
                  </a:cubicBezTo>
                  <a:cubicBezTo>
                    <a:pt x="216" y="45"/>
                    <a:pt x="214" y="48"/>
                    <a:pt x="210" y="48"/>
                  </a:cubicBezTo>
                  <a:close/>
                  <a:moveTo>
                    <a:pt x="12" y="36"/>
                  </a:moveTo>
                  <a:cubicBezTo>
                    <a:pt x="204" y="36"/>
                    <a:pt x="204" y="36"/>
                    <a:pt x="204" y="36"/>
                  </a:cubicBezTo>
                  <a:cubicBezTo>
                    <a:pt x="204" y="12"/>
                    <a:pt x="204" y="12"/>
                    <a:pt x="204"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9" name="Freeform 93">
              <a:extLst>
                <a:ext uri="{FF2B5EF4-FFF2-40B4-BE49-F238E27FC236}">
                  <a16:creationId xmlns:a16="http://schemas.microsoft.com/office/drawing/2014/main" id="{E69B69ED-ADE7-5F42-9A5C-8FA92F682E10}"/>
                </a:ext>
              </a:extLst>
            </p:cNvPr>
            <p:cNvSpPr>
              <a:spLocks noEditPoints="1"/>
            </p:cNvSpPr>
            <p:nvPr/>
          </p:nvSpPr>
          <p:spPr bwMode="auto">
            <a:xfrm>
              <a:off x="1424" y="1932"/>
              <a:ext cx="70" cy="160"/>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3" y="108"/>
                    <a:pt x="0" y="105"/>
                    <a:pt x="0" y="102"/>
                  </a:cubicBezTo>
                  <a:cubicBezTo>
                    <a:pt x="0" y="6"/>
                    <a:pt x="0" y="6"/>
                    <a:pt x="0" y="6"/>
                  </a:cubicBezTo>
                  <a:cubicBezTo>
                    <a:pt x="0" y="3"/>
                    <a:pt x="3" y="0"/>
                    <a:pt x="6" y="0"/>
                  </a:cubicBezTo>
                  <a:cubicBezTo>
                    <a:pt x="42" y="0"/>
                    <a:pt x="42" y="0"/>
                    <a:pt x="42" y="0"/>
                  </a:cubicBezTo>
                  <a:cubicBezTo>
                    <a:pt x="46" y="0"/>
                    <a:pt x="48" y="3"/>
                    <a:pt x="48" y="6"/>
                  </a:cubicBezTo>
                  <a:cubicBezTo>
                    <a:pt x="48" y="102"/>
                    <a:pt x="48" y="102"/>
                    <a:pt x="48" y="102"/>
                  </a:cubicBezTo>
                  <a:cubicBezTo>
                    <a:pt x="48" y="105"/>
                    <a:pt x="46"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40" name="Freeform 94">
              <a:extLst>
                <a:ext uri="{FF2B5EF4-FFF2-40B4-BE49-F238E27FC236}">
                  <a16:creationId xmlns:a16="http://schemas.microsoft.com/office/drawing/2014/main" id="{5622E726-6C71-6C4F-A6F8-7DEBF3E3D0C9}"/>
                </a:ext>
              </a:extLst>
            </p:cNvPr>
            <p:cNvSpPr>
              <a:spLocks noEditPoints="1"/>
            </p:cNvSpPr>
            <p:nvPr/>
          </p:nvSpPr>
          <p:spPr bwMode="auto">
            <a:xfrm>
              <a:off x="1530" y="1932"/>
              <a:ext cx="213" cy="71"/>
            </a:xfrm>
            <a:custGeom>
              <a:avLst/>
              <a:gdLst>
                <a:gd name="T0" fmla="*/ 138 w 144"/>
                <a:gd name="T1" fmla="*/ 48 h 48"/>
                <a:gd name="T2" fmla="*/ 6 w 144"/>
                <a:gd name="T3" fmla="*/ 48 h 48"/>
                <a:gd name="T4" fmla="*/ 0 w 144"/>
                <a:gd name="T5" fmla="*/ 42 h 48"/>
                <a:gd name="T6" fmla="*/ 0 w 144"/>
                <a:gd name="T7" fmla="*/ 6 h 48"/>
                <a:gd name="T8" fmla="*/ 6 w 144"/>
                <a:gd name="T9" fmla="*/ 0 h 48"/>
                <a:gd name="T10" fmla="*/ 138 w 144"/>
                <a:gd name="T11" fmla="*/ 0 h 48"/>
                <a:gd name="T12" fmla="*/ 144 w 144"/>
                <a:gd name="T13" fmla="*/ 6 h 48"/>
                <a:gd name="T14" fmla="*/ 144 w 144"/>
                <a:gd name="T15" fmla="*/ 42 h 48"/>
                <a:gd name="T16" fmla="*/ 138 w 144"/>
                <a:gd name="T17" fmla="*/ 48 h 48"/>
                <a:gd name="T18" fmla="*/ 12 w 144"/>
                <a:gd name="T19" fmla="*/ 36 h 48"/>
                <a:gd name="T20" fmla="*/ 132 w 144"/>
                <a:gd name="T21" fmla="*/ 36 h 48"/>
                <a:gd name="T22" fmla="*/ 132 w 144"/>
                <a:gd name="T23" fmla="*/ 12 h 48"/>
                <a:gd name="T24" fmla="*/ 12 w 144"/>
                <a:gd name="T25" fmla="*/ 12 h 48"/>
                <a:gd name="T26" fmla="*/ 12 w 14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48">
                  <a:moveTo>
                    <a:pt x="138" y="48"/>
                  </a:moveTo>
                  <a:cubicBezTo>
                    <a:pt x="6" y="48"/>
                    <a:pt x="6" y="48"/>
                    <a:pt x="6" y="48"/>
                  </a:cubicBezTo>
                  <a:cubicBezTo>
                    <a:pt x="3" y="48"/>
                    <a:pt x="0" y="45"/>
                    <a:pt x="0" y="42"/>
                  </a:cubicBezTo>
                  <a:cubicBezTo>
                    <a:pt x="0" y="6"/>
                    <a:pt x="0" y="6"/>
                    <a:pt x="0" y="6"/>
                  </a:cubicBezTo>
                  <a:cubicBezTo>
                    <a:pt x="0" y="3"/>
                    <a:pt x="3" y="0"/>
                    <a:pt x="6" y="0"/>
                  </a:cubicBezTo>
                  <a:cubicBezTo>
                    <a:pt x="138" y="0"/>
                    <a:pt x="138" y="0"/>
                    <a:pt x="138" y="0"/>
                  </a:cubicBezTo>
                  <a:cubicBezTo>
                    <a:pt x="142" y="0"/>
                    <a:pt x="144" y="3"/>
                    <a:pt x="144" y="6"/>
                  </a:cubicBezTo>
                  <a:cubicBezTo>
                    <a:pt x="144" y="42"/>
                    <a:pt x="144" y="42"/>
                    <a:pt x="144" y="42"/>
                  </a:cubicBezTo>
                  <a:cubicBezTo>
                    <a:pt x="144" y="45"/>
                    <a:pt x="142" y="48"/>
                    <a:pt x="138" y="48"/>
                  </a:cubicBezTo>
                  <a:close/>
                  <a:moveTo>
                    <a:pt x="12" y="36"/>
                  </a:moveTo>
                  <a:cubicBezTo>
                    <a:pt x="132" y="36"/>
                    <a:pt x="132" y="36"/>
                    <a:pt x="132" y="36"/>
                  </a:cubicBezTo>
                  <a:cubicBezTo>
                    <a:pt x="132" y="12"/>
                    <a:pt x="132" y="12"/>
                    <a:pt x="13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41" name="Freeform 95">
              <a:extLst>
                <a:ext uri="{FF2B5EF4-FFF2-40B4-BE49-F238E27FC236}">
                  <a16:creationId xmlns:a16="http://schemas.microsoft.com/office/drawing/2014/main" id="{B783935F-8B24-A943-894A-86B7DD760D8B}"/>
                </a:ext>
              </a:extLst>
            </p:cNvPr>
            <p:cNvSpPr>
              <a:spLocks noEditPoints="1"/>
            </p:cNvSpPr>
            <p:nvPr/>
          </p:nvSpPr>
          <p:spPr bwMode="auto">
            <a:xfrm>
              <a:off x="1530" y="2021"/>
              <a:ext cx="213" cy="71"/>
            </a:xfrm>
            <a:custGeom>
              <a:avLst/>
              <a:gdLst>
                <a:gd name="T0" fmla="*/ 138 w 144"/>
                <a:gd name="T1" fmla="*/ 48 h 48"/>
                <a:gd name="T2" fmla="*/ 6 w 144"/>
                <a:gd name="T3" fmla="*/ 48 h 48"/>
                <a:gd name="T4" fmla="*/ 0 w 144"/>
                <a:gd name="T5" fmla="*/ 42 h 48"/>
                <a:gd name="T6" fmla="*/ 0 w 144"/>
                <a:gd name="T7" fmla="*/ 6 h 48"/>
                <a:gd name="T8" fmla="*/ 6 w 144"/>
                <a:gd name="T9" fmla="*/ 0 h 48"/>
                <a:gd name="T10" fmla="*/ 138 w 144"/>
                <a:gd name="T11" fmla="*/ 0 h 48"/>
                <a:gd name="T12" fmla="*/ 144 w 144"/>
                <a:gd name="T13" fmla="*/ 6 h 48"/>
                <a:gd name="T14" fmla="*/ 144 w 144"/>
                <a:gd name="T15" fmla="*/ 42 h 48"/>
                <a:gd name="T16" fmla="*/ 138 w 144"/>
                <a:gd name="T17" fmla="*/ 48 h 48"/>
                <a:gd name="T18" fmla="*/ 12 w 144"/>
                <a:gd name="T19" fmla="*/ 36 h 48"/>
                <a:gd name="T20" fmla="*/ 132 w 144"/>
                <a:gd name="T21" fmla="*/ 36 h 48"/>
                <a:gd name="T22" fmla="*/ 132 w 144"/>
                <a:gd name="T23" fmla="*/ 12 h 48"/>
                <a:gd name="T24" fmla="*/ 12 w 144"/>
                <a:gd name="T25" fmla="*/ 12 h 48"/>
                <a:gd name="T26" fmla="*/ 12 w 14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48">
                  <a:moveTo>
                    <a:pt x="138" y="48"/>
                  </a:moveTo>
                  <a:cubicBezTo>
                    <a:pt x="6" y="48"/>
                    <a:pt x="6" y="48"/>
                    <a:pt x="6" y="48"/>
                  </a:cubicBezTo>
                  <a:cubicBezTo>
                    <a:pt x="3" y="48"/>
                    <a:pt x="0" y="45"/>
                    <a:pt x="0" y="42"/>
                  </a:cubicBezTo>
                  <a:cubicBezTo>
                    <a:pt x="0" y="6"/>
                    <a:pt x="0" y="6"/>
                    <a:pt x="0" y="6"/>
                  </a:cubicBezTo>
                  <a:cubicBezTo>
                    <a:pt x="0" y="3"/>
                    <a:pt x="3" y="0"/>
                    <a:pt x="6" y="0"/>
                  </a:cubicBezTo>
                  <a:cubicBezTo>
                    <a:pt x="138" y="0"/>
                    <a:pt x="138" y="0"/>
                    <a:pt x="138" y="0"/>
                  </a:cubicBezTo>
                  <a:cubicBezTo>
                    <a:pt x="142" y="0"/>
                    <a:pt x="144" y="3"/>
                    <a:pt x="144" y="6"/>
                  </a:cubicBezTo>
                  <a:cubicBezTo>
                    <a:pt x="144" y="42"/>
                    <a:pt x="144" y="42"/>
                    <a:pt x="144" y="42"/>
                  </a:cubicBezTo>
                  <a:cubicBezTo>
                    <a:pt x="144" y="45"/>
                    <a:pt x="142" y="48"/>
                    <a:pt x="138" y="48"/>
                  </a:cubicBezTo>
                  <a:close/>
                  <a:moveTo>
                    <a:pt x="12" y="36"/>
                  </a:moveTo>
                  <a:cubicBezTo>
                    <a:pt x="132" y="36"/>
                    <a:pt x="132" y="36"/>
                    <a:pt x="132" y="36"/>
                  </a:cubicBezTo>
                  <a:cubicBezTo>
                    <a:pt x="132" y="12"/>
                    <a:pt x="132" y="12"/>
                    <a:pt x="13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42" name="Group 40">
            <a:extLst>
              <a:ext uri="{FF2B5EF4-FFF2-40B4-BE49-F238E27FC236}">
                <a16:creationId xmlns:a16="http://schemas.microsoft.com/office/drawing/2014/main" id="{0874044A-42CD-9641-9766-5764C1CC73F1}"/>
              </a:ext>
            </a:extLst>
          </p:cNvPr>
          <p:cNvGrpSpPr>
            <a:grpSpLocks noChangeAspect="1"/>
          </p:cNvGrpSpPr>
          <p:nvPr/>
        </p:nvGrpSpPr>
        <p:grpSpPr bwMode="auto">
          <a:xfrm>
            <a:off x="585259" y="2861262"/>
            <a:ext cx="499282" cy="504000"/>
            <a:chOff x="3437" y="2996"/>
            <a:chExt cx="423" cy="427"/>
          </a:xfrm>
          <a:solidFill>
            <a:schemeClr val="accent2"/>
          </a:solidFill>
        </p:grpSpPr>
        <p:sp>
          <p:nvSpPr>
            <p:cNvPr id="43" name="Freeform 41">
              <a:extLst>
                <a:ext uri="{FF2B5EF4-FFF2-40B4-BE49-F238E27FC236}">
                  <a16:creationId xmlns:a16="http://schemas.microsoft.com/office/drawing/2014/main" id="{C08A7438-9FF4-4F49-A161-B9B2853FEE91}"/>
                </a:ext>
              </a:extLst>
            </p:cNvPr>
            <p:cNvSpPr>
              <a:spLocks noEditPoints="1"/>
            </p:cNvSpPr>
            <p:nvPr/>
          </p:nvSpPr>
          <p:spPr bwMode="auto">
            <a:xfrm>
              <a:off x="3437" y="2996"/>
              <a:ext cx="355" cy="160"/>
            </a:xfrm>
            <a:custGeom>
              <a:avLst/>
              <a:gdLst>
                <a:gd name="T0" fmla="*/ 120 w 240"/>
                <a:gd name="T1" fmla="*/ 108 h 108"/>
                <a:gd name="T2" fmla="*/ 0 w 240"/>
                <a:gd name="T3" fmla="*/ 54 h 108"/>
                <a:gd name="T4" fmla="*/ 120 w 240"/>
                <a:gd name="T5" fmla="*/ 0 h 108"/>
                <a:gd name="T6" fmla="*/ 240 w 240"/>
                <a:gd name="T7" fmla="*/ 54 h 108"/>
                <a:gd name="T8" fmla="*/ 120 w 240"/>
                <a:gd name="T9" fmla="*/ 108 h 108"/>
                <a:gd name="T10" fmla="*/ 120 w 240"/>
                <a:gd name="T11" fmla="*/ 12 h 108"/>
                <a:gd name="T12" fmla="*/ 12 w 240"/>
                <a:gd name="T13" fmla="*/ 54 h 108"/>
                <a:gd name="T14" fmla="*/ 120 w 240"/>
                <a:gd name="T15" fmla="*/ 96 h 108"/>
                <a:gd name="T16" fmla="*/ 228 w 240"/>
                <a:gd name="T17" fmla="*/ 54 h 108"/>
                <a:gd name="T18" fmla="*/ 120 w 240"/>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08">
                  <a:moveTo>
                    <a:pt x="120" y="108"/>
                  </a:moveTo>
                  <a:cubicBezTo>
                    <a:pt x="53" y="108"/>
                    <a:pt x="0" y="84"/>
                    <a:pt x="0" y="54"/>
                  </a:cubicBezTo>
                  <a:cubicBezTo>
                    <a:pt x="0" y="24"/>
                    <a:pt x="53" y="0"/>
                    <a:pt x="120" y="0"/>
                  </a:cubicBezTo>
                  <a:cubicBezTo>
                    <a:pt x="187" y="0"/>
                    <a:pt x="240" y="24"/>
                    <a:pt x="240" y="54"/>
                  </a:cubicBezTo>
                  <a:cubicBezTo>
                    <a:pt x="240" y="84"/>
                    <a:pt x="187" y="108"/>
                    <a:pt x="120" y="108"/>
                  </a:cubicBezTo>
                  <a:close/>
                  <a:moveTo>
                    <a:pt x="120" y="12"/>
                  </a:moveTo>
                  <a:cubicBezTo>
                    <a:pt x="57" y="12"/>
                    <a:pt x="12" y="34"/>
                    <a:pt x="12" y="54"/>
                  </a:cubicBezTo>
                  <a:cubicBezTo>
                    <a:pt x="12" y="74"/>
                    <a:pt x="57" y="96"/>
                    <a:pt x="120" y="96"/>
                  </a:cubicBezTo>
                  <a:cubicBezTo>
                    <a:pt x="184" y="96"/>
                    <a:pt x="228" y="74"/>
                    <a:pt x="228" y="54"/>
                  </a:cubicBezTo>
                  <a:cubicBezTo>
                    <a:pt x="228" y="34"/>
                    <a:pt x="184" y="12"/>
                    <a:pt x="12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4" name="Freeform 42">
              <a:extLst>
                <a:ext uri="{FF2B5EF4-FFF2-40B4-BE49-F238E27FC236}">
                  <a16:creationId xmlns:a16="http://schemas.microsoft.com/office/drawing/2014/main" id="{0B640024-C028-B340-9853-DEF882A72550}"/>
                </a:ext>
              </a:extLst>
            </p:cNvPr>
            <p:cNvSpPr>
              <a:spLocks/>
            </p:cNvSpPr>
            <p:nvPr/>
          </p:nvSpPr>
          <p:spPr bwMode="auto">
            <a:xfrm>
              <a:off x="3437" y="3138"/>
              <a:ext cx="213" cy="89"/>
            </a:xfrm>
            <a:custGeom>
              <a:avLst/>
              <a:gdLst>
                <a:gd name="T0" fmla="*/ 120 w 144"/>
                <a:gd name="T1" fmla="*/ 60 h 60"/>
                <a:gd name="T2" fmla="*/ 0 w 144"/>
                <a:gd name="T3" fmla="*/ 6 h 60"/>
                <a:gd name="T4" fmla="*/ 6 w 144"/>
                <a:gd name="T5" fmla="*/ 0 h 60"/>
                <a:gd name="T6" fmla="*/ 12 w 144"/>
                <a:gd name="T7" fmla="*/ 6 h 60"/>
                <a:gd name="T8" fmla="*/ 120 w 144"/>
                <a:gd name="T9" fmla="*/ 48 h 60"/>
                <a:gd name="T10" fmla="*/ 138 w 144"/>
                <a:gd name="T11" fmla="*/ 47 h 60"/>
                <a:gd name="T12" fmla="*/ 144 w 144"/>
                <a:gd name="T13" fmla="*/ 53 h 60"/>
                <a:gd name="T14" fmla="*/ 139 w 144"/>
                <a:gd name="T15" fmla="*/ 59 h 60"/>
                <a:gd name="T16" fmla="*/ 120 w 144"/>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60">
                  <a:moveTo>
                    <a:pt x="120" y="60"/>
                  </a:moveTo>
                  <a:cubicBezTo>
                    <a:pt x="53" y="60"/>
                    <a:pt x="0" y="36"/>
                    <a:pt x="0" y="6"/>
                  </a:cubicBezTo>
                  <a:cubicBezTo>
                    <a:pt x="0" y="3"/>
                    <a:pt x="3" y="0"/>
                    <a:pt x="6" y="0"/>
                  </a:cubicBezTo>
                  <a:cubicBezTo>
                    <a:pt x="10" y="0"/>
                    <a:pt x="12" y="3"/>
                    <a:pt x="12" y="6"/>
                  </a:cubicBezTo>
                  <a:cubicBezTo>
                    <a:pt x="12" y="26"/>
                    <a:pt x="57" y="48"/>
                    <a:pt x="120" y="48"/>
                  </a:cubicBezTo>
                  <a:cubicBezTo>
                    <a:pt x="126" y="48"/>
                    <a:pt x="132" y="48"/>
                    <a:pt x="138" y="47"/>
                  </a:cubicBezTo>
                  <a:cubicBezTo>
                    <a:pt x="141" y="47"/>
                    <a:pt x="144" y="50"/>
                    <a:pt x="144" y="53"/>
                  </a:cubicBezTo>
                  <a:cubicBezTo>
                    <a:pt x="144" y="56"/>
                    <a:pt x="142" y="59"/>
                    <a:pt x="139" y="59"/>
                  </a:cubicBezTo>
                  <a:cubicBezTo>
                    <a:pt x="132" y="60"/>
                    <a:pt x="126" y="60"/>
                    <a:pt x="12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5" name="Freeform 43">
              <a:extLst>
                <a:ext uri="{FF2B5EF4-FFF2-40B4-BE49-F238E27FC236}">
                  <a16:creationId xmlns:a16="http://schemas.microsoft.com/office/drawing/2014/main" id="{82150E88-8C99-E941-8A5F-842F8719BA2B}"/>
                </a:ext>
              </a:extLst>
            </p:cNvPr>
            <p:cNvSpPr>
              <a:spLocks/>
            </p:cNvSpPr>
            <p:nvPr/>
          </p:nvSpPr>
          <p:spPr bwMode="auto">
            <a:xfrm>
              <a:off x="3437" y="3218"/>
              <a:ext cx="186" cy="89"/>
            </a:xfrm>
            <a:custGeom>
              <a:avLst/>
              <a:gdLst>
                <a:gd name="T0" fmla="*/ 120 w 126"/>
                <a:gd name="T1" fmla="*/ 60 h 60"/>
                <a:gd name="T2" fmla="*/ 0 w 126"/>
                <a:gd name="T3" fmla="*/ 6 h 60"/>
                <a:gd name="T4" fmla="*/ 6 w 126"/>
                <a:gd name="T5" fmla="*/ 0 h 60"/>
                <a:gd name="T6" fmla="*/ 12 w 126"/>
                <a:gd name="T7" fmla="*/ 6 h 60"/>
                <a:gd name="T8" fmla="*/ 120 w 126"/>
                <a:gd name="T9" fmla="*/ 48 h 60"/>
                <a:gd name="T10" fmla="*/ 126 w 126"/>
                <a:gd name="T11" fmla="*/ 54 h 60"/>
                <a:gd name="T12" fmla="*/ 120 w 12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6" h="60">
                  <a:moveTo>
                    <a:pt x="120" y="60"/>
                  </a:moveTo>
                  <a:cubicBezTo>
                    <a:pt x="53" y="60"/>
                    <a:pt x="0" y="36"/>
                    <a:pt x="0" y="6"/>
                  </a:cubicBezTo>
                  <a:cubicBezTo>
                    <a:pt x="0" y="3"/>
                    <a:pt x="3" y="0"/>
                    <a:pt x="6" y="0"/>
                  </a:cubicBezTo>
                  <a:cubicBezTo>
                    <a:pt x="10" y="0"/>
                    <a:pt x="12" y="3"/>
                    <a:pt x="12" y="6"/>
                  </a:cubicBezTo>
                  <a:cubicBezTo>
                    <a:pt x="12" y="26"/>
                    <a:pt x="57" y="48"/>
                    <a:pt x="120" y="48"/>
                  </a:cubicBezTo>
                  <a:cubicBezTo>
                    <a:pt x="124" y="48"/>
                    <a:pt x="126" y="51"/>
                    <a:pt x="126" y="54"/>
                  </a:cubicBezTo>
                  <a:cubicBezTo>
                    <a:pt x="126" y="57"/>
                    <a:pt x="124" y="60"/>
                    <a:pt x="12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6" name="Freeform 44">
              <a:extLst>
                <a:ext uri="{FF2B5EF4-FFF2-40B4-BE49-F238E27FC236}">
                  <a16:creationId xmlns:a16="http://schemas.microsoft.com/office/drawing/2014/main" id="{A09F2EFA-867D-E640-9C5B-A381BB0CD200}"/>
                </a:ext>
              </a:extLst>
            </p:cNvPr>
            <p:cNvSpPr>
              <a:spLocks/>
            </p:cNvSpPr>
            <p:nvPr/>
          </p:nvSpPr>
          <p:spPr bwMode="auto">
            <a:xfrm>
              <a:off x="3437" y="3067"/>
              <a:ext cx="186" cy="320"/>
            </a:xfrm>
            <a:custGeom>
              <a:avLst/>
              <a:gdLst>
                <a:gd name="T0" fmla="*/ 120 w 126"/>
                <a:gd name="T1" fmla="*/ 216 h 216"/>
                <a:gd name="T2" fmla="*/ 0 w 126"/>
                <a:gd name="T3" fmla="*/ 162 h 216"/>
                <a:gd name="T4" fmla="*/ 0 w 126"/>
                <a:gd name="T5" fmla="*/ 6 h 216"/>
                <a:gd name="T6" fmla="*/ 6 w 126"/>
                <a:gd name="T7" fmla="*/ 0 h 216"/>
                <a:gd name="T8" fmla="*/ 12 w 126"/>
                <a:gd name="T9" fmla="*/ 6 h 216"/>
                <a:gd name="T10" fmla="*/ 12 w 126"/>
                <a:gd name="T11" fmla="*/ 162 h 216"/>
                <a:gd name="T12" fmla="*/ 120 w 126"/>
                <a:gd name="T13" fmla="*/ 204 h 216"/>
                <a:gd name="T14" fmla="*/ 126 w 126"/>
                <a:gd name="T15" fmla="*/ 210 h 216"/>
                <a:gd name="T16" fmla="*/ 120 w 126"/>
                <a:gd name="T1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16">
                  <a:moveTo>
                    <a:pt x="120" y="216"/>
                  </a:moveTo>
                  <a:cubicBezTo>
                    <a:pt x="53" y="216"/>
                    <a:pt x="0" y="192"/>
                    <a:pt x="0" y="162"/>
                  </a:cubicBezTo>
                  <a:cubicBezTo>
                    <a:pt x="0" y="6"/>
                    <a:pt x="0" y="6"/>
                    <a:pt x="0" y="6"/>
                  </a:cubicBezTo>
                  <a:cubicBezTo>
                    <a:pt x="0" y="3"/>
                    <a:pt x="3" y="0"/>
                    <a:pt x="6" y="0"/>
                  </a:cubicBezTo>
                  <a:cubicBezTo>
                    <a:pt x="10" y="0"/>
                    <a:pt x="12" y="3"/>
                    <a:pt x="12" y="6"/>
                  </a:cubicBezTo>
                  <a:cubicBezTo>
                    <a:pt x="12" y="162"/>
                    <a:pt x="12" y="162"/>
                    <a:pt x="12" y="162"/>
                  </a:cubicBezTo>
                  <a:cubicBezTo>
                    <a:pt x="12" y="182"/>
                    <a:pt x="57" y="204"/>
                    <a:pt x="120" y="204"/>
                  </a:cubicBezTo>
                  <a:cubicBezTo>
                    <a:pt x="124" y="204"/>
                    <a:pt x="126" y="207"/>
                    <a:pt x="126" y="210"/>
                  </a:cubicBezTo>
                  <a:cubicBezTo>
                    <a:pt x="126" y="213"/>
                    <a:pt x="124" y="216"/>
                    <a:pt x="120"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7" name="Freeform 45">
              <a:extLst>
                <a:ext uri="{FF2B5EF4-FFF2-40B4-BE49-F238E27FC236}">
                  <a16:creationId xmlns:a16="http://schemas.microsoft.com/office/drawing/2014/main" id="{BC500772-7751-EC47-A3CD-B03305E69C84}"/>
                </a:ext>
              </a:extLst>
            </p:cNvPr>
            <p:cNvSpPr>
              <a:spLocks/>
            </p:cNvSpPr>
            <p:nvPr/>
          </p:nvSpPr>
          <p:spPr bwMode="auto">
            <a:xfrm>
              <a:off x="3774" y="3067"/>
              <a:ext cx="18" cy="116"/>
            </a:xfrm>
            <a:custGeom>
              <a:avLst/>
              <a:gdLst>
                <a:gd name="T0" fmla="*/ 6 w 12"/>
                <a:gd name="T1" fmla="*/ 78 h 78"/>
                <a:gd name="T2" fmla="*/ 0 w 12"/>
                <a:gd name="T3" fmla="*/ 72 h 78"/>
                <a:gd name="T4" fmla="*/ 0 w 12"/>
                <a:gd name="T5" fmla="*/ 6 h 78"/>
                <a:gd name="T6" fmla="*/ 6 w 12"/>
                <a:gd name="T7" fmla="*/ 0 h 78"/>
                <a:gd name="T8" fmla="*/ 12 w 12"/>
                <a:gd name="T9" fmla="*/ 6 h 78"/>
                <a:gd name="T10" fmla="*/ 12 w 12"/>
                <a:gd name="T11" fmla="*/ 72 h 78"/>
                <a:gd name="T12" fmla="*/ 6 w 12"/>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2" h="78">
                  <a:moveTo>
                    <a:pt x="6" y="78"/>
                  </a:moveTo>
                  <a:cubicBezTo>
                    <a:pt x="3" y="78"/>
                    <a:pt x="0" y="75"/>
                    <a:pt x="0" y="72"/>
                  </a:cubicBezTo>
                  <a:cubicBezTo>
                    <a:pt x="0" y="6"/>
                    <a:pt x="0" y="6"/>
                    <a:pt x="0" y="6"/>
                  </a:cubicBezTo>
                  <a:cubicBezTo>
                    <a:pt x="0" y="3"/>
                    <a:pt x="3" y="0"/>
                    <a:pt x="6" y="0"/>
                  </a:cubicBezTo>
                  <a:cubicBezTo>
                    <a:pt x="10" y="0"/>
                    <a:pt x="12" y="3"/>
                    <a:pt x="12" y="6"/>
                  </a:cubicBezTo>
                  <a:cubicBezTo>
                    <a:pt x="12" y="72"/>
                    <a:pt x="12" y="72"/>
                    <a:pt x="12" y="72"/>
                  </a:cubicBezTo>
                  <a:cubicBezTo>
                    <a:pt x="12" y="75"/>
                    <a:pt x="10"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8" name="Freeform 46">
              <a:extLst>
                <a:ext uri="{FF2B5EF4-FFF2-40B4-BE49-F238E27FC236}">
                  <a16:creationId xmlns:a16="http://schemas.microsoft.com/office/drawing/2014/main" id="{D723AC2A-9A85-5847-AB11-1547D6847BB1}"/>
                </a:ext>
              </a:extLst>
            </p:cNvPr>
            <p:cNvSpPr>
              <a:spLocks/>
            </p:cNvSpPr>
            <p:nvPr/>
          </p:nvSpPr>
          <p:spPr bwMode="auto">
            <a:xfrm>
              <a:off x="3792" y="3254"/>
              <a:ext cx="62" cy="62"/>
            </a:xfrm>
            <a:custGeom>
              <a:avLst/>
              <a:gdLst>
                <a:gd name="T0" fmla="*/ 36 w 42"/>
                <a:gd name="T1" fmla="*/ 42 h 42"/>
                <a:gd name="T2" fmla="*/ 6 w 42"/>
                <a:gd name="T3" fmla="*/ 42 h 42"/>
                <a:gd name="T4" fmla="*/ 0 w 42"/>
                <a:gd name="T5" fmla="*/ 36 h 42"/>
                <a:gd name="T6" fmla="*/ 6 w 42"/>
                <a:gd name="T7" fmla="*/ 30 h 42"/>
                <a:gd name="T8" fmla="*/ 30 w 42"/>
                <a:gd name="T9" fmla="*/ 30 h 42"/>
                <a:gd name="T10" fmla="*/ 30 w 42"/>
                <a:gd name="T11" fmla="*/ 6 h 42"/>
                <a:gd name="T12" fmla="*/ 36 w 42"/>
                <a:gd name="T13" fmla="*/ 0 h 42"/>
                <a:gd name="T14" fmla="*/ 42 w 42"/>
                <a:gd name="T15" fmla="*/ 6 h 42"/>
                <a:gd name="T16" fmla="*/ 42 w 42"/>
                <a:gd name="T17" fmla="*/ 36 h 42"/>
                <a:gd name="T18" fmla="*/ 36 w 42"/>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36" y="42"/>
                  </a:moveTo>
                  <a:cubicBezTo>
                    <a:pt x="6" y="42"/>
                    <a:pt x="6" y="42"/>
                    <a:pt x="6" y="42"/>
                  </a:cubicBezTo>
                  <a:cubicBezTo>
                    <a:pt x="3" y="42"/>
                    <a:pt x="0" y="39"/>
                    <a:pt x="0" y="36"/>
                  </a:cubicBezTo>
                  <a:cubicBezTo>
                    <a:pt x="0" y="33"/>
                    <a:pt x="3" y="30"/>
                    <a:pt x="6" y="30"/>
                  </a:cubicBezTo>
                  <a:cubicBezTo>
                    <a:pt x="30" y="30"/>
                    <a:pt x="30" y="30"/>
                    <a:pt x="30" y="30"/>
                  </a:cubicBezTo>
                  <a:cubicBezTo>
                    <a:pt x="30" y="6"/>
                    <a:pt x="30" y="6"/>
                    <a:pt x="30" y="6"/>
                  </a:cubicBezTo>
                  <a:cubicBezTo>
                    <a:pt x="30" y="3"/>
                    <a:pt x="33" y="0"/>
                    <a:pt x="36" y="0"/>
                  </a:cubicBezTo>
                  <a:cubicBezTo>
                    <a:pt x="40" y="0"/>
                    <a:pt x="42" y="3"/>
                    <a:pt x="42" y="6"/>
                  </a:cubicBezTo>
                  <a:cubicBezTo>
                    <a:pt x="42" y="36"/>
                    <a:pt x="42" y="36"/>
                    <a:pt x="42" y="36"/>
                  </a:cubicBezTo>
                  <a:cubicBezTo>
                    <a:pt x="42" y="39"/>
                    <a:pt x="40"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9" name="Freeform 47">
              <a:extLst>
                <a:ext uri="{FF2B5EF4-FFF2-40B4-BE49-F238E27FC236}">
                  <a16:creationId xmlns:a16="http://schemas.microsoft.com/office/drawing/2014/main" id="{8F4FC231-7084-0349-B938-A23AAF1FCD39}"/>
                </a:ext>
              </a:extLst>
            </p:cNvPr>
            <p:cNvSpPr>
              <a:spLocks/>
            </p:cNvSpPr>
            <p:nvPr/>
          </p:nvSpPr>
          <p:spPr bwMode="auto">
            <a:xfrm>
              <a:off x="3680" y="3245"/>
              <a:ext cx="174" cy="72"/>
            </a:xfrm>
            <a:custGeom>
              <a:avLst/>
              <a:gdLst>
                <a:gd name="T0" fmla="*/ 7 w 118"/>
                <a:gd name="T1" fmla="*/ 48 h 49"/>
                <a:gd name="T2" fmla="*/ 5 w 118"/>
                <a:gd name="T3" fmla="*/ 48 h 49"/>
                <a:gd name="T4" fmla="*/ 2 w 118"/>
                <a:gd name="T5" fmla="*/ 40 h 49"/>
                <a:gd name="T6" fmla="*/ 58 w 118"/>
                <a:gd name="T7" fmla="*/ 0 h 49"/>
                <a:gd name="T8" fmla="*/ 117 w 118"/>
                <a:gd name="T9" fmla="*/ 40 h 49"/>
                <a:gd name="T10" fmla="*/ 114 w 118"/>
                <a:gd name="T11" fmla="*/ 47 h 49"/>
                <a:gd name="T12" fmla="*/ 106 w 118"/>
                <a:gd name="T13" fmla="*/ 44 h 49"/>
                <a:gd name="T14" fmla="*/ 58 w 118"/>
                <a:gd name="T15" fmla="*/ 12 h 49"/>
                <a:gd name="T16" fmla="*/ 13 w 118"/>
                <a:gd name="T17" fmla="*/ 44 h 49"/>
                <a:gd name="T18" fmla="*/ 7 w 118"/>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49">
                  <a:moveTo>
                    <a:pt x="7" y="48"/>
                  </a:moveTo>
                  <a:cubicBezTo>
                    <a:pt x="7" y="48"/>
                    <a:pt x="6" y="48"/>
                    <a:pt x="5" y="48"/>
                  </a:cubicBezTo>
                  <a:cubicBezTo>
                    <a:pt x="2" y="47"/>
                    <a:pt x="0" y="43"/>
                    <a:pt x="2" y="40"/>
                  </a:cubicBezTo>
                  <a:cubicBezTo>
                    <a:pt x="10" y="16"/>
                    <a:pt x="33" y="0"/>
                    <a:pt x="58" y="0"/>
                  </a:cubicBezTo>
                  <a:cubicBezTo>
                    <a:pt x="84" y="0"/>
                    <a:pt x="109" y="17"/>
                    <a:pt x="117" y="40"/>
                  </a:cubicBezTo>
                  <a:cubicBezTo>
                    <a:pt x="118" y="43"/>
                    <a:pt x="117" y="46"/>
                    <a:pt x="114" y="47"/>
                  </a:cubicBezTo>
                  <a:cubicBezTo>
                    <a:pt x="111" y="49"/>
                    <a:pt x="107" y="47"/>
                    <a:pt x="106" y="44"/>
                  </a:cubicBezTo>
                  <a:cubicBezTo>
                    <a:pt x="100" y="25"/>
                    <a:pt x="79" y="12"/>
                    <a:pt x="58" y="12"/>
                  </a:cubicBezTo>
                  <a:cubicBezTo>
                    <a:pt x="38" y="12"/>
                    <a:pt x="20" y="25"/>
                    <a:pt x="13" y="44"/>
                  </a:cubicBezTo>
                  <a:cubicBezTo>
                    <a:pt x="12" y="46"/>
                    <a:pt x="10" y="48"/>
                    <a:pt x="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50" name="Freeform 48">
              <a:extLst>
                <a:ext uri="{FF2B5EF4-FFF2-40B4-BE49-F238E27FC236}">
                  <a16:creationId xmlns:a16="http://schemas.microsoft.com/office/drawing/2014/main" id="{3CA49FAD-2AF1-7540-8D07-60852CF6A2BD}"/>
                </a:ext>
              </a:extLst>
            </p:cNvPr>
            <p:cNvSpPr>
              <a:spLocks/>
            </p:cNvSpPr>
            <p:nvPr/>
          </p:nvSpPr>
          <p:spPr bwMode="auto">
            <a:xfrm>
              <a:off x="3685" y="3352"/>
              <a:ext cx="62" cy="62"/>
            </a:xfrm>
            <a:custGeom>
              <a:avLst/>
              <a:gdLst>
                <a:gd name="T0" fmla="*/ 6 w 42"/>
                <a:gd name="T1" fmla="*/ 42 h 42"/>
                <a:gd name="T2" fmla="*/ 0 w 42"/>
                <a:gd name="T3" fmla="*/ 36 h 42"/>
                <a:gd name="T4" fmla="*/ 0 w 42"/>
                <a:gd name="T5" fmla="*/ 6 h 42"/>
                <a:gd name="T6" fmla="*/ 6 w 42"/>
                <a:gd name="T7" fmla="*/ 0 h 42"/>
                <a:gd name="T8" fmla="*/ 36 w 42"/>
                <a:gd name="T9" fmla="*/ 0 h 42"/>
                <a:gd name="T10" fmla="*/ 42 w 42"/>
                <a:gd name="T11" fmla="*/ 6 h 42"/>
                <a:gd name="T12" fmla="*/ 36 w 42"/>
                <a:gd name="T13" fmla="*/ 12 h 42"/>
                <a:gd name="T14" fmla="*/ 12 w 42"/>
                <a:gd name="T15" fmla="*/ 12 h 42"/>
                <a:gd name="T16" fmla="*/ 12 w 42"/>
                <a:gd name="T17" fmla="*/ 36 h 42"/>
                <a:gd name="T18" fmla="*/ 6 w 42"/>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6" y="42"/>
                  </a:moveTo>
                  <a:cubicBezTo>
                    <a:pt x="3" y="42"/>
                    <a:pt x="0" y="39"/>
                    <a:pt x="0" y="36"/>
                  </a:cubicBezTo>
                  <a:cubicBezTo>
                    <a:pt x="0" y="6"/>
                    <a:pt x="0" y="6"/>
                    <a:pt x="0" y="6"/>
                  </a:cubicBezTo>
                  <a:cubicBezTo>
                    <a:pt x="0" y="2"/>
                    <a:pt x="3" y="0"/>
                    <a:pt x="6" y="0"/>
                  </a:cubicBezTo>
                  <a:cubicBezTo>
                    <a:pt x="36" y="0"/>
                    <a:pt x="36" y="0"/>
                    <a:pt x="36" y="0"/>
                  </a:cubicBezTo>
                  <a:cubicBezTo>
                    <a:pt x="39" y="0"/>
                    <a:pt x="42" y="2"/>
                    <a:pt x="42" y="6"/>
                  </a:cubicBezTo>
                  <a:cubicBezTo>
                    <a:pt x="42" y="9"/>
                    <a:pt x="39" y="12"/>
                    <a:pt x="36" y="12"/>
                  </a:cubicBezTo>
                  <a:cubicBezTo>
                    <a:pt x="12" y="12"/>
                    <a:pt x="12" y="12"/>
                    <a:pt x="12" y="12"/>
                  </a:cubicBezTo>
                  <a:cubicBezTo>
                    <a:pt x="12" y="36"/>
                    <a:pt x="12" y="36"/>
                    <a:pt x="12" y="36"/>
                  </a:cubicBezTo>
                  <a:cubicBezTo>
                    <a:pt x="12" y="39"/>
                    <a:pt x="9" y="42"/>
                    <a:pt x="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51" name="Freeform 49">
              <a:extLst>
                <a:ext uri="{FF2B5EF4-FFF2-40B4-BE49-F238E27FC236}">
                  <a16:creationId xmlns:a16="http://schemas.microsoft.com/office/drawing/2014/main" id="{DC8104DB-C22A-4A4A-B864-D0711D021AB3}"/>
                </a:ext>
              </a:extLst>
            </p:cNvPr>
            <p:cNvSpPr>
              <a:spLocks/>
            </p:cNvSpPr>
            <p:nvPr/>
          </p:nvSpPr>
          <p:spPr bwMode="auto">
            <a:xfrm>
              <a:off x="3685" y="3350"/>
              <a:ext cx="175" cy="73"/>
            </a:xfrm>
            <a:custGeom>
              <a:avLst/>
              <a:gdLst>
                <a:gd name="T0" fmla="*/ 60 w 118"/>
                <a:gd name="T1" fmla="*/ 49 h 49"/>
                <a:gd name="T2" fmla="*/ 1 w 118"/>
                <a:gd name="T3" fmla="*/ 9 h 49"/>
                <a:gd name="T4" fmla="*/ 5 w 118"/>
                <a:gd name="T5" fmla="*/ 1 h 49"/>
                <a:gd name="T6" fmla="*/ 12 w 118"/>
                <a:gd name="T7" fmla="*/ 5 h 49"/>
                <a:gd name="T8" fmla="*/ 60 w 118"/>
                <a:gd name="T9" fmla="*/ 37 h 49"/>
                <a:gd name="T10" fmla="*/ 105 w 118"/>
                <a:gd name="T11" fmla="*/ 5 h 49"/>
                <a:gd name="T12" fmla="*/ 113 w 118"/>
                <a:gd name="T13" fmla="*/ 1 h 49"/>
                <a:gd name="T14" fmla="*/ 117 w 118"/>
                <a:gd name="T15" fmla="*/ 9 h 49"/>
                <a:gd name="T16" fmla="*/ 60 w 11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9">
                  <a:moveTo>
                    <a:pt x="60" y="49"/>
                  </a:moveTo>
                  <a:cubicBezTo>
                    <a:pt x="34" y="49"/>
                    <a:pt x="9" y="32"/>
                    <a:pt x="1" y="9"/>
                  </a:cubicBezTo>
                  <a:cubicBezTo>
                    <a:pt x="0" y="6"/>
                    <a:pt x="2" y="2"/>
                    <a:pt x="5" y="1"/>
                  </a:cubicBezTo>
                  <a:cubicBezTo>
                    <a:pt x="8" y="0"/>
                    <a:pt x="11" y="2"/>
                    <a:pt x="12" y="5"/>
                  </a:cubicBezTo>
                  <a:cubicBezTo>
                    <a:pt x="19" y="23"/>
                    <a:pt x="39" y="37"/>
                    <a:pt x="60" y="37"/>
                  </a:cubicBezTo>
                  <a:cubicBezTo>
                    <a:pt x="80" y="37"/>
                    <a:pt x="99" y="24"/>
                    <a:pt x="105" y="5"/>
                  </a:cubicBezTo>
                  <a:cubicBezTo>
                    <a:pt x="107" y="2"/>
                    <a:pt x="110" y="0"/>
                    <a:pt x="113" y="1"/>
                  </a:cubicBezTo>
                  <a:cubicBezTo>
                    <a:pt x="116" y="2"/>
                    <a:pt x="118" y="6"/>
                    <a:pt x="117" y="9"/>
                  </a:cubicBezTo>
                  <a:cubicBezTo>
                    <a:pt x="108" y="33"/>
                    <a:pt x="86" y="4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sp>
        <p:nvSpPr>
          <p:cNvPr id="52" name="Freeform 162">
            <a:extLst>
              <a:ext uri="{FF2B5EF4-FFF2-40B4-BE49-F238E27FC236}">
                <a16:creationId xmlns:a16="http://schemas.microsoft.com/office/drawing/2014/main" id="{C2992A13-51A1-9D44-8DCF-0046087864D4}"/>
              </a:ext>
            </a:extLst>
          </p:cNvPr>
          <p:cNvSpPr>
            <a:spLocks noChangeAspect="1" noEditPoints="1"/>
          </p:cNvSpPr>
          <p:nvPr/>
        </p:nvSpPr>
        <p:spPr bwMode="auto">
          <a:xfrm>
            <a:off x="587891" y="4020416"/>
            <a:ext cx="494018" cy="504000"/>
          </a:xfrm>
          <a:custGeom>
            <a:avLst/>
            <a:gdLst>
              <a:gd name="T0" fmla="*/ 70 w 96"/>
              <a:gd name="T1" fmla="*/ 52 h 96"/>
              <a:gd name="T2" fmla="*/ 70 w 96"/>
              <a:gd name="T3" fmla="*/ 56 h 96"/>
              <a:gd name="T4" fmla="*/ 84 w 96"/>
              <a:gd name="T5" fmla="*/ 70 h 96"/>
              <a:gd name="T6" fmla="*/ 96 w 96"/>
              <a:gd name="T7" fmla="*/ 92 h 96"/>
              <a:gd name="T8" fmla="*/ 80 w 96"/>
              <a:gd name="T9" fmla="*/ 82 h 96"/>
              <a:gd name="T10" fmla="*/ 96 w 96"/>
              <a:gd name="T11" fmla="*/ 95 h 96"/>
              <a:gd name="T12" fmla="*/ 14 w 96"/>
              <a:gd name="T13" fmla="*/ 24 h 96"/>
              <a:gd name="T14" fmla="*/ 14 w 96"/>
              <a:gd name="T15" fmla="*/ 36 h 96"/>
              <a:gd name="T16" fmla="*/ 40 w 96"/>
              <a:gd name="T17" fmla="*/ 26 h 96"/>
              <a:gd name="T18" fmla="*/ 36 w 96"/>
              <a:gd name="T19" fmla="*/ 34 h 96"/>
              <a:gd name="T20" fmla="*/ 32 w 96"/>
              <a:gd name="T21" fmla="*/ 54 h 96"/>
              <a:gd name="T22" fmla="*/ 28 w 96"/>
              <a:gd name="T23" fmla="*/ 46 h 96"/>
              <a:gd name="T24" fmla="*/ 32 w 96"/>
              <a:gd name="T25" fmla="*/ 54 h 96"/>
              <a:gd name="T26" fmla="*/ 38 w 96"/>
              <a:gd name="T27" fmla="*/ 44 h 96"/>
              <a:gd name="T28" fmla="*/ 38 w 96"/>
              <a:gd name="T29" fmla="*/ 56 h 96"/>
              <a:gd name="T30" fmla="*/ 22 w 96"/>
              <a:gd name="T31" fmla="*/ 36 h 96"/>
              <a:gd name="T32" fmla="*/ 22 w 96"/>
              <a:gd name="T33" fmla="*/ 24 h 96"/>
              <a:gd name="T34" fmla="*/ 32 w 96"/>
              <a:gd name="T35" fmla="*/ 34 h 96"/>
              <a:gd name="T36" fmla="*/ 28 w 96"/>
              <a:gd name="T37" fmla="*/ 32 h 96"/>
              <a:gd name="T38" fmla="*/ 24 w 96"/>
              <a:gd name="T39" fmla="*/ 32 h 96"/>
              <a:gd name="T40" fmla="*/ 12 w 96"/>
              <a:gd name="T41" fmla="*/ 54 h 96"/>
              <a:gd name="T42" fmla="*/ 22 w 96"/>
              <a:gd name="T43" fmla="*/ 44 h 96"/>
              <a:gd name="T44" fmla="*/ 22 w 96"/>
              <a:gd name="T45" fmla="*/ 56 h 96"/>
              <a:gd name="T46" fmla="*/ 20 w 96"/>
              <a:gd name="T47" fmla="*/ 48 h 96"/>
              <a:gd name="T48" fmla="*/ 38 w 96"/>
              <a:gd name="T49" fmla="*/ 76 h 96"/>
              <a:gd name="T50" fmla="*/ 28 w 96"/>
              <a:gd name="T51" fmla="*/ 66 h 96"/>
              <a:gd name="T52" fmla="*/ 40 w 96"/>
              <a:gd name="T53" fmla="*/ 66 h 96"/>
              <a:gd name="T54" fmla="*/ 32 w 96"/>
              <a:gd name="T55" fmla="*/ 72 h 96"/>
              <a:gd name="T56" fmla="*/ 32 w 96"/>
              <a:gd name="T57" fmla="*/ 68 h 96"/>
              <a:gd name="T58" fmla="*/ 16 w 96"/>
              <a:gd name="T59" fmla="*/ 66 h 96"/>
              <a:gd name="T60" fmla="*/ 12 w 96"/>
              <a:gd name="T61" fmla="*/ 74 h 96"/>
              <a:gd name="T62" fmla="*/ 24 w 96"/>
              <a:gd name="T63" fmla="*/ 74 h 96"/>
              <a:gd name="T64" fmla="*/ 20 w 96"/>
              <a:gd name="T65" fmla="*/ 66 h 96"/>
              <a:gd name="T66" fmla="*/ 24 w 96"/>
              <a:gd name="T67" fmla="*/ 74 h 96"/>
              <a:gd name="T68" fmla="*/ 4 w 96"/>
              <a:gd name="T69" fmla="*/ 84 h 96"/>
              <a:gd name="T70" fmla="*/ 64 w 96"/>
              <a:gd name="T71" fmla="*/ 22 h 96"/>
              <a:gd name="T72" fmla="*/ 68 w 96"/>
              <a:gd name="T73" fmla="*/ 38 h 96"/>
              <a:gd name="T74" fmla="*/ 48 w 96"/>
              <a:gd name="T75" fmla="*/ 0 h 96"/>
              <a:gd name="T76" fmla="*/ 0 w 96"/>
              <a:gd name="T77" fmla="*/ 2 h 96"/>
              <a:gd name="T78" fmla="*/ 42 w 96"/>
              <a:gd name="T79" fmla="*/ 88 h 96"/>
              <a:gd name="T80" fmla="*/ 66 w 96"/>
              <a:gd name="T81" fmla="*/ 20 h 96"/>
              <a:gd name="T82" fmla="*/ 46 w 96"/>
              <a:gd name="T83" fmla="*/ 0 h 96"/>
              <a:gd name="T84" fmla="*/ 46 w 96"/>
              <a:gd name="T85"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70" y="88"/>
                </a:moveTo>
                <a:cubicBezTo>
                  <a:pt x="60" y="88"/>
                  <a:pt x="52" y="80"/>
                  <a:pt x="52" y="70"/>
                </a:cubicBezTo>
                <a:cubicBezTo>
                  <a:pt x="52" y="60"/>
                  <a:pt x="60" y="52"/>
                  <a:pt x="70" y="52"/>
                </a:cubicBezTo>
                <a:cubicBezTo>
                  <a:pt x="80" y="52"/>
                  <a:pt x="88" y="60"/>
                  <a:pt x="88" y="70"/>
                </a:cubicBezTo>
                <a:cubicBezTo>
                  <a:pt x="88" y="80"/>
                  <a:pt x="80" y="88"/>
                  <a:pt x="70" y="88"/>
                </a:cubicBezTo>
                <a:close/>
                <a:moveTo>
                  <a:pt x="70" y="56"/>
                </a:moveTo>
                <a:cubicBezTo>
                  <a:pt x="63" y="56"/>
                  <a:pt x="56" y="62"/>
                  <a:pt x="56" y="70"/>
                </a:cubicBezTo>
                <a:cubicBezTo>
                  <a:pt x="56" y="77"/>
                  <a:pt x="63" y="84"/>
                  <a:pt x="70" y="84"/>
                </a:cubicBezTo>
                <a:cubicBezTo>
                  <a:pt x="78" y="84"/>
                  <a:pt x="84" y="77"/>
                  <a:pt x="84" y="70"/>
                </a:cubicBezTo>
                <a:cubicBezTo>
                  <a:pt x="84" y="62"/>
                  <a:pt x="78" y="56"/>
                  <a:pt x="70" y="56"/>
                </a:cubicBezTo>
                <a:close/>
                <a:moveTo>
                  <a:pt x="96" y="95"/>
                </a:moveTo>
                <a:cubicBezTo>
                  <a:pt x="96" y="94"/>
                  <a:pt x="96" y="93"/>
                  <a:pt x="96" y="92"/>
                </a:cubicBezTo>
                <a:cubicBezTo>
                  <a:pt x="83" y="80"/>
                  <a:pt x="83" y="80"/>
                  <a:pt x="83" y="80"/>
                </a:cubicBezTo>
                <a:cubicBezTo>
                  <a:pt x="82" y="79"/>
                  <a:pt x="81" y="79"/>
                  <a:pt x="80" y="80"/>
                </a:cubicBezTo>
                <a:cubicBezTo>
                  <a:pt x="79" y="80"/>
                  <a:pt x="79" y="82"/>
                  <a:pt x="80" y="82"/>
                </a:cubicBezTo>
                <a:cubicBezTo>
                  <a:pt x="93" y="95"/>
                  <a:pt x="93" y="95"/>
                  <a:pt x="93" y="95"/>
                </a:cubicBezTo>
                <a:cubicBezTo>
                  <a:pt x="93" y="95"/>
                  <a:pt x="94" y="96"/>
                  <a:pt x="94" y="96"/>
                </a:cubicBezTo>
                <a:cubicBezTo>
                  <a:pt x="95" y="96"/>
                  <a:pt x="95" y="95"/>
                  <a:pt x="96" y="95"/>
                </a:cubicBezTo>
                <a:close/>
                <a:moveTo>
                  <a:pt x="16" y="34"/>
                </a:moveTo>
                <a:cubicBezTo>
                  <a:pt x="16" y="26"/>
                  <a:pt x="16" y="26"/>
                  <a:pt x="16" y="26"/>
                </a:cubicBezTo>
                <a:cubicBezTo>
                  <a:pt x="16" y="25"/>
                  <a:pt x="15" y="24"/>
                  <a:pt x="14" y="24"/>
                </a:cubicBezTo>
                <a:cubicBezTo>
                  <a:pt x="13" y="24"/>
                  <a:pt x="12" y="25"/>
                  <a:pt x="12" y="26"/>
                </a:cubicBezTo>
                <a:cubicBezTo>
                  <a:pt x="12" y="34"/>
                  <a:pt x="12" y="34"/>
                  <a:pt x="12" y="34"/>
                </a:cubicBezTo>
                <a:cubicBezTo>
                  <a:pt x="12" y="35"/>
                  <a:pt x="13" y="36"/>
                  <a:pt x="14" y="36"/>
                </a:cubicBezTo>
                <a:cubicBezTo>
                  <a:pt x="15" y="36"/>
                  <a:pt x="16" y="35"/>
                  <a:pt x="16" y="34"/>
                </a:cubicBezTo>
                <a:close/>
                <a:moveTo>
                  <a:pt x="40" y="34"/>
                </a:moveTo>
                <a:cubicBezTo>
                  <a:pt x="40" y="26"/>
                  <a:pt x="40" y="26"/>
                  <a:pt x="40" y="26"/>
                </a:cubicBezTo>
                <a:cubicBezTo>
                  <a:pt x="40" y="25"/>
                  <a:pt x="39" y="24"/>
                  <a:pt x="38" y="24"/>
                </a:cubicBezTo>
                <a:cubicBezTo>
                  <a:pt x="37" y="24"/>
                  <a:pt x="36" y="25"/>
                  <a:pt x="36" y="26"/>
                </a:cubicBezTo>
                <a:cubicBezTo>
                  <a:pt x="36" y="34"/>
                  <a:pt x="36" y="34"/>
                  <a:pt x="36" y="34"/>
                </a:cubicBezTo>
                <a:cubicBezTo>
                  <a:pt x="36" y="35"/>
                  <a:pt x="37" y="36"/>
                  <a:pt x="38" y="36"/>
                </a:cubicBezTo>
                <a:cubicBezTo>
                  <a:pt x="39" y="36"/>
                  <a:pt x="40" y="35"/>
                  <a:pt x="40" y="34"/>
                </a:cubicBezTo>
                <a:close/>
                <a:moveTo>
                  <a:pt x="32" y="54"/>
                </a:moveTo>
                <a:cubicBezTo>
                  <a:pt x="32" y="46"/>
                  <a:pt x="32" y="46"/>
                  <a:pt x="32" y="46"/>
                </a:cubicBezTo>
                <a:cubicBezTo>
                  <a:pt x="32" y="45"/>
                  <a:pt x="31" y="44"/>
                  <a:pt x="30" y="44"/>
                </a:cubicBezTo>
                <a:cubicBezTo>
                  <a:pt x="29" y="44"/>
                  <a:pt x="28" y="45"/>
                  <a:pt x="28" y="46"/>
                </a:cubicBezTo>
                <a:cubicBezTo>
                  <a:pt x="28" y="54"/>
                  <a:pt x="28" y="54"/>
                  <a:pt x="28" y="54"/>
                </a:cubicBezTo>
                <a:cubicBezTo>
                  <a:pt x="28" y="55"/>
                  <a:pt x="29" y="56"/>
                  <a:pt x="30" y="56"/>
                </a:cubicBezTo>
                <a:cubicBezTo>
                  <a:pt x="31" y="56"/>
                  <a:pt x="32" y="55"/>
                  <a:pt x="32" y="54"/>
                </a:cubicBezTo>
                <a:close/>
                <a:moveTo>
                  <a:pt x="40" y="54"/>
                </a:moveTo>
                <a:cubicBezTo>
                  <a:pt x="40" y="46"/>
                  <a:pt x="40" y="46"/>
                  <a:pt x="40" y="46"/>
                </a:cubicBezTo>
                <a:cubicBezTo>
                  <a:pt x="40" y="45"/>
                  <a:pt x="39" y="44"/>
                  <a:pt x="38" y="44"/>
                </a:cubicBezTo>
                <a:cubicBezTo>
                  <a:pt x="37" y="44"/>
                  <a:pt x="36" y="45"/>
                  <a:pt x="36" y="46"/>
                </a:cubicBezTo>
                <a:cubicBezTo>
                  <a:pt x="36" y="54"/>
                  <a:pt x="36" y="54"/>
                  <a:pt x="36" y="54"/>
                </a:cubicBezTo>
                <a:cubicBezTo>
                  <a:pt x="36" y="55"/>
                  <a:pt x="37" y="56"/>
                  <a:pt x="38" y="56"/>
                </a:cubicBezTo>
                <a:cubicBezTo>
                  <a:pt x="39" y="56"/>
                  <a:pt x="40" y="55"/>
                  <a:pt x="40" y="54"/>
                </a:cubicBezTo>
                <a:close/>
                <a:moveTo>
                  <a:pt x="30" y="36"/>
                </a:moveTo>
                <a:cubicBezTo>
                  <a:pt x="22" y="36"/>
                  <a:pt x="22" y="36"/>
                  <a:pt x="22" y="36"/>
                </a:cubicBezTo>
                <a:cubicBezTo>
                  <a:pt x="21" y="36"/>
                  <a:pt x="20" y="35"/>
                  <a:pt x="20" y="34"/>
                </a:cubicBezTo>
                <a:cubicBezTo>
                  <a:pt x="20" y="26"/>
                  <a:pt x="20" y="26"/>
                  <a:pt x="20" y="26"/>
                </a:cubicBezTo>
                <a:cubicBezTo>
                  <a:pt x="20" y="25"/>
                  <a:pt x="21" y="24"/>
                  <a:pt x="22" y="24"/>
                </a:cubicBezTo>
                <a:cubicBezTo>
                  <a:pt x="30" y="24"/>
                  <a:pt x="30" y="24"/>
                  <a:pt x="30" y="24"/>
                </a:cubicBezTo>
                <a:cubicBezTo>
                  <a:pt x="31" y="24"/>
                  <a:pt x="32" y="25"/>
                  <a:pt x="32" y="26"/>
                </a:cubicBezTo>
                <a:cubicBezTo>
                  <a:pt x="32" y="34"/>
                  <a:pt x="32" y="34"/>
                  <a:pt x="32" y="34"/>
                </a:cubicBezTo>
                <a:cubicBezTo>
                  <a:pt x="32" y="35"/>
                  <a:pt x="31" y="36"/>
                  <a:pt x="30" y="36"/>
                </a:cubicBezTo>
                <a:close/>
                <a:moveTo>
                  <a:pt x="24" y="32"/>
                </a:moveTo>
                <a:cubicBezTo>
                  <a:pt x="28" y="32"/>
                  <a:pt x="28" y="32"/>
                  <a:pt x="28" y="32"/>
                </a:cubicBezTo>
                <a:cubicBezTo>
                  <a:pt x="28" y="28"/>
                  <a:pt x="28" y="28"/>
                  <a:pt x="28" y="28"/>
                </a:cubicBezTo>
                <a:cubicBezTo>
                  <a:pt x="24" y="28"/>
                  <a:pt x="24" y="28"/>
                  <a:pt x="24" y="28"/>
                </a:cubicBezTo>
                <a:lnTo>
                  <a:pt x="24" y="32"/>
                </a:lnTo>
                <a:close/>
                <a:moveTo>
                  <a:pt x="22" y="56"/>
                </a:moveTo>
                <a:cubicBezTo>
                  <a:pt x="14" y="56"/>
                  <a:pt x="14" y="56"/>
                  <a:pt x="14" y="56"/>
                </a:cubicBezTo>
                <a:cubicBezTo>
                  <a:pt x="13" y="56"/>
                  <a:pt x="12" y="55"/>
                  <a:pt x="12" y="54"/>
                </a:cubicBezTo>
                <a:cubicBezTo>
                  <a:pt x="12" y="46"/>
                  <a:pt x="12" y="46"/>
                  <a:pt x="12" y="46"/>
                </a:cubicBezTo>
                <a:cubicBezTo>
                  <a:pt x="12" y="45"/>
                  <a:pt x="13" y="44"/>
                  <a:pt x="14" y="44"/>
                </a:cubicBezTo>
                <a:cubicBezTo>
                  <a:pt x="22" y="44"/>
                  <a:pt x="22" y="44"/>
                  <a:pt x="22" y="44"/>
                </a:cubicBezTo>
                <a:cubicBezTo>
                  <a:pt x="23" y="44"/>
                  <a:pt x="24" y="45"/>
                  <a:pt x="24" y="46"/>
                </a:cubicBezTo>
                <a:cubicBezTo>
                  <a:pt x="24" y="54"/>
                  <a:pt x="24" y="54"/>
                  <a:pt x="24" y="54"/>
                </a:cubicBezTo>
                <a:cubicBezTo>
                  <a:pt x="24" y="55"/>
                  <a:pt x="23" y="56"/>
                  <a:pt x="22" y="56"/>
                </a:cubicBezTo>
                <a:close/>
                <a:moveTo>
                  <a:pt x="16" y="52"/>
                </a:moveTo>
                <a:cubicBezTo>
                  <a:pt x="20" y="52"/>
                  <a:pt x="20" y="52"/>
                  <a:pt x="20" y="52"/>
                </a:cubicBezTo>
                <a:cubicBezTo>
                  <a:pt x="20" y="48"/>
                  <a:pt x="20" y="48"/>
                  <a:pt x="20" y="48"/>
                </a:cubicBezTo>
                <a:cubicBezTo>
                  <a:pt x="16" y="48"/>
                  <a:pt x="16" y="48"/>
                  <a:pt x="16" y="48"/>
                </a:cubicBezTo>
                <a:lnTo>
                  <a:pt x="16" y="52"/>
                </a:lnTo>
                <a:close/>
                <a:moveTo>
                  <a:pt x="38" y="76"/>
                </a:moveTo>
                <a:cubicBezTo>
                  <a:pt x="30" y="76"/>
                  <a:pt x="30" y="76"/>
                  <a:pt x="30" y="76"/>
                </a:cubicBezTo>
                <a:cubicBezTo>
                  <a:pt x="29" y="76"/>
                  <a:pt x="28" y="75"/>
                  <a:pt x="28" y="74"/>
                </a:cubicBezTo>
                <a:cubicBezTo>
                  <a:pt x="28" y="66"/>
                  <a:pt x="28" y="66"/>
                  <a:pt x="28" y="66"/>
                </a:cubicBezTo>
                <a:cubicBezTo>
                  <a:pt x="28" y="65"/>
                  <a:pt x="29" y="64"/>
                  <a:pt x="30" y="64"/>
                </a:cubicBezTo>
                <a:cubicBezTo>
                  <a:pt x="38" y="64"/>
                  <a:pt x="38" y="64"/>
                  <a:pt x="38" y="64"/>
                </a:cubicBezTo>
                <a:cubicBezTo>
                  <a:pt x="39" y="64"/>
                  <a:pt x="40" y="65"/>
                  <a:pt x="40" y="66"/>
                </a:cubicBezTo>
                <a:cubicBezTo>
                  <a:pt x="40" y="74"/>
                  <a:pt x="40" y="74"/>
                  <a:pt x="40" y="74"/>
                </a:cubicBezTo>
                <a:cubicBezTo>
                  <a:pt x="40" y="75"/>
                  <a:pt x="39" y="76"/>
                  <a:pt x="38" y="76"/>
                </a:cubicBezTo>
                <a:close/>
                <a:moveTo>
                  <a:pt x="32" y="72"/>
                </a:moveTo>
                <a:cubicBezTo>
                  <a:pt x="36" y="72"/>
                  <a:pt x="36" y="72"/>
                  <a:pt x="36" y="72"/>
                </a:cubicBezTo>
                <a:cubicBezTo>
                  <a:pt x="36" y="68"/>
                  <a:pt x="36" y="68"/>
                  <a:pt x="36" y="68"/>
                </a:cubicBezTo>
                <a:cubicBezTo>
                  <a:pt x="32" y="68"/>
                  <a:pt x="32" y="68"/>
                  <a:pt x="32" y="68"/>
                </a:cubicBezTo>
                <a:lnTo>
                  <a:pt x="32" y="72"/>
                </a:lnTo>
                <a:close/>
                <a:moveTo>
                  <a:pt x="16" y="74"/>
                </a:moveTo>
                <a:cubicBezTo>
                  <a:pt x="16" y="66"/>
                  <a:pt x="16" y="66"/>
                  <a:pt x="16" y="66"/>
                </a:cubicBezTo>
                <a:cubicBezTo>
                  <a:pt x="16" y="65"/>
                  <a:pt x="15" y="64"/>
                  <a:pt x="14" y="64"/>
                </a:cubicBezTo>
                <a:cubicBezTo>
                  <a:pt x="13" y="64"/>
                  <a:pt x="12" y="65"/>
                  <a:pt x="12" y="66"/>
                </a:cubicBezTo>
                <a:cubicBezTo>
                  <a:pt x="12" y="74"/>
                  <a:pt x="12" y="74"/>
                  <a:pt x="12" y="74"/>
                </a:cubicBezTo>
                <a:cubicBezTo>
                  <a:pt x="12" y="75"/>
                  <a:pt x="13" y="76"/>
                  <a:pt x="14" y="76"/>
                </a:cubicBezTo>
                <a:cubicBezTo>
                  <a:pt x="15" y="76"/>
                  <a:pt x="16" y="75"/>
                  <a:pt x="16" y="74"/>
                </a:cubicBezTo>
                <a:close/>
                <a:moveTo>
                  <a:pt x="24" y="74"/>
                </a:moveTo>
                <a:cubicBezTo>
                  <a:pt x="24" y="66"/>
                  <a:pt x="24" y="66"/>
                  <a:pt x="24" y="66"/>
                </a:cubicBezTo>
                <a:cubicBezTo>
                  <a:pt x="24" y="65"/>
                  <a:pt x="23" y="64"/>
                  <a:pt x="22" y="64"/>
                </a:cubicBezTo>
                <a:cubicBezTo>
                  <a:pt x="21" y="64"/>
                  <a:pt x="20" y="65"/>
                  <a:pt x="20" y="66"/>
                </a:cubicBezTo>
                <a:cubicBezTo>
                  <a:pt x="20" y="74"/>
                  <a:pt x="20" y="74"/>
                  <a:pt x="20" y="74"/>
                </a:cubicBezTo>
                <a:cubicBezTo>
                  <a:pt x="20" y="75"/>
                  <a:pt x="21" y="76"/>
                  <a:pt x="22" y="76"/>
                </a:cubicBezTo>
                <a:cubicBezTo>
                  <a:pt x="23" y="76"/>
                  <a:pt x="24" y="75"/>
                  <a:pt x="24" y="74"/>
                </a:cubicBezTo>
                <a:close/>
                <a:moveTo>
                  <a:pt x="44" y="86"/>
                </a:moveTo>
                <a:cubicBezTo>
                  <a:pt x="44" y="85"/>
                  <a:pt x="43" y="84"/>
                  <a:pt x="42" y="84"/>
                </a:cubicBezTo>
                <a:cubicBezTo>
                  <a:pt x="4" y="84"/>
                  <a:pt x="4" y="84"/>
                  <a:pt x="4" y="84"/>
                </a:cubicBezTo>
                <a:cubicBezTo>
                  <a:pt x="4" y="4"/>
                  <a:pt x="4" y="4"/>
                  <a:pt x="4" y="4"/>
                </a:cubicBezTo>
                <a:cubicBezTo>
                  <a:pt x="45" y="4"/>
                  <a:pt x="45" y="4"/>
                  <a:pt x="45" y="4"/>
                </a:cubicBezTo>
                <a:cubicBezTo>
                  <a:pt x="64" y="22"/>
                  <a:pt x="64" y="22"/>
                  <a:pt x="64" y="22"/>
                </a:cubicBezTo>
                <a:cubicBezTo>
                  <a:pt x="64" y="38"/>
                  <a:pt x="64" y="38"/>
                  <a:pt x="64" y="38"/>
                </a:cubicBezTo>
                <a:cubicBezTo>
                  <a:pt x="64" y="39"/>
                  <a:pt x="65" y="40"/>
                  <a:pt x="66" y="40"/>
                </a:cubicBezTo>
                <a:cubicBezTo>
                  <a:pt x="67" y="40"/>
                  <a:pt x="68" y="39"/>
                  <a:pt x="68" y="38"/>
                </a:cubicBezTo>
                <a:cubicBezTo>
                  <a:pt x="68" y="22"/>
                  <a:pt x="68" y="22"/>
                  <a:pt x="68" y="22"/>
                </a:cubicBezTo>
                <a:cubicBezTo>
                  <a:pt x="68" y="21"/>
                  <a:pt x="68" y="21"/>
                  <a:pt x="68" y="20"/>
                </a:cubicBezTo>
                <a:cubicBezTo>
                  <a:pt x="48" y="0"/>
                  <a:pt x="48" y="0"/>
                  <a:pt x="48" y="0"/>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2" y="88"/>
                  <a:pt x="42" y="88"/>
                  <a:pt x="42" y="88"/>
                </a:cubicBezTo>
                <a:cubicBezTo>
                  <a:pt x="43" y="88"/>
                  <a:pt x="44" y="87"/>
                  <a:pt x="44" y="86"/>
                </a:cubicBezTo>
                <a:close/>
                <a:moveTo>
                  <a:pt x="68" y="22"/>
                </a:moveTo>
                <a:cubicBezTo>
                  <a:pt x="68" y="21"/>
                  <a:pt x="67" y="20"/>
                  <a:pt x="66" y="20"/>
                </a:cubicBezTo>
                <a:cubicBezTo>
                  <a:pt x="48" y="20"/>
                  <a:pt x="48" y="20"/>
                  <a:pt x="48" y="20"/>
                </a:cubicBezTo>
                <a:cubicBezTo>
                  <a:pt x="48" y="2"/>
                  <a:pt x="48" y="2"/>
                  <a:pt x="48" y="2"/>
                </a:cubicBezTo>
                <a:cubicBezTo>
                  <a:pt x="48" y="1"/>
                  <a:pt x="47" y="0"/>
                  <a:pt x="46" y="0"/>
                </a:cubicBezTo>
                <a:cubicBezTo>
                  <a:pt x="45" y="0"/>
                  <a:pt x="44" y="1"/>
                  <a:pt x="44" y="2"/>
                </a:cubicBezTo>
                <a:cubicBezTo>
                  <a:pt x="44" y="22"/>
                  <a:pt x="44" y="22"/>
                  <a:pt x="44" y="22"/>
                </a:cubicBezTo>
                <a:cubicBezTo>
                  <a:pt x="44" y="23"/>
                  <a:pt x="45" y="24"/>
                  <a:pt x="46" y="24"/>
                </a:cubicBezTo>
                <a:cubicBezTo>
                  <a:pt x="66" y="24"/>
                  <a:pt x="66" y="24"/>
                  <a:pt x="66" y="24"/>
                </a:cubicBezTo>
                <a:cubicBezTo>
                  <a:pt x="67" y="24"/>
                  <a:pt x="68" y="23"/>
                  <a:pt x="68"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AU"/>
          </a:p>
        </p:txBody>
      </p:sp>
      <p:grpSp>
        <p:nvGrpSpPr>
          <p:cNvPr id="53" name="Group 60">
            <a:extLst>
              <a:ext uri="{FF2B5EF4-FFF2-40B4-BE49-F238E27FC236}">
                <a16:creationId xmlns:a16="http://schemas.microsoft.com/office/drawing/2014/main" id="{3B043BFE-906B-2140-B2FB-3E621987AA04}"/>
              </a:ext>
            </a:extLst>
          </p:cNvPr>
          <p:cNvGrpSpPr>
            <a:grpSpLocks noChangeAspect="1"/>
          </p:cNvGrpSpPr>
          <p:nvPr/>
        </p:nvGrpSpPr>
        <p:grpSpPr bwMode="auto">
          <a:xfrm>
            <a:off x="600348" y="5191982"/>
            <a:ext cx="469105" cy="468000"/>
            <a:chOff x="6536" y="438"/>
            <a:chExt cx="427" cy="426"/>
          </a:xfrm>
          <a:solidFill>
            <a:schemeClr val="accent2"/>
          </a:solidFill>
        </p:grpSpPr>
        <p:sp>
          <p:nvSpPr>
            <p:cNvPr id="54" name="Freeform 61">
              <a:extLst>
                <a:ext uri="{FF2B5EF4-FFF2-40B4-BE49-F238E27FC236}">
                  <a16:creationId xmlns:a16="http://schemas.microsoft.com/office/drawing/2014/main" id="{9A078778-79C9-8A47-8D70-50DD35D4B817}"/>
                </a:ext>
              </a:extLst>
            </p:cNvPr>
            <p:cNvSpPr>
              <a:spLocks noEditPoints="1"/>
            </p:cNvSpPr>
            <p:nvPr/>
          </p:nvSpPr>
          <p:spPr bwMode="auto">
            <a:xfrm>
              <a:off x="6536" y="438"/>
              <a:ext cx="427" cy="426"/>
            </a:xfrm>
            <a:custGeom>
              <a:avLst/>
              <a:gdLst>
                <a:gd name="T0" fmla="*/ 282 w 288"/>
                <a:gd name="T1" fmla="*/ 24 h 288"/>
                <a:gd name="T2" fmla="*/ 240 w 288"/>
                <a:gd name="T3" fmla="*/ 24 h 288"/>
                <a:gd name="T4" fmla="*/ 240 w 288"/>
                <a:gd name="T5" fmla="*/ 6 h 288"/>
                <a:gd name="T6" fmla="*/ 234 w 288"/>
                <a:gd name="T7" fmla="*/ 0 h 288"/>
                <a:gd name="T8" fmla="*/ 198 w 288"/>
                <a:gd name="T9" fmla="*/ 0 h 288"/>
                <a:gd name="T10" fmla="*/ 192 w 288"/>
                <a:gd name="T11" fmla="*/ 6 h 288"/>
                <a:gd name="T12" fmla="*/ 192 w 288"/>
                <a:gd name="T13" fmla="*/ 24 h 288"/>
                <a:gd name="T14" fmla="*/ 96 w 288"/>
                <a:gd name="T15" fmla="*/ 24 h 288"/>
                <a:gd name="T16" fmla="*/ 96 w 288"/>
                <a:gd name="T17" fmla="*/ 6 h 288"/>
                <a:gd name="T18" fmla="*/ 90 w 288"/>
                <a:gd name="T19" fmla="*/ 0 h 288"/>
                <a:gd name="T20" fmla="*/ 54 w 288"/>
                <a:gd name="T21" fmla="*/ 0 h 288"/>
                <a:gd name="T22" fmla="*/ 48 w 288"/>
                <a:gd name="T23" fmla="*/ 6 h 288"/>
                <a:gd name="T24" fmla="*/ 48 w 288"/>
                <a:gd name="T25" fmla="*/ 24 h 288"/>
                <a:gd name="T26" fmla="*/ 6 w 288"/>
                <a:gd name="T27" fmla="*/ 24 h 288"/>
                <a:gd name="T28" fmla="*/ 0 w 288"/>
                <a:gd name="T29" fmla="*/ 30 h 288"/>
                <a:gd name="T30" fmla="*/ 0 w 288"/>
                <a:gd name="T31" fmla="*/ 282 h 288"/>
                <a:gd name="T32" fmla="*/ 6 w 288"/>
                <a:gd name="T33" fmla="*/ 288 h 288"/>
                <a:gd name="T34" fmla="*/ 282 w 288"/>
                <a:gd name="T35" fmla="*/ 288 h 288"/>
                <a:gd name="T36" fmla="*/ 288 w 288"/>
                <a:gd name="T37" fmla="*/ 282 h 288"/>
                <a:gd name="T38" fmla="*/ 288 w 288"/>
                <a:gd name="T39" fmla="*/ 30 h 288"/>
                <a:gd name="T40" fmla="*/ 282 w 288"/>
                <a:gd name="T41" fmla="*/ 24 h 288"/>
                <a:gd name="T42" fmla="*/ 204 w 288"/>
                <a:gd name="T43" fmla="*/ 12 h 288"/>
                <a:gd name="T44" fmla="*/ 228 w 288"/>
                <a:gd name="T45" fmla="*/ 12 h 288"/>
                <a:gd name="T46" fmla="*/ 228 w 288"/>
                <a:gd name="T47" fmla="*/ 48 h 288"/>
                <a:gd name="T48" fmla="*/ 204 w 288"/>
                <a:gd name="T49" fmla="*/ 48 h 288"/>
                <a:gd name="T50" fmla="*/ 204 w 288"/>
                <a:gd name="T51" fmla="*/ 12 h 288"/>
                <a:gd name="T52" fmla="*/ 60 w 288"/>
                <a:gd name="T53" fmla="*/ 12 h 288"/>
                <a:gd name="T54" fmla="*/ 84 w 288"/>
                <a:gd name="T55" fmla="*/ 12 h 288"/>
                <a:gd name="T56" fmla="*/ 84 w 288"/>
                <a:gd name="T57" fmla="*/ 48 h 288"/>
                <a:gd name="T58" fmla="*/ 60 w 288"/>
                <a:gd name="T59" fmla="*/ 48 h 288"/>
                <a:gd name="T60" fmla="*/ 60 w 288"/>
                <a:gd name="T61" fmla="*/ 12 h 288"/>
                <a:gd name="T62" fmla="*/ 48 w 288"/>
                <a:gd name="T63" fmla="*/ 36 h 288"/>
                <a:gd name="T64" fmla="*/ 48 w 288"/>
                <a:gd name="T65" fmla="*/ 54 h 288"/>
                <a:gd name="T66" fmla="*/ 54 w 288"/>
                <a:gd name="T67" fmla="*/ 60 h 288"/>
                <a:gd name="T68" fmla="*/ 90 w 288"/>
                <a:gd name="T69" fmla="*/ 60 h 288"/>
                <a:gd name="T70" fmla="*/ 96 w 288"/>
                <a:gd name="T71" fmla="*/ 54 h 288"/>
                <a:gd name="T72" fmla="*/ 96 w 288"/>
                <a:gd name="T73" fmla="*/ 36 h 288"/>
                <a:gd name="T74" fmla="*/ 192 w 288"/>
                <a:gd name="T75" fmla="*/ 36 h 288"/>
                <a:gd name="T76" fmla="*/ 192 w 288"/>
                <a:gd name="T77" fmla="*/ 54 h 288"/>
                <a:gd name="T78" fmla="*/ 198 w 288"/>
                <a:gd name="T79" fmla="*/ 60 h 288"/>
                <a:gd name="T80" fmla="*/ 234 w 288"/>
                <a:gd name="T81" fmla="*/ 60 h 288"/>
                <a:gd name="T82" fmla="*/ 240 w 288"/>
                <a:gd name="T83" fmla="*/ 54 h 288"/>
                <a:gd name="T84" fmla="*/ 240 w 288"/>
                <a:gd name="T85" fmla="*/ 36 h 288"/>
                <a:gd name="T86" fmla="*/ 276 w 288"/>
                <a:gd name="T87" fmla="*/ 36 h 288"/>
                <a:gd name="T88" fmla="*/ 276 w 288"/>
                <a:gd name="T89" fmla="*/ 84 h 288"/>
                <a:gd name="T90" fmla="*/ 12 w 288"/>
                <a:gd name="T91" fmla="*/ 84 h 288"/>
                <a:gd name="T92" fmla="*/ 12 w 288"/>
                <a:gd name="T93" fmla="*/ 36 h 288"/>
                <a:gd name="T94" fmla="*/ 48 w 288"/>
                <a:gd name="T95" fmla="*/ 36 h 288"/>
                <a:gd name="T96" fmla="*/ 12 w 288"/>
                <a:gd name="T97" fmla="*/ 276 h 288"/>
                <a:gd name="T98" fmla="*/ 12 w 288"/>
                <a:gd name="T99" fmla="*/ 96 h 288"/>
                <a:gd name="T100" fmla="*/ 276 w 288"/>
                <a:gd name="T101" fmla="*/ 96 h 288"/>
                <a:gd name="T102" fmla="*/ 276 w 288"/>
                <a:gd name="T103" fmla="*/ 276 h 288"/>
                <a:gd name="T104" fmla="*/ 12 w 288"/>
                <a:gd name="T10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88">
                  <a:moveTo>
                    <a:pt x="282" y="24"/>
                  </a:moveTo>
                  <a:cubicBezTo>
                    <a:pt x="240" y="24"/>
                    <a:pt x="240" y="24"/>
                    <a:pt x="240" y="24"/>
                  </a:cubicBezTo>
                  <a:cubicBezTo>
                    <a:pt x="240" y="6"/>
                    <a:pt x="240" y="6"/>
                    <a:pt x="240" y="6"/>
                  </a:cubicBezTo>
                  <a:cubicBezTo>
                    <a:pt x="240" y="2"/>
                    <a:pt x="237" y="0"/>
                    <a:pt x="234" y="0"/>
                  </a:cubicBezTo>
                  <a:cubicBezTo>
                    <a:pt x="198" y="0"/>
                    <a:pt x="198" y="0"/>
                    <a:pt x="198" y="0"/>
                  </a:cubicBezTo>
                  <a:cubicBezTo>
                    <a:pt x="194" y="0"/>
                    <a:pt x="192" y="2"/>
                    <a:pt x="192" y="6"/>
                  </a:cubicBezTo>
                  <a:cubicBezTo>
                    <a:pt x="192" y="24"/>
                    <a:pt x="192" y="24"/>
                    <a:pt x="192" y="24"/>
                  </a:cubicBezTo>
                  <a:cubicBezTo>
                    <a:pt x="96" y="24"/>
                    <a:pt x="96" y="24"/>
                    <a:pt x="96" y="24"/>
                  </a:cubicBezTo>
                  <a:cubicBezTo>
                    <a:pt x="96" y="6"/>
                    <a:pt x="96" y="6"/>
                    <a:pt x="96" y="6"/>
                  </a:cubicBezTo>
                  <a:cubicBezTo>
                    <a:pt x="96" y="2"/>
                    <a:pt x="93" y="0"/>
                    <a:pt x="90" y="0"/>
                  </a:cubicBezTo>
                  <a:cubicBezTo>
                    <a:pt x="54" y="0"/>
                    <a:pt x="54" y="0"/>
                    <a:pt x="54" y="0"/>
                  </a:cubicBezTo>
                  <a:cubicBezTo>
                    <a:pt x="50" y="0"/>
                    <a:pt x="48" y="2"/>
                    <a:pt x="48" y="6"/>
                  </a:cubicBezTo>
                  <a:cubicBezTo>
                    <a:pt x="48" y="24"/>
                    <a:pt x="48" y="24"/>
                    <a:pt x="48" y="24"/>
                  </a:cubicBezTo>
                  <a:cubicBezTo>
                    <a:pt x="6" y="24"/>
                    <a:pt x="6" y="24"/>
                    <a:pt x="6" y="24"/>
                  </a:cubicBezTo>
                  <a:cubicBezTo>
                    <a:pt x="2" y="24"/>
                    <a:pt x="0" y="26"/>
                    <a:pt x="0" y="30"/>
                  </a:cubicBezTo>
                  <a:cubicBezTo>
                    <a:pt x="0" y="282"/>
                    <a:pt x="0" y="282"/>
                    <a:pt x="0" y="282"/>
                  </a:cubicBezTo>
                  <a:cubicBezTo>
                    <a:pt x="0" y="285"/>
                    <a:pt x="2" y="288"/>
                    <a:pt x="6" y="288"/>
                  </a:cubicBezTo>
                  <a:cubicBezTo>
                    <a:pt x="282" y="288"/>
                    <a:pt x="282" y="288"/>
                    <a:pt x="282" y="288"/>
                  </a:cubicBezTo>
                  <a:cubicBezTo>
                    <a:pt x="285" y="288"/>
                    <a:pt x="288" y="285"/>
                    <a:pt x="288" y="282"/>
                  </a:cubicBezTo>
                  <a:cubicBezTo>
                    <a:pt x="288" y="30"/>
                    <a:pt x="288" y="30"/>
                    <a:pt x="288" y="30"/>
                  </a:cubicBezTo>
                  <a:cubicBezTo>
                    <a:pt x="288" y="26"/>
                    <a:pt x="285" y="24"/>
                    <a:pt x="282" y="24"/>
                  </a:cubicBezTo>
                  <a:close/>
                  <a:moveTo>
                    <a:pt x="204" y="12"/>
                  </a:moveTo>
                  <a:cubicBezTo>
                    <a:pt x="228" y="12"/>
                    <a:pt x="228" y="12"/>
                    <a:pt x="228" y="12"/>
                  </a:cubicBezTo>
                  <a:cubicBezTo>
                    <a:pt x="228" y="48"/>
                    <a:pt x="228" y="48"/>
                    <a:pt x="228" y="48"/>
                  </a:cubicBezTo>
                  <a:cubicBezTo>
                    <a:pt x="204" y="48"/>
                    <a:pt x="204" y="48"/>
                    <a:pt x="204" y="48"/>
                  </a:cubicBezTo>
                  <a:lnTo>
                    <a:pt x="204" y="12"/>
                  </a:lnTo>
                  <a:close/>
                  <a:moveTo>
                    <a:pt x="60" y="12"/>
                  </a:moveTo>
                  <a:cubicBezTo>
                    <a:pt x="84" y="12"/>
                    <a:pt x="84" y="12"/>
                    <a:pt x="84" y="12"/>
                  </a:cubicBezTo>
                  <a:cubicBezTo>
                    <a:pt x="84" y="48"/>
                    <a:pt x="84" y="48"/>
                    <a:pt x="84" y="48"/>
                  </a:cubicBezTo>
                  <a:cubicBezTo>
                    <a:pt x="60" y="48"/>
                    <a:pt x="60" y="48"/>
                    <a:pt x="60" y="48"/>
                  </a:cubicBezTo>
                  <a:lnTo>
                    <a:pt x="60" y="12"/>
                  </a:lnTo>
                  <a:close/>
                  <a:moveTo>
                    <a:pt x="48" y="36"/>
                  </a:moveTo>
                  <a:cubicBezTo>
                    <a:pt x="48" y="54"/>
                    <a:pt x="48" y="54"/>
                    <a:pt x="48" y="54"/>
                  </a:cubicBezTo>
                  <a:cubicBezTo>
                    <a:pt x="48" y="57"/>
                    <a:pt x="50" y="60"/>
                    <a:pt x="54" y="60"/>
                  </a:cubicBezTo>
                  <a:cubicBezTo>
                    <a:pt x="90" y="60"/>
                    <a:pt x="90" y="60"/>
                    <a:pt x="90" y="60"/>
                  </a:cubicBezTo>
                  <a:cubicBezTo>
                    <a:pt x="93" y="60"/>
                    <a:pt x="96" y="57"/>
                    <a:pt x="96" y="54"/>
                  </a:cubicBezTo>
                  <a:cubicBezTo>
                    <a:pt x="96" y="36"/>
                    <a:pt x="96" y="36"/>
                    <a:pt x="96" y="36"/>
                  </a:cubicBezTo>
                  <a:cubicBezTo>
                    <a:pt x="192" y="36"/>
                    <a:pt x="192" y="36"/>
                    <a:pt x="192" y="36"/>
                  </a:cubicBezTo>
                  <a:cubicBezTo>
                    <a:pt x="192" y="54"/>
                    <a:pt x="192" y="54"/>
                    <a:pt x="192" y="54"/>
                  </a:cubicBezTo>
                  <a:cubicBezTo>
                    <a:pt x="192" y="57"/>
                    <a:pt x="194" y="60"/>
                    <a:pt x="198" y="60"/>
                  </a:cubicBezTo>
                  <a:cubicBezTo>
                    <a:pt x="234" y="60"/>
                    <a:pt x="234" y="60"/>
                    <a:pt x="234" y="60"/>
                  </a:cubicBezTo>
                  <a:cubicBezTo>
                    <a:pt x="237" y="60"/>
                    <a:pt x="240" y="57"/>
                    <a:pt x="240" y="54"/>
                  </a:cubicBezTo>
                  <a:cubicBezTo>
                    <a:pt x="240" y="36"/>
                    <a:pt x="240" y="36"/>
                    <a:pt x="240" y="36"/>
                  </a:cubicBezTo>
                  <a:cubicBezTo>
                    <a:pt x="276" y="36"/>
                    <a:pt x="276" y="36"/>
                    <a:pt x="276" y="36"/>
                  </a:cubicBezTo>
                  <a:cubicBezTo>
                    <a:pt x="276" y="84"/>
                    <a:pt x="276" y="84"/>
                    <a:pt x="276" y="84"/>
                  </a:cubicBezTo>
                  <a:cubicBezTo>
                    <a:pt x="12" y="84"/>
                    <a:pt x="12" y="84"/>
                    <a:pt x="12" y="84"/>
                  </a:cubicBezTo>
                  <a:cubicBezTo>
                    <a:pt x="12" y="36"/>
                    <a:pt x="12" y="36"/>
                    <a:pt x="12" y="36"/>
                  </a:cubicBezTo>
                  <a:lnTo>
                    <a:pt x="48" y="36"/>
                  </a:lnTo>
                  <a:close/>
                  <a:moveTo>
                    <a:pt x="12" y="276"/>
                  </a:moveTo>
                  <a:cubicBezTo>
                    <a:pt x="12" y="96"/>
                    <a:pt x="12" y="96"/>
                    <a:pt x="12" y="96"/>
                  </a:cubicBezTo>
                  <a:cubicBezTo>
                    <a:pt x="276" y="96"/>
                    <a:pt x="276" y="96"/>
                    <a:pt x="276" y="96"/>
                  </a:cubicBezTo>
                  <a:cubicBezTo>
                    <a:pt x="276" y="276"/>
                    <a:pt x="276" y="276"/>
                    <a:pt x="276" y="276"/>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C0532A10-DEE4-1F42-A715-A28632DB7AE1}"/>
                </a:ext>
              </a:extLst>
            </p:cNvPr>
            <p:cNvSpPr>
              <a:spLocks/>
            </p:cNvSpPr>
            <p:nvPr/>
          </p:nvSpPr>
          <p:spPr bwMode="auto">
            <a:xfrm>
              <a:off x="6739" y="610"/>
              <a:ext cx="19" cy="133"/>
            </a:xfrm>
            <a:custGeom>
              <a:avLst/>
              <a:gdLst>
                <a:gd name="T0" fmla="*/ 7 w 13"/>
                <a:gd name="T1" fmla="*/ 90 h 90"/>
                <a:gd name="T2" fmla="*/ 13 w 13"/>
                <a:gd name="T3" fmla="*/ 83 h 90"/>
                <a:gd name="T4" fmla="*/ 13 w 13"/>
                <a:gd name="T5" fmla="*/ 6 h 90"/>
                <a:gd name="T6" fmla="*/ 7 w 13"/>
                <a:gd name="T7" fmla="*/ 0 h 90"/>
                <a:gd name="T8" fmla="*/ 0 w 13"/>
                <a:gd name="T9" fmla="*/ 6 h 90"/>
                <a:gd name="T10" fmla="*/ 0 w 13"/>
                <a:gd name="T11" fmla="*/ 83 h 90"/>
                <a:gd name="T12" fmla="*/ 7 w 13"/>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3" h="90">
                  <a:moveTo>
                    <a:pt x="7" y="90"/>
                  </a:moveTo>
                  <a:cubicBezTo>
                    <a:pt x="10" y="90"/>
                    <a:pt x="13" y="87"/>
                    <a:pt x="13" y="83"/>
                  </a:cubicBezTo>
                  <a:cubicBezTo>
                    <a:pt x="13" y="6"/>
                    <a:pt x="13" y="6"/>
                    <a:pt x="13" y="6"/>
                  </a:cubicBezTo>
                  <a:cubicBezTo>
                    <a:pt x="13" y="3"/>
                    <a:pt x="10" y="0"/>
                    <a:pt x="7" y="0"/>
                  </a:cubicBezTo>
                  <a:cubicBezTo>
                    <a:pt x="3" y="0"/>
                    <a:pt x="0" y="3"/>
                    <a:pt x="0" y="6"/>
                  </a:cubicBezTo>
                  <a:cubicBezTo>
                    <a:pt x="0" y="83"/>
                    <a:pt x="0" y="83"/>
                    <a:pt x="0" y="83"/>
                  </a:cubicBezTo>
                  <a:cubicBezTo>
                    <a:pt x="0" y="87"/>
                    <a:pt x="3" y="90"/>
                    <a:pt x="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63">
              <a:extLst>
                <a:ext uri="{FF2B5EF4-FFF2-40B4-BE49-F238E27FC236}">
                  <a16:creationId xmlns:a16="http://schemas.microsoft.com/office/drawing/2014/main" id="{A84CF7F7-4D3E-AD4A-9CCB-1F4F426F3708}"/>
                </a:ext>
              </a:extLst>
            </p:cNvPr>
            <p:cNvSpPr>
              <a:spLocks noChangeArrowheads="1"/>
            </p:cNvSpPr>
            <p:nvPr/>
          </p:nvSpPr>
          <p:spPr bwMode="auto">
            <a:xfrm>
              <a:off x="6732" y="772"/>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937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B33BFB-BB82-49BE-901E-0C929E40D221}"/>
              </a:ext>
            </a:extLst>
          </p:cNvPr>
          <p:cNvPicPr>
            <a:picLocks noChangeAspect="1"/>
          </p:cNvPicPr>
          <p:nvPr/>
        </p:nvPicPr>
        <p:blipFill>
          <a:blip r:embed="rId3"/>
          <a:stretch>
            <a:fillRect/>
          </a:stretch>
        </p:blipFill>
        <p:spPr>
          <a:xfrm>
            <a:off x="445624" y="385738"/>
            <a:ext cx="11300752" cy="6086523"/>
          </a:xfrm>
          <a:prstGeom prst="rect">
            <a:avLst/>
          </a:prstGeom>
        </p:spPr>
      </p:pic>
      <p:sp>
        <p:nvSpPr>
          <p:cNvPr id="3" name="Slide Number Placeholder 2">
            <a:extLst>
              <a:ext uri="{FF2B5EF4-FFF2-40B4-BE49-F238E27FC236}">
                <a16:creationId xmlns:a16="http://schemas.microsoft.com/office/drawing/2014/main" id="{4750EDEE-7697-43A9-A36C-179C8B21CF2A}"/>
              </a:ext>
            </a:extLst>
          </p:cNvPr>
          <p:cNvSpPr>
            <a:spLocks noGrp="1"/>
          </p:cNvSpPr>
          <p:nvPr>
            <p:ph type="sldNum" sz="quarter" idx="17"/>
          </p:nvPr>
        </p:nvSpPr>
        <p:spPr/>
        <p:txBody>
          <a:bodyPr/>
          <a:lstStyle/>
          <a:p>
            <a:fld id="{4F9AC08D-23A9-440E-BCB9-AA1E9877CC38}" type="slidenum">
              <a:rPr lang="en-US" smtClean="0"/>
              <a:pPr/>
              <a:t>65</a:t>
            </a:fld>
            <a:endParaRPr lang="en-US"/>
          </a:p>
        </p:txBody>
      </p:sp>
      <p:sp>
        <p:nvSpPr>
          <p:cNvPr id="14" name="Footer Placeholder 1">
            <a:extLst>
              <a:ext uri="{FF2B5EF4-FFF2-40B4-BE49-F238E27FC236}">
                <a16:creationId xmlns:a16="http://schemas.microsoft.com/office/drawing/2014/main" id="{E1C1271A-190C-F04D-85CD-127C6B1608C6}"/>
              </a:ext>
            </a:extLst>
          </p:cNvPr>
          <p:cNvSpPr>
            <a:spLocks noGrp="1"/>
          </p:cNvSpPr>
          <p:nvPr>
            <p:ph type="ftr" sz="quarter" idx="16"/>
          </p:nvPr>
        </p:nvSpPr>
        <p:spPr>
          <a:xfrm>
            <a:off x="445624" y="6519008"/>
            <a:ext cx="3070368" cy="206375"/>
          </a:xfrm>
        </p:spPr>
        <p:txBody>
          <a:bodyPr/>
          <a:lstStyle/>
          <a:p>
            <a:r>
              <a:rPr lang="en-US" dirty="0"/>
              <a:t>Building an open source government platform in the cloud</a:t>
            </a:r>
          </a:p>
        </p:txBody>
      </p:sp>
    </p:spTree>
    <p:extLst>
      <p:ext uri="{BB962C8B-B14F-4D97-AF65-F5344CB8AC3E}">
        <p14:creationId xmlns:p14="http://schemas.microsoft.com/office/powerpoint/2010/main" val="419176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F3049DC-C07C-4547-BA4D-4175093DEE4D}"/>
              </a:ext>
            </a:extLst>
          </p:cNvPr>
          <p:cNvSpPr>
            <a:spLocks noGrp="1"/>
          </p:cNvSpPr>
          <p:nvPr>
            <p:ph type="sldNum" sz="quarter" idx="17"/>
          </p:nvPr>
        </p:nvSpPr>
        <p:spPr/>
        <p:txBody>
          <a:bodyPr/>
          <a:lstStyle/>
          <a:p>
            <a:fld id="{4F9AC08D-23A9-440E-BCB9-AA1E9877CC38}" type="slidenum">
              <a:rPr lang="en-US" smtClean="0"/>
              <a:pPr/>
              <a:t>66</a:t>
            </a:fld>
            <a:endParaRPr lang="en-US"/>
          </a:p>
        </p:txBody>
      </p:sp>
      <p:pic>
        <p:nvPicPr>
          <p:cNvPr id="6" name="Picture 5">
            <a:extLst>
              <a:ext uri="{FF2B5EF4-FFF2-40B4-BE49-F238E27FC236}">
                <a16:creationId xmlns:a16="http://schemas.microsoft.com/office/drawing/2014/main" id="{339CCF25-AEEA-486C-A684-F38CA5E1FC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875" y="1056221"/>
            <a:ext cx="11523018" cy="4745558"/>
          </a:xfrm>
          <a:prstGeom prst="rect">
            <a:avLst/>
          </a:prstGeom>
        </p:spPr>
      </p:pic>
      <p:sp>
        <p:nvSpPr>
          <p:cNvPr id="10" name="Footer Placeholder 1">
            <a:extLst>
              <a:ext uri="{FF2B5EF4-FFF2-40B4-BE49-F238E27FC236}">
                <a16:creationId xmlns:a16="http://schemas.microsoft.com/office/drawing/2014/main" id="{827275C3-17AC-3041-8DA3-6EA75E708B9A}"/>
              </a:ext>
            </a:extLst>
          </p:cNvPr>
          <p:cNvSpPr>
            <a:spLocks noGrp="1"/>
          </p:cNvSpPr>
          <p:nvPr>
            <p:ph type="ftr" sz="quarter" idx="16"/>
          </p:nvPr>
        </p:nvSpPr>
        <p:spPr>
          <a:xfrm>
            <a:off x="243875" y="6519008"/>
            <a:ext cx="3070368" cy="206375"/>
          </a:xfrm>
        </p:spPr>
        <p:txBody>
          <a:bodyPr/>
          <a:lstStyle/>
          <a:p>
            <a:r>
              <a:rPr lang="en-US" dirty="0"/>
              <a:t>Building an open source government platform in the cloud</a:t>
            </a:r>
          </a:p>
        </p:txBody>
      </p:sp>
    </p:spTree>
    <p:extLst>
      <p:ext uri="{BB962C8B-B14F-4D97-AF65-F5344CB8AC3E}">
        <p14:creationId xmlns:p14="http://schemas.microsoft.com/office/powerpoint/2010/main" val="1580030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B0709-4F9F-9244-8F4D-CBD6C2E5383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a:extLst>
              <a:ext uri="{FF2B5EF4-FFF2-40B4-BE49-F238E27FC236}">
                <a16:creationId xmlns:a16="http://schemas.microsoft.com/office/drawing/2014/main" id="{9B3175D4-491B-0D45-AFDB-A9BBADA0A618}"/>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7" name="Slide Number Placeholder 4">
            <a:extLst>
              <a:ext uri="{FF2B5EF4-FFF2-40B4-BE49-F238E27FC236}">
                <a16:creationId xmlns:a16="http://schemas.microsoft.com/office/drawing/2014/main" id="{0BC424CC-825C-F44A-8B8F-B576B60036D2}"/>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67</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C6001D3A-B5FE-1146-B310-6587F4FFC549}"/>
              </a:ext>
            </a:extLst>
          </p:cNvPr>
          <p:cNvSpPr txBox="1">
            <a:spLocks/>
          </p:cNvSpPr>
          <p:nvPr/>
        </p:nvSpPr>
        <p:spPr>
          <a:xfrm>
            <a:off x="128953"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40000"/>
                  </a:schemeClr>
                </a:solidFill>
              </a:rPr>
              <a:t>Building an open source government platform in the cloud</a:t>
            </a:r>
          </a:p>
        </p:txBody>
      </p:sp>
      <p:sp>
        <p:nvSpPr>
          <p:cNvPr id="10" name="Text Placeholder 9">
            <a:extLst>
              <a:ext uri="{FF2B5EF4-FFF2-40B4-BE49-F238E27FC236}">
                <a16:creationId xmlns:a16="http://schemas.microsoft.com/office/drawing/2014/main" id="{B255C717-3E7F-754C-B1E4-5CF9BC60C27E}"/>
              </a:ext>
            </a:extLst>
          </p:cNvPr>
          <p:cNvSpPr>
            <a:spLocks noGrp="1"/>
          </p:cNvSpPr>
          <p:nvPr>
            <p:ph type="body" sz="quarter" idx="10"/>
          </p:nvPr>
        </p:nvSpPr>
        <p:spPr>
          <a:xfrm>
            <a:off x="542021" y="1548019"/>
            <a:ext cx="8318714" cy="3761961"/>
          </a:xfrm>
        </p:spPr>
        <p:txBody>
          <a:bodyPr anchor="ctr"/>
          <a:lstStyle/>
          <a:p>
            <a:r>
              <a:rPr lang="nb-NO" err="1"/>
              <a:t>Experiences</a:t>
            </a:r>
            <a:endParaRPr lang="en-LV"/>
          </a:p>
        </p:txBody>
      </p:sp>
    </p:spTree>
    <p:extLst>
      <p:ext uri="{BB962C8B-B14F-4D97-AF65-F5344CB8AC3E}">
        <p14:creationId xmlns:p14="http://schemas.microsoft.com/office/powerpoint/2010/main" val="1597208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B10A809-EF3A-3B4C-83C0-79490FFDFC84}"/>
              </a:ext>
            </a:extLst>
          </p:cNvPr>
          <p:cNvSpPr/>
          <p:nvPr/>
        </p:nvSpPr>
        <p:spPr>
          <a:xfrm>
            <a:off x="-9022" y="0"/>
            <a:ext cx="56243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7" name="Bilde 7" descr="Et bilde som inneholder skjermbilde&#10;&#10;Beskrivelse som er generert med svært høy visshet">
            <a:extLst>
              <a:ext uri="{FF2B5EF4-FFF2-40B4-BE49-F238E27FC236}">
                <a16:creationId xmlns:a16="http://schemas.microsoft.com/office/drawing/2014/main" id="{DE1AD9A4-8E40-4C2C-B26F-8BE2FBDF8561}"/>
              </a:ext>
            </a:extLst>
          </p:cNvPr>
          <p:cNvPicPr>
            <a:picLocks noChangeAspect="1"/>
          </p:cNvPicPr>
          <p:nvPr/>
        </p:nvPicPr>
        <p:blipFill>
          <a:blip r:embed="rId3"/>
          <a:stretch>
            <a:fillRect/>
          </a:stretch>
        </p:blipFill>
        <p:spPr>
          <a:xfrm>
            <a:off x="6136342" y="-2927"/>
            <a:ext cx="6060140" cy="6908678"/>
          </a:xfrm>
          <a:prstGeom prst="rect">
            <a:avLst/>
          </a:prstGeom>
        </p:spPr>
      </p:pic>
      <p:sp>
        <p:nvSpPr>
          <p:cNvPr id="2" name="Content Placeholder 1">
            <a:extLst>
              <a:ext uri="{FF2B5EF4-FFF2-40B4-BE49-F238E27FC236}">
                <a16:creationId xmlns:a16="http://schemas.microsoft.com/office/drawing/2014/main" id="{08D1B977-772E-44B8-8341-5002CB954832}"/>
              </a:ext>
            </a:extLst>
          </p:cNvPr>
          <p:cNvSpPr>
            <a:spLocks noGrp="1"/>
          </p:cNvSpPr>
          <p:nvPr>
            <p:ph type="body" sz="quarter" idx="10"/>
          </p:nvPr>
        </p:nvSpPr>
        <p:spPr>
          <a:xfrm>
            <a:off x="381000" y="1510773"/>
            <a:ext cx="3087765" cy="348126"/>
          </a:xfrm>
        </p:spPr>
        <p:txBody>
          <a:bodyPr>
            <a:normAutofit/>
          </a:bodyPr>
          <a:lstStyle/>
          <a:p>
            <a:pPr>
              <a:lnSpc>
                <a:spcPct val="90000"/>
              </a:lnSpc>
            </a:pPr>
            <a:r>
              <a:rPr lang="nb-NO" sz="1800">
                <a:solidFill>
                  <a:schemeClr val="tx1"/>
                </a:solidFill>
                <a:latin typeface="Graphik" panose="020B0503030202060203" pitchFamily="34" charset="77"/>
              </a:rPr>
              <a:t>Open </a:t>
            </a:r>
            <a:r>
              <a:rPr lang="nb-NO" sz="1800" err="1">
                <a:solidFill>
                  <a:schemeClr val="tx1"/>
                </a:solidFill>
                <a:latin typeface="Graphik" panose="020B0503030202060203" pitchFamily="34" charset="77"/>
              </a:rPr>
              <a:t>source</a:t>
            </a:r>
            <a:endParaRPr lang="nb-NO" sz="1800">
              <a:solidFill>
                <a:schemeClr val="tx1"/>
              </a:solidFill>
              <a:latin typeface="Graphik" panose="020B0503030202060203" pitchFamily="34" charset="77"/>
            </a:endParaRPr>
          </a:p>
        </p:txBody>
      </p:sp>
      <p:sp>
        <p:nvSpPr>
          <p:cNvPr id="5" name="Slide Number Placeholder 4">
            <a:extLst>
              <a:ext uri="{FF2B5EF4-FFF2-40B4-BE49-F238E27FC236}">
                <a16:creationId xmlns:a16="http://schemas.microsoft.com/office/drawing/2014/main" id="{1718DB3B-55A5-4173-B91C-08D66DDB36A6}"/>
              </a:ext>
            </a:extLst>
          </p:cNvPr>
          <p:cNvSpPr>
            <a:spLocks noGrp="1"/>
          </p:cNvSpPr>
          <p:nvPr>
            <p:ph type="sldNum" sz="quarter" idx="17"/>
          </p:nvPr>
        </p:nvSpPr>
        <p:spPr/>
        <p:txBody>
          <a:bodyPr/>
          <a:lstStyle/>
          <a:p>
            <a:fld id="{4F9AC08D-23A9-440E-BCB9-AA1E9877CC38}" type="slidenum">
              <a:rPr lang="en-US" smtClean="0"/>
              <a:pPr/>
              <a:t>68</a:t>
            </a:fld>
            <a:endParaRPr lang="en-US"/>
          </a:p>
        </p:txBody>
      </p:sp>
      <p:sp>
        <p:nvSpPr>
          <p:cNvPr id="3" name="Title 2">
            <a:extLst>
              <a:ext uri="{FF2B5EF4-FFF2-40B4-BE49-F238E27FC236}">
                <a16:creationId xmlns:a16="http://schemas.microsoft.com/office/drawing/2014/main" id="{0EDC3287-A89D-43DB-8476-1E41BC9EAAF7}"/>
              </a:ext>
            </a:extLst>
          </p:cNvPr>
          <p:cNvSpPr>
            <a:spLocks noGrp="1"/>
          </p:cNvSpPr>
          <p:nvPr>
            <p:ph type="title"/>
          </p:nvPr>
        </p:nvSpPr>
        <p:spPr/>
        <p:txBody>
          <a:bodyPr/>
          <a:lstStyle/>
          <a:p>
            <a:r>
              <a:rPr lang="nb-NO" err="1"/>
              <a:t>Experiences</a:t>
            </a:r>
            <a:endParaRPr lang="nb-NO"/>
          </a:p>
        </p:txBody>
      </p:sp>
      <p:sp>
        <p:nvSpPr>
          <p:cNvPr id="9" name="Footer Placeholder 1">
            <a:extLst>
              <a:ext uri="{FF2B5EF4-FFF2-40B4-BE49-F238E27FC236}">
                <a16:creationId xmlns:a16="http://schemas.microsoft.com/office/drawing/2014/main" id="{85F9F789-729B-9943-8B67-9579CEE73C13}"/>
              </a:ext>
            </a:extLst>
          </p:cNvPr>
          <p:cNvSpPr>
            <a:spLocks noGrp="1"/>
          </p:cNvSpPr>
          <p:nvPr>
            <p:ph type="ftr" sz="quarter" idx="16"/>
          </p:nvPr>
        </p:nvSpPr>
        <p:spPr>
          <a:xfrm>
            <a:off x="130033" y="6532115"/>
            <a:ext cx="3070368" cy="206375"/>
          </a:xfrm>
        </p:spPr>
        <p:txBody>
          <a:bodyPr/>
          <a:lstStyle/>
          <a:p>
            <a:r>
              <a:rPr lang="en-US" dirty="0"/>
              <a:t>Building an open source government platform in the cloud</a:t>
            </a:r>
          </a:p>
        </p:txBody>
      </p:sp>
      <p:grpSp>
        <p:nvGrpSpPr>
          <p:cNvPr id="14" name="Group 60">
            <a:extLst>
              <a:ext uri="{FF2B5EF4-FFF2-40B4-BE49-F238E27FC236}">
                <a16:creationId xmlns:a16="http://schemas.microsoft.com/office/drawing/2014/main" id="{1CDD11D2-7F11-1049-9E94-1ADC94EBC558}"/>
              </a:ext>
            </a:extLst>
          </p:cNvPr>
          <p:cNvGrpSpPr>
            <a:grpSpLocks noChangeAspect="1"/>
          </p:cNvGrpSpPr>
          <p:nvPr/>
        </p:nvGrpSpPr>
        <p:grpSpPr bwMode="auto">
          <a:xfrm>
            <a:off x="3940899" y="1428926"/>
            <a:ext cx="470186" cy="418432"/>
            <a:chOff x="4479" y="1744"/>
            <a:chExt cx="427" cy="380"/>
          </a:xfrm>
          <a:solidFill>
            <a:schemeClr val="accent2"/>
          </a:solidFill>
        </p:grpSpPr>
        <p:sp>
          <p:nvSpPr>
            <p:cNvPr id="15" name="Freeform 61">
              <a:extLst>
                <a:ext uri="{FF2B5EF4-FFF2-40B4-BE49-F238E27FC236}">
                  <a16:creationId xmlns:a16="http://schemas.microsoft.com/office/drawing/2014/main" id="{4C484195-983A-F041-AE06-5986B2388C88}"/>
                </a:ext>
              </a:extLst>
            </p:cNvPr>
            <p:cNvSpPr>
              <a:spLocks noEditPoints="1"/>
            </p:cNvSpPr>
            <p:nvPr/>
          </p:nvSpPr>
          <p:spPr bwMode="auto">
            <a:xfrm>
              <a:off x="4568" y="1744"/>
              <a:ext cx="338" cy="362"/>
            </a:xfrm>
            <a:custGeom>
              <a:avLst/>
              <a:gdLst>
                <a:gd name="T0" fmla="*/ 168 w 228"/>
                <a:gd name="T1" fmla="*/ 245 h 245"/>
                <a:gd name="T2" fmla="*/ 90 w 228"/>
                <a:gd name="T3" fmla="*/ 245 h 245"/>
                <a:gd name="T4" fmla="*/ 41 w 228"/>
                <a:gd name="T5" fmla="*/ 239 h 245"/>
                <a:gd name="T6" fmla="*/ 5 w 228"/>
                <a:gd name="T7" fmla="*/ 233 h 245"/>
                <a:gd name="T8" fmla="*/ 0 w 228"/>
                <a:gd name="T9" fmla="*/ 227 h 245"/>
                <a:gd name="T10" fmla="*/ 0 w 228"/>
                <a:gd name="T11" fmla="*/ 125 h 245"/>
                <a:gd name="T12" fmla="*/ 6 w 228"/>
                <a:gd name="T13" fmla="*/ 119 h 245"/>
                <a:gd name="T14" fmla="*/ 78 w 228"/>
                <a:gd name="T15" fmla="*/ 23 h 245"/>
                <a:gd name="T16" fmla="*/ 95 w 228"/>
                <a:gd name="T17" fmla="*/ 1 h 245"/>
                <a:gd name="T18" fmla="*/ 126 w 228"/>
                <a:gd name="T19" fmla="*/ 30 h 245"/>
                <a:gd name="T20" fmla="*/ 117 w 228"/>
                <a:gd name="T21" fmla="*/ 89 h 245"/>
                <a:gd name="T22" fmla="*/ 204 w 228"/>
                <a:gd name="T23" fmla="*/ 89 h 245"/>
                <a:gd name="T24" fmla="*/ 228 w 228"/>
                <a:gd name="T25" fmla="*/ 113 h 245"/>
                <a:gd name="T26" fmla="*/ 211 w 228"/>
                <a:gd name="T27" fmla="*/ 141 h 245"/>
                <a:gd name="T28" fmla="*/ 216 w 228"/>
                <a:gd name="T29" fmla="*/ 155 h 245"/>
                <a:gd name="T30" fmla="*/ 200 w 228"/>
                <a:gd name="T31" fmla="*/ 177 h 245"/>
                <a:gd name="T32" fmla="*/ 204 w 228"/>
                <a:gd name="T33" fmla="*/ 191 h 245"/>
                <a:gd name="T34" fmla="*/ 188 w 228"/>
                <a:gd name="T35" fmla="*/ 213 h 245"/>
                <a:gd name="T36" fmla="*/ 192 w 228"/>
                <a:gd name="T37" fmla="*/ 227 h 245"/>
                <a:gd name="T38" fmla="*/ 168 w 228"/>
                <a:gd name="T39" fmla="*/ 245 h 245"/>
                <a:gd name="T40" fmla="*/ 12 w 228"/>
                <a:gd name="T41" fmla="*/ 222 h 245"/>
                <a:gd name="T42" fmla="*/ 44 w 228"/>
                <a:gd name="T43" fmla="*/ 227 h 245"/>
                <a:gd name="T44" fmla="*/ 90 w 228"/>
                <a:gd name="T45" fmla="*/ 233 h 245"/>
                <a:gd name="T46" fmla="*/ 168 w 228"/>
                <a:gd name="T47" fmla="*/ 233 h 245"/>
                <a:gd name="T48" fmla="*/ 180 w 228"/>
                <a:gd name="T49" fmla="*/ 227 h 245"/>
                <a:gd name="T50" fmla="*/ 168 w 228"/>
                <a:gd name="T51" fmla="*/ 215 h 245"/>
                <a:gd name="T52" fmla="*/ 162 w 228"/>
                <a:gd name="T53" fmla="*/ 209 h 245"/>
                <a:gd name="T54" fmla="*/ 168 w 228"/>
                <a:gd name="T55" fmla="*/ 203 h 245"/>
                <a:gd name="T56" fmla="*/ 180 w 228"/>
                <a:gd name="T57" fmla="*/ 203 h 245"/>
                <a:gd name="T58" fmla="*/ 192 w 228"/>
                <a:gd name="T59" fmla="*/ 191 h 245"/>
                <a:gd name="T60" fmla="*/ 180 w 228"/>
                <a:gd name="T61" fmla="*/ 179 h 245"/>
                <a:gd name="T62" fmla="*/ 174 w 228"/>
                <a:gd name="T63" fmla="*/ 173 h 245"/>
                <a:gd name="T64" fmla="*/ 180 w 228"/>
                <a:gd name="T65" fmla="*/ 167 h 245"/>
                <a:gd name="T66" fmla="*/ 192 w 228"/>
                <a:gd name="T67" fmla="*/ 167 h 245"/>
                <a:gd name="T68" fmla="*/ 204 w 228"/>
                <a:gd name="T69" fmla="*/ 155 h 245"/>
                <a:gd name="T70" fmla="*/ 192 w 228"/>
                <a:gd name="T71" fmla="*/ 143 h 245"/>
                <a:gd name="T72" fmla="*/ 186 w 228"/>
                <a:gd name="T73" fmla="*/ 137 h 245"/>
                <a:gd name="T74" fmla="*/ 192 w 228"/>
                <a:gd name="T75" fmla="*/ 131 h 245"/>
                <a:gd name="T76" fmla="*/ 204 w 228"/>
                <a:gd name="T77" fmla="*/ 131 h 245"/>
                <a:gd name="T78" fmla="*/ 216 w 228"/>
                <a:gd name="T79" fmla="*/ 113 h 245"/>
                <a:gd name="T80" fmla="*/ 204 w 228"/>
                <a:gd name="T81" fmla="*/ 101 h 245"/>
                <a:gd name="T82" fmla="*/ 108 w 228"/>
                <a:gd name="T83" fmla="*/ 101 h 245"/>
                <a:gd name="T84" fmla="*/ 103 w 228"/>
                <a:gd name="T85" fmla="*/ 98 h 245"/>
                <a:gd name="T86" fmla="*/ 102 w 228"/>
                <a:gd name="T87" fmla="*/ 92 h 245"/>
                <a:gd name="T88" fmla="*/ 114 w 228"/>
                <a:gd name="T89" fmla="*/ 33 h 245"/>
                <a:gd name="T90" fmla="*/ 97 w 228"/>
                <a:gd name="T91" fmla="*/ 13 h 245"/>
                <a:gd name="T92" fmla="*/ 90 w 228"/>
                <a:gd name="T93" fmla="*/ 23 h 245"/>
                <a:gd name="T94" fmla="*/ 12 w 228"/>
                <a:gd name="T95" fmla="*/ 130 h 245"/>
                <a:gd name="T96" fmla="*/ 12 w 228"/>
                <a:gd name="T97" fmla="*/ 2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168" y="245"/>
                  </a:moveTo>
                  <a:cubicBezTo>
                    <a:pt x="90" y="245"/>
                    <a:pt x="90" y="245"/>
                    <a:pt x="90" y="245"/>
                  </a:cubicBezTo>
                  <a:cubicBezTo>
                    <a:pt x="68" y="245"/>
                    <a:pt x="57" y="242"/>
                    <a:pt x="41" y="239"/>
                  </a:cubicBezTo>
                  <a:cubicBezTo>
                    <a:pt x="32" y="237"/>
                    <a:pt x="21" y="235"/>
                    <a:pt x="5" y="233"/>
                  </a:cubicBezTo>
                  <a:cubicBezTo>
                    <a:pt x="2" y="232"/>
                    <a:pt x="0" y="230"/>
                    <a:pt x="0" y="227"/>
                  </a:cubicBezTo>
                  <a:cubicBezTo>
                    <a:pt x="0" y="125"/>
                    <a:pt x="0" y="125"/>
                    <a:pt x="0" y="125"/>
                  </a:cubicBezTo>
                  <a:cubicBezTo>
                    <a:pt x="0" y="121"/>
                    <a:pt x="3" y="119"/>
                    <a:pt x="6" y="119"/>
                  </a:cubicBezTo>
                  <a:cubicBezTo>
                    <a:pt x="31" y="119"/>
                    <a:pt x="78" y="68"/>
                    <a:pt x="78" y="23"/>
                  </a:cubicBezTo>
                  <a:cubicBezTo>
                    <a:pt x="78" y="12"/>
                    <a:pt x="85" y="3"/>
                    <a:pt x="95" y="1"/>
                  </a:cubicBezTo>
                  <a:cubicBezTo>
                    <a:pt x="106" y="0"/>
                    <a:pt x="119" y="6"/>
                    <a:pt x="126" y="30"/>
                  </a:cubicBezTo>
                  <a:cubicBezTo>
                    <a:pt x="130" y="47"/>
                    <a:pt x="122" y="75"/>
                    <a:pt x="117" y="89"/>
                  </a:cubicBezTo>
                  <a:cubicBezTo>
                    <a:pt x="204" y="89"/>
                    <a:pt x="204" y="89"/>
                    <a:pt x="204" y="89"/>
                  </a:cubicBezTo>
                  <a:cubicBezTo>
                    <a:pt x="217" y="89"/>
                    <a:pt x="228" y="100"/>
                    <a:pt x="228" y="113"/>
                  </a:cubicBezTo>
                  <a:cubicBezTo>
                    <a:pt x="228" y="122"/>
                    <a:pt x="222" y="136"/>
                    <a:pt x="211" y="141"/>
                  </a:cubicBezTo>
                  <a:cubicBezTo>
                    <a:pt x="214" y="145"/>
                    <a:pt x="216" y="150"/>
                    <a:pt x="216" y="155"/>
                  </a:cubicBezTo>
                  <a:cubicBezTo>
                    <a:pt x="216" y="165"/>
                    <a:pt x="209" y="174"/>
                    <a:pt x="200" y="177"/>
                  </a:cubicBezTo>
                  <a:cubicBezTo>
                    <a:pt x="202" y="181"/>
                    <a:pt x="204" y="186"/>
                    <a:pt x="204" y="191"/>
                  </a:cubicBezTo>
                  <a:cubicBezTo>
                    <a:pt x="204" y="201"/>
                    <a:pt x="197" y="210"/>
                    <a:pt x="188" y="213"/>
                  </a:cubicBezTo>
                  <a:cubicBezTo>
                    <a:pt x="190" y="217"/>
                    <a:pt x="192" y="222"/>
                    <a:pt x="192" y="227"/>
                  </a:cubicBezTo>
                  <a:cubicBezTo>
                    <a:pt x="192" y="239"/>
                    <a:pt x="184" y="245"/>
                    <a:pt x="168" y="245"/>
                  </a:cubicBezTo>
                  <a:close/>
                  <a:moveTo>
                    <a:pt x="12" y="222"/>
                  </a:moveTo>
                  <a:cubicBezTo>
                    <a:pt x="25" y="224"/>
                    <a:pt x="35" y="226"/>
                    <a:pt x="44" y="227"/>
                  </a:cubicBezTo>
                  <a:cubicBezTo>
                    <a:pt x="59" y="231"/>
                    <a:pt x="69" y="233"/>
                    <a:pt x="90" y="233"/>
                  </a:cubicBezTo>
                  <a:cubicBezTo>
                    <a:pt x="168" y="233"/>
                    <a:pt x="168" y="233"/>
                    <a:pt x="168" y="233"/>
                  </a:cubicBezTo>
                  <a:cubicBezTo>
                    <a:pt x="180" y="233"/>
                    <a:pt x="180" y="230"/>
                    <a:pt x="180" y="227"/>
                  </a:cubicBezTo>
                  <a:cubicBezTo>
                    <a:pt x="180" y="220"/>
                    <a:pt x="174" y="215"/>
                    <a:pt x="168" y="215"/>
                  </a:cubicBezTo>
                  <a:cubicBezTo>
                    <a:pt x="165" y="215"/>
                    <a:pt x="162" y="212"/>
                    <a:pt x="162" y="209"/>
                  </a:cubicBezTo>
                  <a:cubicBezTo>
                    <a:pt x="162" y="205"/>
                    <a:pt x="165" y="203"/>
                    <a:pt x="168" y="203"/>
                  </a:cubicBezTo>
                  <a:cubicBezTo>
                    <a:pt x="180" y="203"/>
                    <a:pt x="180" y="203"/>
                    <a:pt x="180" y="203"/>
                  </a:cubicBezTo>
                  <a:cubicBezTo>
                    <a:pt x="186" y="203"/>
                    <a:pt x="192" y="197"/>
                    <a:pt x="192" y="191"/>
                  </a:cubicBezTo>
                  <a:cubicBezTo>
                    <a:pt x="192" y="184"/>
                    <a:pt x="186" y="179"/>
                    <a:pt x="180" y="179"/>
                  </a:cubicBezTo>
                  <a:cubicBezTo>
                    <a:pt x="177" y="179"/>
                    <a:pt x="174" y="176"/>
                    <a:pt x="174" y="173"/>
                  </a:cubicBezTo>
                  <a:cubicBezTo>
                    <a:pt x="174" y="169"/>
                    <a:pt x="177" y="167"/>
                    <a:pt x="180" y="167"/>
                  </a:cubicBezTo>
                  <a:cubicBezTo>
                    <a:pt x="192" y="167"/>
                    <a:pt x="192" y="167"/>
                    <a:pt x="192" y="167"/>
                  </a:cubicBezTo>
                  <a:cubicBezTo>
                    <a:pt x="198" y="167"/>
                    <a:pt x="204" y="161"/>
                    <a:pt x="204" y="155"/>
                  </a:cubicBezTo>
                  <a:cubicBezTo>
                    <a:pt x="204" y="148"/>
                    <a:pt x="198" y="143"/>
                    <a:pt x="192" y="143"/>
                  </a:cubicBezTo>
                  <a:cubicBezTo>
                    <a:pt x="189" y="143"/>
                    <a:pt x="186" y="140"/>
                    <a:pt x="186" y="137"/>
                  </a:cubicBezTo>
                  <a:cubicBezTo>
                    <a:pt x="186" y="133"/>
                    <a:pt x="189" y="131"/>
                    <a:pt x="192" y="131"/>
                  </a:cubicBezTo>
                  <a:cubicBezTo>
                    <a:pt x="204" y="131"/>
                    <a:pt x="204" y="131"/>
                    <a:pt x="204" y="131"/>
                  </a:cubicBezTo>
                  <a:cubicBezTo>
                    <a:pt x="210" y="131"/>
                    <a:pt x="216" y="120"/>
                    <a:pt x="216" y="113"/>
                  </a:cubicBezTo>
                  <a:cubicBezTo>
                    <a:pt x="216" y="106"/>
                    <a:pt x="210" y="101"/>
                    <a:pt x="204" y="101"/>
                  </a:cubicBezTo>
                  <a:cubicBezTo>
                    <a:pt x="108" y="101"/>
                    <a:pt x="108" y="101"/>
                    <a:pt x="108" y="101"/>
                  </a:cubicBezTo>
                  <a:cubicBezTo>
                    <a:pt x="106" y="101"/>
                    <a:pt x="104" y="100"/>
                    <a:pt x="103" y="98"/>
                  </a:cubicBezTo>
                  <a:cubicBezTo>
                    <a:pt x="102" y="96"/>
                    <a:pt x="102" y="94"/>
                    <a:pt x="102" y="92"/>
                  </a:cubicBezTo>
                  <a:cubicBezTo>
                    <a:pt x="107" y="81"/>
                    <a:pt x="119" y="49"/>
                    <a:pt x="114" y="33"/>
                  </a:cubicBezTo>
                  <a:cubicBezTo>
                    <a:pt x="110" y="18"/>
                    <a:pt x="102" y="12"/>
                    <a:pt x="97" y="13"/>
                  </a:cubicBezTo>
                  <a:cubicBezTo>
                    <a:pt x="93" y="14"/>
                    <a:pt x="90" y="18"/>
                    <a:pt x="90" y="23"/>
                  </a:cubicBezTo>
                  <a:cubicBezTo>
                    <a:pt x="90" y="70"/>
                    <a:pt x="45" y="124"/>
                    <a:pt x="12" y="130"/>
                  </a:cubicBezTo>
                  <a:lnTo>
                    <a:pt x="1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6" name="Freeform 62">
              <a:extLst>
                <a:ext uri="{FF2B5EF4-FFF2-40B4-BE49-F238E27FC236}">
                  <a16:creationId xmlns:a16="http://schemas.microsoft.com/office/drawing/2014/main" id="{4748B610-7ED6-7A42-9600-DD12935C9115}"/>
                </a:ext>
              </a:extLst>
            </p:cNvPr>
            <p:cNvSpPr>
              <a:spLocks noEditPoints="1"/>
            </p:cNvSpPr>
            <p:nvPr/>
          </p:nvSpPr>
          <p:spPr bwMode="auto">
            <a:xfrm>
              <a:off x="4479" y="1894"/>
              <a:ext cx="107" cy="230"/>
            </a:xfrm>
            <a:custGeom>
              <a:avLst/>
              <a:gdLst>
                <a:gd name="T0" fmla="*/ 66 w 72"/>
                <a:gd name="T1" fmla="*/ 156 h 156"/>
                <a:gd name="T2" fmla="*/ 6 w 72"/>
                <a:gd name="T3" fmla="*/ 156 h 156"/>
                <a:gd name="T4" fmla="*/ 0 w 72"/>
                <a:gd name="T5" fmla="*/ 150 h 156"/>
                <a:gd name="T6" fmla="*/ 0 w 72"/>
                <a:gd name="T7" fmla="*/ 6 h 156"/>
                <a:gd name="T8" fmla="*/ 6 w 72"/>
                <a:gd name="T9" fmla="*/ 0 h 156"/>
                <a:gd name="T10" fmla="*/ 66 w 72"/>
                <a:gd name="T11" fmla="*/ 0 h 156"/>
                <a:gd name="T12" fmla="*/ 72 w 72"/>
                <a:gd name="T13" fmla="*/ 6 h 156"/>
                <a:gd name="T14" fmla="*/ 72 w 72"/>
                <a:gd name="T15" fmla="*/ 150 h 156"/>
                <a:gd name="T16" fmla="*/ 66 w 72"/>
                <a:gd name="T17" fmla="*/ 156 h 156"/>
                <a:gd name="T18" fmla="*/ 12 w 72"/>
                <a:gd name="T19" fmla="*/ 144 h 156"/>
                <a:gd name="T20" fmla="*/ 60 w 72"/>
                <a:gd name="T21" fmla="*/ 144 h 156"/>
                <a:gd name="T22" fmla="*/ 60 w 72"/>
                <a:gd name="T23" fmla="*/ 12 h 156"/>
                <a:gd name="T24" fmla="*/ 12 w 72"/>
                <a:gd name="T25" fmla="*/ 12 h 156"/>
                <a:gd name="T26" fmla="*/ 12 w 72"/>
                <a:gd name="T27"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56">
                  <a:moveTo>
                    <a:pt x="66" y="156"/>
                  </a:moveTo>
                  <a:cubicBezTo>
                    <a:pt x="6" y="156"/>
                    <a:pt x="6" y="156"/>
                    <a:pt x="6" y="156"/>
                  </a:cubicBezTo>
                  <a:cubicBezTo>
                    <a:pt x="3" y="156"/>
                    <a:pt x="0" y="153"/>
                    <a:pt x="0" y="150"/>
                  </a:cubicBezTo>
                  <a:cubicBezTo>
                    <a:pt x="0" y="6"/>
                    <a:pt x="0" y="6"/>
                    <a:pt x="0" y="6"/>
                  </a:cubicBezTo>
                  <a:cubicBezTo>
                    <a:pt x="0" y="2"/>
                    <a:pt x="3" y="0"/>
                    <a:pt x="6" y="0"/>
                  </a:cubicBezTo>
                  <a:cubicBezTo>
                    <a:pt x="66" y="0"/>
                    <a:pt x="66" y="0"/>
                    <a:pt x="66" y="0"/>
                  </a:cubicBezTo>
                  <a:cubicBezTo>
                    <a:pt x="69" y="0"/>
                    <a:pt x="72" y="2"/>
                    <a:pt x="72" y="6"/>
                  </a:cubicBezTo>
                  <a:cubicBezTo>
                    <a:pt x="72" y="150"/>
                    <a:pt x="72" y="150"/>
                    <a:pt x="72" y="150"/>
                  </a:cubicBezTo>
                  <a:cubicBezTo>
                    <a:pt x="72" y="153"/>
                    <a:pt x="69" y="156"/>
                    <a:pt x="66" y="156"/>
                  </a:cubicBezTo>
                  <a:close/>
                  <a:moveTo>
                    <a:pt x="12" y="144"/>
                  </a:moveTo>
                  <a:cubicBezTo>
                    <a:pt x="60" y="144"/>
                    <a:pt x="60" y="144"/>
                    <a:pt x="60" y="144"/>
                  </a:cubicBezTo>
                  <a:cubicBezTo>
                    <a:pt x="60" y="12"/>
                    <a:pt x="60" y="12"/>
                    <a:pt x="60" y="12"/>
                  </a:cubicBezTo>
                  <a:cubicBezTo>
                    <a:pt x="12" y="12"/>
                    <a:pt x="12" y="12"/>
                    <a:pt x="12" y="12"/>
                  </a:cubicBezTo>
                  <a:lnTo>
                    <a:pt x="1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7" name="Oval 63">
              <a:extLst>
                <a:ext uri="{FF2B5EF4-FFF2-40B4-BE49-F238E27FC236}">
                  <a16:creationId xmlns:a16="http://schemas.microsoft.com/office/drawing/2014/main" id="{9F35ABC7-C555-A042-A7E1-6EF0F9D38315}"/>
                </a:ext>
              </a:extLst>
            </p:cNvPr>
            <p:cNvSpPr>
              <a:spLocks noChangeArrowheads="1"/>
            </p:cNvSpPr>
            <p:nvPr/>
          </p:nvSpPr>
          <p:spPr bwMode="auto">
            <a:xfrm>
              <a:off x="4533" y="2071"/>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 name="Group 60">
            <a:extLst>
              <a:ext uri="{FF2B5EF4-FFF2-40B4-BE49-F238E27FC236}">
                <a16:creationId xmlns:a16="http://schemas.microsoft.com/office/drawing/2014/main" id="{643753B3-92E3-1046-A96B-09F10C1EDAB1}"/>
              </a:ext>
            </a:extLst>
          </p:cNvPr>
          <p:cNvGrpSpPr>
            <a:grpSpLocks noChangeAspect="1"/>
          </p:cNvGrpSpPr>
          <p:nvPr/>
        </p:nvGrpSpPr>
        <p:grpSpPr bwMode="auto">
          <a:xfrm rot="10800000">
            <a:off x="3940899" y="2470387"/>
            <a:ext cx="470186" cy="418432"/>
            <a:chOff x="4479" y="1744"/>
            <a:chExt cx="427" cy="380"/>
          </a:xfrm>
          <a:solidFill>
            <a:schemeClr val="accent2"/>
          </a:solidFill>
        </p:grpSpPr>
        <p:sp>
          <p:nvSpPr>
            <p:cNvPr id="19" name="Freeform 61">
              <a:extLst>
                <a:ext uri="{FF2B5EF4-FFF2-40B4-BE49-F238E27FC236}">
                  <a16:creationId xmlns:a16="http://schemas.microsoft.com/office/drawing/2014/main" id="{CB2B7A33-07A3-B049-8F7C-D44ABE105412}"/>
                </a:ext>
              </a:extLst>
            </p:cNvPr>
            <p:cNvSpPr>
              <a:spLocks noEditPoints="1"/>
            </p:cNvSpPr>
            <p:nvPr/>
          </p:nvSpPr>
          <p:spPr bwMode="auto">
            <a:xfrm>
              <a:off x="4568" y="1744"/>
              <a:ext cx="338" cy="362"/>
            </a:xfrm>
            <a:custGeom>
              <a:avLst/>
              <a:gdLst>
                <a:gd name="T0" fmla="*/ 168 w 228"/>
                <a:gd name="T1" fmla="*/ 245 h 245"/>
                <a:gd name="T2" fmla="*/ 90 w 228"/>
                <a:gd name="T3" fmla="*/ 245 h 245"/>
                <a:gd name="T4" fmla="*/ 41 w 228"/>
                <a:gd name="T5" fmla="*/ 239 h 245"/>
                <a:gd name="T6" fmla="*/ 5 w 228"/>
                <a:gd name="T7" fmla="*/ 233 h 245"/>
                <a:gd name="T8" fmla="*/ 0 w 228"/>
                <a:gd name="T9" fmla="*/ 227 h 245"/>
                <a:gd name="T10" fmla="*/ 0 w 228"/>
                <a:gd name="T11" fmla="*/ 125 h 245"/>
                <a:gd name="T12" fmla="*/ 6 w 228"/>
                <a:gd name="T13" fmla="*/ 119 h 245"/>
                <a:gd name="T14" fmla="*/ 78 w 228"/>
                <a:gd name="T15" fmla="*/ 23 h 245"/>
                <a:gd name="T16" fmla="*/ 95 w 228"/>
                <a:gd name="T17" fmla="*/ 1 h 245"/>
                <a:gd name="T18" fmla="*/ 126 w 228"/>
                <a:gd name="T19" fmla="*/ 30 h 245"/>
                <a:gd name="T20" fmla="*/ 117 w 228"/>
                <a:gd name="T21" fmla="*/ 89 h 245"/>
                <a:gd name="T22" fmla="*/ 204 w 228"/>
                <a:gd name="T23" fmla="*/ 89 h 245"/>
                <a:gd name="T24" fmla="*/ 228 w 228"/>
                <a:gd name="T25" fmla="*/ 113 h 245"/>
                <a:gd name="T26" fmla="*/ 211 w 228"/>
                <a:gd name="T27" fmla="*/ 141 h 245"/>
                <a:gd name="T28" fmla="*/ 216 w 228"/>
                <a:gd name="T29" fmla="*/ 155 h 245"/>
                <a:gd name="T30" fmla="*/ 200 w 228"/>
                <a:gd name="T31" fmla="*/ 177 h 245"/>
                <a:gd name="T32" fmla="*/ 204 w 228"/>
                <a:gd name="T33" fmla="*/ 191 h 245"/>
                <a:gd name="T34" fmla="*/ 188 w 228"/>
                <a:gd name="T35" fmla="*/ 213 h 245"/>
                <a:gd name="T36" fmla="*/ 192 w 228"/>
                <a:gd name="T37" fmla="*/ 227 h 245"/>
                <a:gd name="T38" fmla="*/ 168 w 228"/>
                <a:gd name="T39" fmla="*/ 245 h 245"/>
                <a:gd name="T40" fmla="*/ 12 w 228"/>
                <a:gd name="T41" fmla="*/ 222 h 245"/>
                <a:gd name="T42" fmla="*/ 44 w 228"/>
                <a:gd name="T43" fmla="*/ 227 h 245"/>
                <a:gd name="T44" fmla="*/ 90 w 228"/>
                <a:gd name="T45" fmla="*/ 233 h 245"/>
                <a:gd name="T46" fmla="*/ 168 w 228"/>
                <a:gd name="T47" fmla="*/ 233 h 245"/>
                <a:gd name="T48" fmla="*/ 180 w 228"/>
                <a:gd name="T49" fmla="*/ 227 h 245"/>
                <a:gd name="T50" fmla="*/ 168 w 228"/>
                <a:gd name="T51" fmla="*/ 215 h 245"/>
                <a:gd name="T52" fmla="*/ 162 w 228"/>
                <a:gd name="T53" fmla="*/ 209 h 245"/>
                <a:gd name="T54" fmla="*/ 168 w 228"/>
                <a:gd name="T55" fmla="*/ 203 h 245"/>
                <a:gd name="T56" fmla="*/ 180 w 228"/>
                <a:gd name="T57" fmla="*/ 203 h 245"/>
                <a:gd name="T58" fmla="*/ 192 w 228"/>
                <a:gd name="T59" fmla="*/ 191 h 245"/>
                <a:gd name="T60" fmla="*/ 180 w 228"/>
                <a:gd name="T61" fmla="*/ 179 h 245"/>
                <a:gd name="T62" fmla="*/ 174 w 228"/>
                <a:gd name="T63" fmla="*/ 173 h 245"/>
                <a:gd name="T64" fmla="*/ 180 w 228"/>
                <a:gd name="T65" fmla="*/ 167 h 245"/>
                <a:gd name="T66" fmla="*/ 192 w 228"/>
                <a:gd name="T67" fmla="*/ 167 h 245"/>
                <a:gd name="T68" fmla="*/ 204 w 228"/>
                <a:gd name="T69" fmla="*/ 155 h 245"/>
                <a:gd name="T70" fmla="*/ 192 w 228"/>
                <a:gd name="T71" fmla="*/ 143 h 245"/>
                <a:gd name="T72" fmla="*/ 186 w 228"/>
                <a:gd name="T73" fmla="*/ 137 h 245"/>
                <a:gd name="T74" fmla="*/ 192 w 228"/>
                <a:gd name="T75" fmla="*/ 131 h 245"/>
                <a:gd name="T76" fmla="*/ 204 w 228"/>
                <a:gd name="T77" fmla="*/ 131 h 245"/>
                <a:gd name="T78" fmla="*/ 216 w 228"/>
                <a:gd name="T79" fmla="*/ 113 h 245"/>
                <a:gd name="T80" fmla="*/ 204 w 228"/>
                <a:gd name="T81" fmla="*/ 101 h 245"/>
                <a:gd name="T82" fmla="*/ 108 w 228"/>
                <a:gd name="T83" fmla="*/ 101 h 245"/>
                <a:gd name="T84" fmla="*/ 103 w 228"/>
                <a:gd name="T85" fmla="*/ 98 h 245"/>
                <a:gd name="T86" fmla="*/ 102 w 228"/>
                <a:gd name="T87" fmla="*/ 92 h 245"/>
                <a:gd name="T88" fmla="*/ 114 w 228"/>
                <a:gd name="T89" fmla="*/ 33 h 245"/>
                <a:gd name="T90" fmla="*/ 97 w 228"/>
                <a:gd name="T91" fmla="*/ 13 h 245"/>
                <a:gd name="T92" fmla="*/ 90 w 228"/>
                <a:gd name="T93" fmla="*/ 23 h 245"/>
                <a:gd name="T94" fmla="*/ 12 w 228"/>
                <a:gd name="T95" fmla="*/ 130 h 245"/>
                <a:gd name="T96" fmla="*/ 12 w 228"/>
                <a:gd name="T97" fmla="*/ 2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168" y="245"/>
                  </a:moveTo>
                  <a:cubicBezTo>
                    <a:pt x="90" y="245"/>
                    <a:pt x="90" y="245"/>
                    <a:pt x="90" y="245"/>
                  </a:cubicBezTo>
                  <a:cubicBezTo>
                    <a:pt x="68" y="245"/>
                    <a:pt x="57" y="242"/>
                    <a:pt x="41" y="239"/>
                  </a:cubicBezTo>
                  <a:cubicBezTo>
                    <a:pt x="32" y="237"/>
                    <a:pt x="21" y="235"/>
                    <a:pt x="5" y="233"/>
                  </a:cubicBezTo>
                  <a:cubicBezTo>
                    <a:pt x="2" y="232"/>
                    <a:pt x="0" y="230"/>
                    <a:pt x="0" y="227"/>
                  </a:cubicBezTo>
                  <a:cubicBezTo>
                    <a:pt x="0" y="125"/>
                    <a:pt x="0" y="125"/>
                    <a:pt x="0" y="125"/>
                  </a:cubicBezTo>
                  <a:cubicBezTo>
                    <a:pt x="0" y="121"/>
                    <a:pt x="3" y="119"/>
                    <a:pt x="6" y="119"/>
                  </a:cubicBezTo>
                  <a:cubicBezTo>
                    <a:pt x="31" y="119"/>
                    <a:pt x="78" y="68"/>
                    <a:pt x="78" y="23"/>
                  </a:cubicBezTo>
                  <a:cubicBezTo>
                    <a:pt x="78" y="12"/>
                    <a:pt x="85" y="3"/>
                    <a:pt x="95" y="1"/>
                  </a:cubicBezTo>
                  <a:cubicBezTo>
                    <a:pt x="106" y="0"/>
                    <a:pt x="119" y="6"/>
                    <a:pt x="126" y="30"/>
                  </a:cubicBezTo>
                  <a:cubicBezTo>
                    <a:pt x="130" y="47"/>
                    <a:pt x="122" y="75"/>
                    <a:pt x="117" y="89"/>
                  </a:cubicBezTo>
                  <a:cubicBezTo>
                    <a:pt x="204" y="89"/>
                    <a:pt x="204" y="89"/>
                    <a:pt x="204" y="89"/>
                  </a:cubicBezTo>
                  <a:cubicBezTo>
                    <a:pt x="217" y="89"/>
                    <a:pt x="228" y="100"/>
                    <a:pt x="228" y="113"/>
                  </a:cubicBezTo>
                  <a:cubicBezTo>
                    <a:pt x="228" y="122"/>
                    <a:pt x="222" y="136"/>
                    <a:pt x="211" y="141"/>
                  </a:cubicBezTo>
                  <a:cubicBezTo>
                    <a:pt x="214" y="145"/>
                    <a:pt x="216" y="150"/>
                    <a:pt x="216" y="155"/>
                  </a:cubicBezTo>
                  <a:cubicBezTo>
                    <a:pt x="216" y="165"/>
                    <a:pt x="209" y="174"/>
                    <a:pt x="200" y="177"/>
                  </a:cubicBezTo>
                  <a:cubicBezTo>
                    <a:pt x="202" y="181"/>
                    <a:pt x="204" y="186"/>
                    <a:pt x="204" y="191"/>
                  </a:cubicBezTo>
                  <a:cubicBezTo>
                    <a:pt x="204" y="201"/>
                    <a:pt x="197" y="210"/>
                    <a:pt x="188" y="213"/>
                  </a:cubicBezTo>
                  <a:cubicBezTo>
                    <a:pt x="190" y="217"/>
                    <a:pt x="192" y="222"/>
                    <a:pt x="192" y="227"/>
                  </a:cubicBezTo>
                  <a:cubicBezTo>
                    <a:pt x="192" y="239"/>
                    <a:pt x="184" y="245"/>
                    <a:pt x="168" y="245"/>
                  </a:cubicBezTo>
                  <a:close/>
                  <a:moveTo>
                    <a:pt x="12" y="222"/>
                  </a:moveTo>
                  <a:cubicBezTo>
                    <a:pt x="25" y="224"/>
                    <a:pt x="35" y="226"/>
                    <a:pt x="44" y="227"/>
                  </a:cubicBezTo>
                  <a:cubicBezTo>
                    <a:pt x="59" y="231"/>
                    <a:pt x="69" y="233"/>
                    <a:pt x="90" y="233"/>
                  </a:cubicBezTo>
                  <a:cubicBezTo>
                    <a:pt x="168" y="233"/>
                    <a:pt x="168" y="233"/>
                    <a:pt x="168" y="233"/>
                  </a:cubicBezTo>
                  <a:cubicBezTo>
                    <a:pt x="180" y="233"/>
                    <a:pt x="180" y="230"/>
                    <a:pt x="180" y="227"/>
                  </a:cubicBezTo>
                  <a:cubicBezTo>
                    <a:pt x="180" y="220"/>
                    <a:pt x="174" y="215"/>
                    <a:pt x="168" y="215"/>
                  </a:cubicBezTo>
                  <a:cubicBezTo>
                    <a:pt x="165" y="215"/>
                    <a:pt x="162" y="212"/>
                    <a:pt x="162" y="209"/>
                  </a:cubicBezTo>
                  <a:cubicBezTo>
                    <a:pt x="162" y="205"/>
                    <a:pt x="165" y="203"/>
                    <a:pt x="168" y="203"/>
                  </a:cubicBezTo>
                  <a:cubicBezTo>
                    <a:pt x="180" y="203"/>
                    <a:pt x="180" y="203"/>
                    <a:pt x="180" y="203"/>
                  </a:cubicBezTo>
                  <a:cubicBezTo>
                    <a:pt x="186" y="203"/>
                    <a:pt x="192" y="197"/>
                    <a:pt x="192" y="191"/>
                  </a:cubicBezTo>
                  <a:cubicBezTo>
                    <a:pt x="192" y="184"/>
                    <a:pt x="186" y="179"/>
                    <a:pt x="180" y="179"/>
                  </a:cubicBezTo>
                  <a:cubicBezTo>
                    <a:pt x="177" y="179"/>
                    <a:pt x="174" y="176"/>
                    <a:pt x="174" y="173"/>
                  </a:cubicBezTo>
                  <a:cubicBezTo>
                    <a:pt x="174" y="169"/>
                    <a:pt x="177" y="167"/>
                    <a:pt x="180" y="167"/>
                  </a:cubicBezTo>
                  <a:cubicBezTo>
                    <a:pt x="192" y="167"/>
                    <a:pt x="192" y="167"/>
                    <a:pt x="192" y="167"/>
                  </a:cubicBezTo>
                  <a:cubicBezTo>
                    <a:pt x="198" y="167"/>
                    <a:pt x="204" y="161"/>
                    <a:pt x="204" y="155"/>
                  </a:cubicBezTo>
                  <a:cubicBezTo>
                    <a:pt x="204" y="148"/>
                    <a:pt x="198" y="143"/>
                    <a:pt x="192" y="143"/>
                  </a:cubicBezTo>
                  <a:cubicBezTo>
                    <a:pt x="189" y="143"/>
                    <a:pt x="186" y="140"/>
                    <a:pt x="186" y="137"/>
                  </a:cubicBezTo>
                  <a:cubicBezTo>
                    <a:pt x="186" y="133"/>
                    <a:pt x="189" y="131"/>
                    <a:pt x="192" y="131"/>
                  </a:cubicBezTo>
                  <a:cubicBezTo>
                    <a:pt x="204" y="131"/>
                    <a:pt x="204" y="131"/>
                    <a:pt x="204" y="131"/>
                  </a:cubicBezTo>
                  <a:cubicBezTo>
                    <a:pt x="210" y="131"/>
                    <a:pt x="216" y="120"/>
                    <a:pt x="216" y="113"/>
                  </a:cubicBezTo>
                  <a:cubicBezTo>
                    <a:pt x="216" y="106"/>
                    <a:pt x="210" y="101"/>
                    <a:pt x="204" y="101"/>
                  </a:cubicBezTo>
                  <a:cubicBezTo>
                    <a:pt x="108" y="101"/>
                    <a:pt x="108" y="101"/>
                    <a:pt x="108" y="101"/>
                  </a:cubicBezTo>
                  <a:cubicBezTo>
                    <a:pt x="106" y="101"/>
                    <a:pt x="104" y="100"/>
                    <a:pt x="103" y="98"/>
                  </a:cubicBezTo>
                  <a:cubicBezTo>
                    <a:pt x="102" y="96"/>
                    <a:pt x="102" y="94"/>
                    <a:pt x="102" y="92"/>
                  </a:cubicBezTo>
                  <a:cubicBezTo>
                    <a:pt x="107" y="81"/>
                    <a:pt x="119" y="49"/>
                    <a:pt x="114" y="33"/>
                  </a:cubicBezTo>
                  <a:cubicBezTo>
                    <a:pt x="110" y="18"/>
                    <a:pt x="102" y="12"/>
                    <a:pt x="97" y="13"/>
                  </a:cubicBezTo>
                  <a:cubicBezTo>
                    <a:pt x="93" y="14"/>
                    <a:pt x="90" y="18"/>
                    <a:pt x="90" y="23"/>
                  </a:cubicBezTo>
                  <a:cubicBezTo>
                    <a:pt x="90" y="70"/>
                    <a:pt x="45" y="124"/>
                    <a:pt x="12" y="130"/>
                  </a:cubicBezTo>
                  <a:lnTo>
                    <a:pt x="1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0" name="Freeform 62">
              <a:extLst>
                <a:ext uri="{FF2B5EF4-FFF2-40B4-BE49-F238E27FC236}">
                  <a16:creationId xmlns:a16="http://schemas.microsoft.com/office/drawing/2014/main" id="{CAAA8B38-2DBD-2446-8B65-C13FF459EAF9}"/>
                </a:ext>
              </a:extLst>
            </p:cNvPr>
            <p:cNvSpPr>
              <a:spLocks noEditPoints="1"/>
            </p:cNvSpPr>
            <p:nvPr/>
          </p:nvSpPr>
          <p:spPr bwMode="auto">
            <a:xfrm>
              <a:off x="4479" y="1894"/>
              <a:ext cx="107" cy="230"/>
            </a:xfrm>
            <a:custGeom>
              <a:avLst/>
              <a:gdLst>
                <a:gd name="T0" fmla="*/ 66 w 72"/>
                <a:gd name="T1" fmla="*/ 156 h 156"/>
                <a:gd name="T2" fmla="*/ 6 w 72"/>
                <a:gd name="T3" fmla="*/ 156 h 156"/>
                <a:gd name="T4" fmla="*/ 0 w 72"/>
                <a:gd name="T5" fmla="*/ 150 h 156"/>
                <a:gd name="T6" fmla="*/ 0 w 72"/>
                <a:gd name="T7" fmla="*/ 6 h 156"/>
                <a:gd name="T8" fmla="*/ 6 w 72"/>
                <a:gd name="T9" fmla="*/ 0 h 156"/>
                <a:gd name="T10" fmla="*/ 66 w 72"/>
                <a:gd name="T11" fmla="*/ 0 h 156"/>
                <a:gd name="T12" fmla="*/ 72 w 72"/>
                <a:gd name="T13" fmla="*/ 6 h 156"/>
                <a:gd name="T14" fmla="*/ 72 w 72"/>
                <a:gd name="T15" fmla="*/ 150 h 156"/>
                <a:gd name="T16" fmla="*/ 66 w 72"/>
                <a:gd name="T17" fmla="*/ 156 h 156"/>
                <a:gd name="T18" fmla="*/ 12 w 72"/>
                <a:gd name="T19" fmla="*/ 144 h 156"/>
                <a:gd name="T20" fmla="*/ 60 w 72"/>
                <a:gd name="T21" fmla="*/ 144 h 156"/>
                <a:gd name="T22" fmla="*/ 60 w 72"/>
                <a:gd name="T23" fmla="*/ 12 h 156"/>
                <a:gd name="T24" fmla="*/ 12 w 72"/>
                <a:gd name="T25" fmla="*/ 12 h 156"/>
                <a:gd name="T26" fmla="*/ 12 w 72"/>
                <a:gd name="T27"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56">
                  <a:moveTo>
                    <a:pt x="66" y="156"/>
                  </a:moveTo>
                  <a:cubicBezTo>
                    <a:pt x="6" y="156"/>
                    <a:pt x="6" y="156"/>
                    <a:pt x="6" y="156"/>
                  </a:cubicBezTo>
                  <a:cubicBezTo>
                    <a:pt x="3" y="156"/>
                    <a:pt x="0" y="153"/>
                    <a:pt x="0" y="150"/>
                  </a:cubicBezTo>
                  <a:cubicBezTo>
                    <a:pt x="0" y="6"/>
                    <a:pt x="0" y="6"/>
                    <a:pt x="0" y="6"/>
                  </a:cubicBezTo>
                  <a:cubicBezTo>
                    <a:pt x="0" y="2"/>
                    <a:pt x="3" y="0"/>
                    <a:pt x="6" y="0"/>
                  </a:cubicBezTo>
                  <a:cubicBezTo>
                    <a:pt x="66" y="0"/>
                    <a:pt x="66" y="0"/>
                    <a:pt x="66" y="0"/>
                  </a:cubicBezTo>
                  <a:cubicBezTo>
                    <a:pt x="69" y="0"/>
                    <a:pt x="72" y="2"/>
                    <a:pt x="72" y="6"/>
                  </a:cubicBezTo>
                  <a:cubicBezTo>
                    <a:pt x="72" y="150"/>
                    <a:pt x="72" y="150"/>
                    <a:pt x="72" y="150"/>
                  </a:cubicBezTo>
                  <a:cubicBezTo>
                    <a:pt x="72" y="153"/>
                    <a:pt x="69" y="156"/>
                    <a:pt x="66" y="156"/>
                  </a:cubicBezTo>
                  <a:close/>
                  <a:moveTo>
                    <a:pt x="12" y="144"/>
                  </a:moveTo>
                  <a:cubicBezTo>
                    <a:pt x="60" y="144"/>
                    <a:pt x="60" y="144"/>
                    <a:pt x="60" y="144"/>
                  </a:cubicBezTo>
                  <a:cubicBezTo>
                    <a:pt x="60" y="12"/>
                    <a:pt x="60" y="12"/>
                    <a:pt x="60" y="12"/>
                  </a:cubicBezTo>
                  <a:cubicBezTo>
                    <a:pt x="12" y="12"/>
                    <a:pt x="12" y="12"/>
                    <a:pt x="12" y="12"/>
                  </a:cubicBezTo>
                  <a:lnTo>
                    <a:pt x="1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 name="Oval 63">
              <a:extLst>
                <a:ext uri="{FF2B5EF4-FFF2-40B4-BE49-F238E27FC236}">
                  <a16:creationId xmlns:a16="http://schemas.microsoft.com/office/drawing/2014/main" id="{23C1C421-51A9-E145-9FA0-ADBA8EE6F756}"/>
                </a:ext>
              </a:extLst>
            </p:cNvPr>
            <p:cNvSpPr>
              <a:spLocks noChangeArrowheads="1"/>
            </p:cNvSpPr>
            <p:nvPr/>
          </p:nvSpPr>
          <p:spPr bwMode="auto">
            <a:xfrm>
              <a:off x="4533" y="2071"/>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sp>
        <p:nvSpPr>
          <p:cNvPr id="22" name="Rectangle 21">
            <a:extLst>
              <a:ext uri="{FF2B5EF4-FFF2-40B4-BE49-F238E27FC236}">
                <a16:creationId xmlns:a16="http://schemas.microsoft.com/office/drawing/2014/main" id="{59D37A09-0A0E-5040-B441-F12D9136ED4C}"/>
              </a:ext>
            </a:extLst>
          </p:cNvPr>
          <p:cNvSpPr/>
          <p:nvPr/>
        </p:nvSpPr>
        <p:spPr>
          <a:xfrm>
            <a:off x="313350" y="3584916"/>
            <a:ext cx="4097735" cy="646331"/>
          </a:xfrm>
          <a:prstGeom prst="rect">
            <a:avLst/>
          </a:prstGeom>
        </p:spPr>
        <p:txBody>
          <a:bodyPr wrap="square">
            <a:spAutoFit/>
          </a:bodyPr>
          <a:lstStyle/>
          <a:p>
            <a:pPr>
              <a:lnSpc>
                <a:spcPct val="90000"/>
              </a:lnSpc>
            </a:pPr>
            <a:r>
              <a:rPr lang="nb-NO" sz="2000" b="1" err="1">
                <a:solidFill>
                  <a:schemeClr val="accent1"/>
                </a:solidFill>
                <a:latin typeface="Graphik" panose="020B0503030202060203" pitchFamily="34" charset="77"/>
              </a:rPr>
              <a:t>Shifting</a:t>
            </a:r>
            <a:r>
              <a:rPr lang="nb-NO" sz="2000" b="1">
                <a:solidFill>
                  <a:schemeClr val="accent1"/>
                </a:solidFill>
                <a:latin typeface="Graphik" panose="020B0503030202060203" pitchFamily="34" charset="77"/>
              </a:rPr>
              <a:t> </a:t>
            </a:r>
            <a:r>
              <a:rPr lang="nb-NO" sz="2000" b="1" err="1">
                <a:solidFill>
                  <a:schemeClr val="accent1"/>
                </a:solidFill>
                <a:latin typeface="Graphik" panose="020B0503030202060203" pitchFamily="34" charset="77"/>
              </a:rPr>
              <a:t>direction</a:t>
            </a:r>
            <a:r>
              <a:rPr lang="nb-NO" sz="2000" b="1">
                <a:solidFill>
                  <a:schemeClr val="accent1"/>
                </a:solidFill>
                <a:latin typeface="Graphik" panose="020B0503030202060203" pitchFamily="34" charset="77"/>
              </a:rPr>
              <a:t> </a:t>
            </a:r>
            <a:r>
              <a:rPr lang="nb-NO" sz="2000" b="1" err="1">
                <a:solidFill>
                  <a:schemeClr val="accent1"/>
                </a:solidFill>
                <a:latin typeface="Graphik" panose="020B0503030202060203" pitchFamily="34" charset="77"/>
              </a:rPr>
              <a:t>mid-project</a:t>
            </a:r>
            <a:r>
              <a:rPr lang="nb-NO" sz="2000" b="1">
                <a:solidFill>
                  <a:schemeClr val="accent1"/>
                </a:solidFill>
                <a:latin typeface="Graphik" panose="020B0503030202060203" pitchFamily="34" charset="77"/>
              </a:rPr>
              <a:t> </a:t>
            </a:r>
            <a:r>
              <a:rPr lang="nb-NO" sz="2000" b="1" err="1">
                <a:solidFill>
                  <a:schemeClr val="accent1"/>
                </a:solidFill>
                <a:latin typeface="Graphik" panose="020B0503030202060203" pitchFamily="34" charset="77"/>
              </a:rPr>
              <a:t>can</a:t>
            </a:r>
            <a:r>
              <a:rPr lang="nb-NO" sz="2000" b="1">
                <a:solidFill>
                  <a:schemeClr val="accent1"/>
                </a:solidFill>
                <a:latin typeface="Graphik" panose="020B0503030202060203" pitchFamily="34" charset="77"/>
              </a:rPr>
              <a:t> be a </a:t>
            </a:r>
            <a:r>
              <a:rPr lang="nb-NO" sz="2000" b="1" err="1">
                <a:solidFill>
                  <a:schemeClr val="accent1"/>
                </a:solidFill>
                <a:latin typeface="Graphik" panose="020B0503030202060203" pitchFamily="34" charset="77"/>
              </a:rPr>
              <a:t>good</a:t>
            </a:r>
            <a:r>
              <a:rPr lang="nb-NO" sz="2000" b="1">
                <a:solidFill>
                  <a:schemeClr val="accent1"/>
                </a:solidFill>
                <a:latin typeface="Graphik" panose="020B0503030202060203" pitchFamily="34" charset="77"/>
              </a:rPr>
              <a:t> </a:t>
            </a:r>
            <a:r>
              <a:rPr lang="nb-NO" sz="2000" b="1" err="1">
                <a:solidFill>
                  <a:schemeClr val="accent1"/>
                </a:solidFill>
                <a:latin typeface="Graphik" panose="020B0503030202060203" pitchFamily="34" charset="77"/>
              </a:rPr>
              <a:t>thing</a:t>
            </a:r>
            <a:r>
              <a:rPr lang="nb-NO" sz="2000" b="1">
                <a:solidFill>
                  <a:schemeClr val="accent1"/>
                </a:solidFill>
                <a:latin typeface="Graphik" panose="020B0503030202060203" pitchFamily="34" charset="77"/>
              </a:rPr>
              <a:t>!</a:t>
            </a:r>
          </a:p>
        </p:txBody>
      </p:sp>
      <p:cxnSp>
        <p:nvCxnSpPr>
          <p:cNvPr id="23" name="Straight Connector 22">
            <a:extLst>
              <a:ext uri="{FF2B5EF4-FFF2-40B4-BE49-F238E27FC236}">
                <a16:creationId xmlns:a16="http://schemas.microsoft.com/office/drawing/2014/main" id="{D43602E9-9E45-6D40-9A0A-12EE9D55409F}"/>
              </a:ext>
            </a:extLst>
          </p:cNvPr>
          <p:cNvCxnSpPr>
            <a:cxnSpLocks/>
          </p:cNvCxnSpPr>
          <p:nvPr/>
        </p:nvCxnSpPr>
        <p:spPr>
          <a:xfrm>
            <a:off x="381000" y="2075885"/>
            <a:ext cx="48459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1">
            <a:extLst>
              <a:ext uri="{FF2B5EF4-FFF2-40B4-BE49-F238E27FC236}">
                <a16:creationId xmlns:a16="http://schemas.microsoft.com/office/drawing/2014/main" id="{496962C0-AA7D-C24F-8CA8-7428F36265A0}"/>
              </a:ext>
            </a:extLst>
          </p:cNvPr>
          <p:cNvSpPr txBox="1">
            <a:spLocks/>
          </p:cNvSpPr>
          <p:nvPr/>
        </p:nvSpPr>
        <p:spPr>
          <a:xfrm>
            <a:off x="381001" y="2391329"/>
            <a:ext cx="2819400" cy="63992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ct val="90000"/>
              </a:lnSpc>
            </a:pPr>
            <a:r>
              <a:rPr lang="nb-NO" sz="1800">
                <a:solidFill>
                  <a:schemeClr val="tx1"/>
                </a:solidFill>
                <a:latin typeface="Graphik" panose="020B0503030202060203" pitchFamily="34" charset="77"/>
              </a:rPr>
              <a:t>«Vanilla» </a:t>
            </a:r>
            <a:r>
              <a:rPr lang="nb-NO" sz="1800" err="1">
                <a:solidFill>
                  <a:schemeClr val="tx1"/>
                </a:solidFill>
                <a:latin typeface="Graphik" panose="020B0503030202060203" pitchFamily="34" charset="77"/>
              </a:rPr>
              <a:t>Github</a:t>
            </a:r>
            <a:r>
              <a:rPr lang="nb-NO" sz="1800">
                <a:solidFill>
                  <a:schemeClr val="tx1"/>
                </a:solidFill>
                <a:latin typeface="Graphik" panose="020B0503030202060203" pitchFamily="34" charset="77"/>
              </a:rPr>
              <a:t> as a </a:t>
            </a:r>
            <a:r>
              <a:rPr lang="nb-NO" sz="1800" err="1">
                <a:solidFill>
                  <a:schemeClr val="tx1"/>
                </a:solidFill>
                <a:latin typeface="Graphik" panose="020B0503030202060203" pitchFamily="34" charset="77"/>
              </a:rPr>
              <a:t>project</a:t>
            </a:r>
            <a:r>
              <a:rPr lang="nb-NO" sz="1800">
                <a:solidFill>
                  <a:schemeClr val="tx1"/>
                </a:solidFill>
                <a:latin typeface="Graphik" panose="020B0503030202060203" pitchFamily="34" charset="77"/>
              </a:rPr>
              <a:t> planning </a:t>
            </a:r>
            <a:r>
              <a:rPr lang="nb-NO" sz="1800" err="1">
                <a:solidFill>
                  <a:schemeClr val="tx1"/>
                </a:solidFill>
                <a:latin typeface="Graphik" panose="020B0503030202060203" pitchFamily="34" charset="77"/>
              </a:rPr>
              <a:t>tool</a:t>
            </a:r>
            <a:endParaRPr lang="nb-NO" sz="1800">
              <a:solidFill>
                <a:schemeClr val="tx1"/>
              </a:solidFill>
              <a:latin typeface="Graphik" panose="020B0503030202060203" pitchFamily="34" charset="77"/>
            </a:endParaRPr>
          </a:p>
        </p:txBody>
      </p:sp>
      <p:cxnSp>
        <p:nvCxnSpPr>
          <p:cNvPr id="31" name="Straight Connector 30">
            <a:extLst>
              <a:ext uri="{FF2B5EF4-FFF2-40B4-BE49-F238E27FC236}">
                <a16:creationId xmlns:a16="http://schemas.microsoft.com/office/drawing/2014/main" id="{4719CD2A-F364-B947-A7C4-644212F65C03}"/>
              </a:ext>
            </a:extLst>
          </p:cNvPr>
          <p:cNvCxnSpPr>
            <a:cxnSpLocks/>
          </p:cNvCxnSpPr>
          <p:nvPr/>
        </p:nvCxnSpPr>
        <p:spPr>
          <a:xfrm>
            <a:off x="381000" y="3225063"/>
            <a:ext cx="48459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429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9B8F7F-A2D2-414B-ABE6-C57D9609397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a:extLst>
              <a:ext uri="{FF2B5EF4-FFF2-40B4-BE49-F238E27FC236}">
                <a16:creationId xmlns:a16="http://schemas.microsoft.com/office/drawing/2014/main" id="{BA06B67A-3232-C14A-9A3A-2C41635F29FC}"/>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7" name="Slide Number Placeholder 4">
            <a:extLst>
              <a:ext uri="{FF2B5EF4-FFF2-40B4-BE49-F238E27FC236}">
                <a16:creationId xmlns:a16="http://schemas.microsoft.com/office/drawing/2014/main" id="{BEB53D8D-957C-7040-8E74-660B33E54853}"/>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69</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5B489CE6-E436-5944-BA1F-2DC08E59E726}"/>
              </a:ext>
            </a:extLst>
          </p:cNvPr>
          <p:cNvSpPr txBox="1">
            <a:spLocks/>
          </p:cNvSpPr>
          <p:nvPr/>
        </p:nvSpPr>
        <p:spPr>
          <a:xfrm>
            <a:off x="300087"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40000"/>
                  </a:schemeClr>
                </a:solidFill>
              </a:rPr>
              <a:t>Building an open source government platform in the cloud</a:t>
            </a:r>
          </a:p>
        </p:txBody>
      </p:sp>
      <p:sp>
        <p:nvSpPr>
          <p:cNvPr id="10" name="Text Placeholder 9">
            <a:extLst>
              <a:ext uri="{FF2B5EF4-FFF2-40B4-BE49-F238E27FC236}">
                <a16:creationId xmlns:a16="http://schemas.microsoft.com/office/drawing/2014/main" id="{B255C717-3E7F-754C-B1E4-5CF9BC60C27E}"/>
              </a:ext>
            </a:extLst>
          </p:cNvPr>
          <p:cNvSpPr>
            <a:spLocks noGrp="1"/>
          </p:cNvSpPr>
          <p:nvPr>
            <p:ph type="body" sz="quarter" idx="10"/>
          </p:nvPr>
        </p:nvSpPr>
        <p:spPr>
          <a:xfrm>
            <a:off x="542021" y="1548019"/>
            <a:ext cx="8318714" cy="3761961"/>
          </a:xfrm>
        </p:spPr>
        <p:txBody>
          <a:bodyPr anchor="ctr"/>
          <a:lstStyle/>
          <a:p>
            <a:r>
              <a:rPr lang="nb-NO"/>
              <a:t>Status</a:t>
            </a:r>
            <a:endParaRPr lang="en-LV"/>
          </a:p>
        </p:txBody>
      </p:sp>
    </p:spTree>
    <p:extLst>
      <p:ext uri="{BB962C8B-B14F-4D97-AF65-F5344CB8AC3E}">
        <p14:creationId xmlns:p14="http://schemas.microsoft.com/office/powerpoint/2010/main" val="179091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006DB624-0245-4CF6-92AB-17CE63E29849}"/>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a:extLst>
              <a:ext uri="{FF2B5EF4-FFF2-40B4-BE49-F238E27FC236}">
                <a16:creationId xmlns:a16="http://schemas.microsoft.com/office/drawing/2014/main" id="{F7A65A67-15BC-4E54-B7AB-60C1E72886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9170" r="18642"/>
          <a:stretch/>
        </p:blipFill>
        <p:spPr>
          <a:xfrm>
            <a:off x="4117091" y="349853"/>
            <a:ext cx="7389111" cy="6176283"/>
          </a:xfrm>
          <a:prstGeom prst="rect">
            <a:avLst/>
          </a:prstGeom>
        </p:spPr>
      </p:pic>
      <p:sp>
        <p:nvSpPr>
          <p:cNvPr id="7" name="Slide Number Placeholder 4">
            <a:extLst>
              <a:ext uri="{FF2B5EF4-FFF2-40B4-BE49-F238E27FC236}">
                <a16:creationId xmlns:a16="http://schemas.microsoft.com/office/drawing/2014/main" id="{54D82304-4AE7-694D-909D-8B5B999971BD}"/>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7</a:t>
            </a:fld>
            <a:endParaRPr lang="en-US"/>
          </a:p>
        </p:txBody>
      </p:sp>
      <p:sp>
        <p:nvSpPr>
          <p:cNvPr id="8" name="Footer Placeholder 1">
            <a:extLst>
              <a:ext uri="{FF2B5EF4-FFF2-40B4-BE49-F238E27FC236}">
                <a16:creationId xmlns:a16="http://schemas.microsoft.com/office/drawing/2014/main" id="{78564924-602E-2B45-8DE6-4CD007103EE5}"/>
              </a:ext>
            </a:extLst>
          </p:cNvPr>
          <p:cNvSpPr txBox="1">
            <a:spLocks/>
          </p:cNvSpPr>
          <p:nvPr/>
        </p:nvSpPr>
        <p:spPr>
          <a:xfrm>
            <a:off x="-9021" y="6519008"/>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4" name="Title 2">
            <a:extLst>
              <a:ext uri="{FF2B5EF4-FFF2-40B4-BE49-F238E27FC236}">
                <a16:creationId xmlns:a16="http://schemas.microsoft.com/office/drawing/2014/main" id="{B50ED1DC-F695-4CD0-9965-54BA5B85BFF6}"/>
              </a:ext>
            </a:extLst>
          </p:cNvPr>
          <p:cNvSpPr txBox="1">
            <a:spLocks/>
          </p:cNvSpPr>
          <p:nvPr/>
        </p:nvSpPr>
        <p:spPr>
          <a:xfrm>
            <a:off x="381000" y="2746445"/>
            <a:ext cx="3505200" cy="1383101"/>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Everyone</a:t>
            </a:r>
            <a:r>
              <a:rPr lang="nb-NO"/>
              <a:t> </a:t>
            </a:r>
          </a:p>
          <a:p>
            <a:r>
              <a:rPr lang="nb-NO"/>
              <a:t>has an</a:t>
            </a:r>
            <a:br>
              <a:rPr lang="nb-NO"/>
            </a:br>
            <a:r>
              <a:rPr lang="nb-NO" err="1">
                <a:solidFill>
                  <a:schemeClr val="accent1"/>
                </a:solidFill>
              </a:rPr>
              <a:t>Inbox</a:t>
            </a:r>
            <a:endParaRPr lang="nb-NO">
              <a:solidFill>
                <a:schemeClr val="accent1"/>
              </a:solidFill>
            </a:endParaRPr>
          </a:p>
        </p:txBody>
      </p:sp>
    </p:spTree>
    <p:extLst>
      <p:ext uri="{BB962C8B-B14F-4D97-AF65-F5344CB8AC3E}">
        <p14:creationId xmlns:p14="http://schemas.microsoft.com/office/powerpoint/2010/main" val="1111143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room&#10;&#10;Description automatically generated">
            <a:extLst>
              <a:ext uri="{FF2B5EF4-FFF2-40B4-BE49-F238E27FC236}">
                <a16:creationId xmlns:a16="http://schemas.microsoft.com/office/drawing/2014/main" id="{9F6211FF-6746-E84F-9529-49927D16F6D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5" name="Content Placeholder 4">
            <a:extLst>
              <a:ext uri="{FF2B5EF4-FFF2-40B4-BE49-F238E27FC236}">
                <a16:creationId xmlns:a16="http://schemas.microsoft.com/office/drawing/2014/main" id="{BC3A5E38-09BF-450C-BA6F-04972F8C7ABD}"/>
              </a:ext>
            </a:extLst>
          </p:cNvPr>
          <p:cNvSpPr>
            <a:spLocks noGrp="1"/>
          </p:cNvSpPr>
          <p:nvPr>
            <p:ph sz="quarter" idx="18"/>
          </p:nvPr>
        </p:nvSpPr>
        <p:spPr>
          <a:xfrm>
            <a:off x="679174" y="818321"/>
            <a:ext cx="4807809" cy="1309816"/>
          </a:xfrm>
          <a:effectLst>
            <a:outerShdw blurRad="25400" dist="25400" dir="2700000" algn="tl" rotWithShape="0">
              <a:prstClr val="black">
                <a:alpha val="21000"/>
              </a:prstClr>
            </a:outerShdw>
          </a:effectLst>
        </p:spPr>
        <p:txBody>
          <a:bodyPr>
            <a:noAutofit/>
          </a:bodyPr>
          <a:lstStyle/>
          <a:p>
            <a:pPr>
              <a:lnSpc>
                <a:spcPct val="80000"/>
              </a:lnSpc>
            </a:pPr>
            <a:r>
              <a:rPr lang="nb-NO" sz="6000" err="1">
                <a:solidFill>
                  <a:schemeClr val="bg1"/>
                </a:solidFill>
                <a:latin typeface="Graphik Black" panose="020B0503030202060203" pitchFamily="34" charset="77"/>
              </a:rPr>
              <a:t>We</a:t>
            </a:r>
            <a:r>
              <a:rPr lang="nb-NO" sz="6000">
                <a:solidFill>
                  <a:schemeClr val="bg1"/>
                </a:solidFill>
                <a:latin typeface="Graphik Black" panose="020B0503030202060203" pitchFamily="34" charset="77"/>
              </a:rPr>
              <a:t> </a:t>
            </a:r>
            <a:r>
              <a:rPr lang="nb-NO" sz="6000" err="1">
                <a:solidFill>
                  <a:schemeClr val="bg1"/>
                </a:solidFill>
                <a:latin typeface="Graphik Black" panose="020B0503030202060203" pitchFamily="34" charset="77"/>
              </a:rPr>
              <a:t>went</a:t>
            </a:r>
            <a:r>
              <a:rPr lang="nb-NO" sz="6000">
                <a:solidFill>
                  <a:schemeClr val="bg1"/>
                </a:solidFill>
                <a:latin typeface="Graphik Black" panose="020B0503030202060203" pitchFamily="34" charset="77"/>
              </a:rPr>
              <a:t> live </a:t>
            </a:r>
            <a:r>
              <a:rPr lang="nb-NO" sz="6000" err="1">
                <a:solidFill>
                  <a:schemeClr val="bg1"/>
                </a:solidFill>
                <a:latin typeface="Graphik Black" panose="020B0503030202060203" pitchFamily="34" charset="77"/>
              </a:rPr>
              <a:t>on</a:t>
            </a:r>
            <a:r>
              <a:rPr lang="nb-NO" sz="6000">
                <a:solidFill>
                  <a:schemeClr val="bg1"/>
                </a:solidFill>
                <a:latin typeface="Graphik Black" panose="020B0503030202060203" pitchFamily="34" charset="77"/>
              </a:rPr>
              <a:t> </a:t>
            </a:r>
            <a:r>
              <a:rPr lang="nb-NO" sz="6000" err="1">
                <a:solidFill>
                  <a:schemeClr val="bg1"/>
                </a:solidFill>
                <a:latin typeface="Graphik Black" panose="020B0503030202060203" pitchFamily="34" charset="77"/>
              </a:rPr>
              <a:t>Monday</a:t>
            </a:r>
            <a:r>
              <a:rPr lang="nb-NO" sz="6000">
                <a:solidFill>
                  <a:schemeClr val="bg1"/>
                </a:solidFill>
                <a:latin typeface="Graphik Black" panose="020B0503030202060203" pitchFamily="34" charset="77"/>
              </a:rPr>
              <a:t>!</a:t>
            </a:r>
          </a:p>
        </p:txBody>
      </p:sp>
    </p:spTree>
    <p:extLst>
      <p:ext uri="{BB962C8B-B14F-4D97-AF65-F5344CB8AC3E}">
        <p14:creationId xmlns:p14="http://schemas.microsoft.com/office/powerpoint/2010/main" val="2856827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that are talking to each other&#10;&#10;Description automatically generated">
            <a:extLst>
              <a:ext uri="{FF2B5EF4-FFF2-40B4-BE49-F238E27FC236}">
                <a16:creationId xmlns:a16="http://schemas.microsoft.com/office/drawing/2014/main" id="{733493F8-1252-8D41-BE68-9F1D3BE34E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12112" y="0"/>
            <a:ext cx="6079887" cy="6857890"/>
          </a:xfrm>
          <a:prstGeom prst="rect">
            <a:avLst/>
          </a:prstGeom>
        </p:spPr>
      </p:pic>
      <p:sp>
        <p:nvSpPr>
          <p:cNvPr id="2" name="Content Placeholder 1"/>
          <p:cNvSpPr>
            <a:spLocks noGrp="1"/>
          </p:cNvSpPr>
          <p:nvPr>
            <p:ph type="body" sz="quarter" idx="10"/>
          </p:nvPr>
        </p:nvSpPr>
        <p:spPr>
          <a:xfrm>
            <a:off x="1564162" y="1498257"/>
            <a:ext cx="3551536" cy="4791333"/>
          </a:xfrm>
        </p:spPr>
        <p:txBody>
          <a:bodyPr vert="horz" lIns="0" tIns="0" rIns="0" bIns="0" rtlCol="0" anchor="t">
            <a:normAutofit/>
          </a:bodyPr>
          <a:lstStyle/>
          <a:p>
            <a:pPr marL="55245">
              <a:spcAft>
                <a:spcPts val="1600"/>
              </a:spcAft>
            </a:pPr>
            <a:r>
              <a:rPr lang="en-US" sz="1600" b="0">
                <a:solidFill>
                  <a:schemeClr val="tx1"/>
                </a:solidFill>
              </a:rPr>
              <a:t>Environments available to some pilot agencies</a:t>
            </a:r>
            <a:endParaRPr lang="nb-NO">
              <a:solidFill>
                <a:schemeClr val="tx1"/>
              </a:solidFill>
            </a:endParaRPr>
          </a:p>
          <a:p>
            <a:pPr marL="55245">
              <a:spcAft>
                <a:spcPts val="1600"/>
              </a:spcAft>
            </a:pPr>
            <a:endParaRPr lang="en-US" sz="1600" b="0">
              <a:solidFill>
                <a:schemeClr val="tx1"/>
              </a:solidFill>
            </a:endParaRPr>
          </a:p>
          <a:p>
            <a:pPr marL="55245">
              <a:spcAft>
                <a:spcPts val="1600"/>
              </a:spcAft>
            </a:pPr>
            <a:r>
              <a:rPr lang="en-US" sz="1600" b="0">
                <a:solidFill>
                  <a:schemeClr val="tx1"/>
                </a:solidFill>
              </a:rPr>
              <a:t>Around 600 open issues on GitHub</a:t>
            </a:r>
          </a:p>
          <a:p>
            <a:pPr marL="55245">
              <a:spcAft>
                <a:spcPts val="1600"/>
              </a:spcAft>
            </a:pPr>
            <a:endParaRPr lang="en-US" sz="1600" b="0">
              <a:solidFill>
                <a:schemeClr val="tx1"/>
              </a:solidFill>
            </a:endParaRPr>
          </a:p>
          <a:p>
            <a:pPr marL="55245">
              <a:spcAft>
                <a:spcPts val="1600"/>
              </a:spcAft>
            </a:pPr>
            <a:r>
              <a:rPr lang="en-US" sz="1600" b="0">
                <a:solidFill>
                  <a:schemeClr val="tx1"/>
                </a:solidFill>
              </a:rPr>
              <a:t>Working with pilots to establish the first services in production</a:t>
            </a:r>
          </a:p>
          <a:p>
            <a:pPr marL="55245">
              <a:spcAft>
                <a:spcPts val="1600"/>
              </a:spcAft>
            </a:pPr>
            <a:endParaRPr lang="en-US" sz="1600" b="0">
              <a:solidFill>
                <a:schemeClr val="tx1"/>
              </a:solidFill>
            </a:endParaRPr>
          </a:p>
          <a:p>
            <a:pPr marL="55245">
              <a:spcAft>
                <a:spcPts val="1600"/>
              </a:spcAft>
            </a:pPr>
            <a:r>
              <a:rPr lang="en-US" sz="1600" b="0">
                <a:solidFill>
                  <a:schemeClr val="tx1"/>
                </a:solidFill>
              </a:rPr>
              <a:t>Everyone is still working from home</a:t>
            </a:r>
          </a:p>
        </p:txBody>
      </p:sp>
      <p:sp>
        <p:nvSpPr>
          <p:cNvPr id="3" name="Title 2"/>
          <p:cNvSpPr>
            <a:spLocks noGrp="1"/>
          </p:cNvSpPr>
          <p:nvPr>
            <p:ph type="title"/>
          </p:nvPr>
        </p:nvSpPr>
        <p:spPr/>
        <p:txBody>
          <a:bodyPr>
            <a:normAutofit/>
          </a:bodyPr>
          <a:lstStyle/>
          <a:p>
            <a:r>
              <a:rPr lang="en-US"/>
              <a:t>Current status</a:t>
            </a:r>
            <a:endParaRPr lang="en-US">
              <a:solidFill>
                <a:srgbClr val="00D700"/>
              </a:solidFill>
            </a:endParaRPr>
          </a:p>
        </p:txBody>
      </p:sp>
      <p:cxnSp>
        <p:nvCxnSpPr>
          <p:cNvPr id="21" name="Straight Connector 20">
            <a:extLst>
              <a:ext uri="{FF2B5EF4-FFF2-40B4-BE49-F238E27FC236}">
                <a16:creationId xmlns:a16="http://schemas.microsoft.com/office/drawing/2014/main" id="{489E8C27-E0D3-FA49-B571-696836FC81BB}"/>
              </a:ext>
            </a:extLst>
          </p:cNvPr>
          <p:cNvCxnSpPr>
            <a:cxnSpLocks/>
          </p:cNvCxnSpPr>
          <p:nvPr/>
        </p:nvCxnSpPr>
        <p:spPr>
          <a:xfrm>
            <a:off x="381000" y="2441954"/>
            <a:ext cx="534017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73CB24-0364-4A49-BFAB-D6B649617065}"/>
              </a:ext>
            </a:extLst>
          </p:cNvPr>
          <p:cNvCxnSpPr>
            <a:cxnSpLocks/>
          </p:cNvCxnSpPr>
          <p:nvPr/>
        </p:nvCxnSpPr>
        <p:spPr>
          <a:xfrm>
            <a:off x="381000" y="3677630"/>
            <a:ext cx="534017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5FA6923-AC06-5847-A9CD-77D114BFCFA9}"/>
              </a:ext>
            </a:extLst>
          </p:cNvPr>
          <p:cNvCxnSpPr>
            <a:cxnSpLocks/>
          </p:cNvCxnSpPr>
          <p:nvPr/>
        </p:nvCxnSpPr>
        <p:spPr>
          <a:xfrm>
            <a:off x="381000" y="5049230"/>
            <a:ext cx="534017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Footer Placeholder 1">
            <a:extLst>
              <a:ext uri="{FF2B5EF4-FFF2-40B4-BE49-F238E27FC236}">
                <a16:creationId xmlns:a16="http://schemas.microsoft.com/office/drawing/2014/main" id="{856C4F27-8729-D64B-A531-0810D838A0B5}"/>
              </a:ext>
            </a:extLst>
          </p:cNvPr>
          <p:cNvSpPr>
            <a:spLocks noGrp="1"/>
          </p:cNvSpPr>
          <p:nvPr>
            <p:ph type="ftr" sz="quarter" idx="16"/>
          </p:nvPr>
        </p:nvSpPr>
        <p:spPr>
          <a:xfrm>
            <a:off x="269562" y="6529019"/>
            <a:ext cx="3070368" cy="206375"/>
          </a:xfrm>
        </p:spPr>
        <p:txBody>
          <a:bodyPr/>
          <a:lstStyle/>
          <a:p>
            <a:r>
              <a:rPr lang="en-US" dirty="0"/>
              <a:t>Building an open source government platform in the cloud</a:t>
            </a:r>
          </a:p>
        </p:txBody>
      </p:sp>
      <p:grpSp>
        <p:nvGrpSpPr>
          <p:cNvPr id="16" name="Group 140">
            <a:extLst>
              <a:ext uri="{FF2B5EF4-FFF2-40B4-BE49-F238E27FC236}">
                <a16:creationId xmlns:a16="http://schemas.microsoft.com/office/drawing/2014/main" id="{A4D0A7F1-B200-FC40-8380-F78C2AED9D26}"/>
              </a:ext>
            </a:extLst>
          </p:cNvPr>
          <p:cNvGrpSpPr>
            <a:grpSpLocks noChangeAspect="1"/>
          </p:cNvGrpSpPr>
          <p:nvPr/>
        </p:nvGrpSpPr>
        <p:grpSpPr bwMode="auto">
          <a:xfrm>
            <a:off x="553977" y="1609781"/>
            <a:ext cx="540000" cy="382496"/>
            <a:chOff x="4478" y="1778"/>
            <a:chExt cx="432" cy="306"/>
          </a:xfrm>
          <a:solidFill>
            <a:schemeClr val="accent2"/>
          </a:solidFill>
        </p:grpSpPr>
        <p:sp>
          <p:nvSpPr>
            <p:cNvPr id="17" name="Freeform 141">
              <a:extLst>
                <a:ext uri="{FF2B5EF4-FFF2-40B4-BE49-F238E27FC236}">
                  <a16:creationId xmlns:a16="http://schemas.microsoft.com/office/drawing/2014/main" id="{751B1ADF-EF99-8A45-A3E8-8A87FF04D015}"/>
                </a:ext>
              </a:extLst>
            </p:cNvPr>
            <p:cNvSpPr>
              <a:spLocks noEditPoints="1"/>
            </p:cNvSpPr>
            <p:nvPr/>
          </p:nvSpPr>
          <p:spPr bwMode="auto">
            <a:xfrm>
              <a:off x="4478" y="1783"/>
              <a:ext cx="432" cy="301"/>
            </a:xfrm>
            <a:custGeom>
              <a:avLst/>
              <a:gdLst>
                <a:gd name="T0" fmla="*/ 115 w 292"/>
                <a:gd name="T1" fmla="*/ 204 h 204"/>
                <a:gd name="T2" fmla="*/ 111 w 292"/>
                <a:gd name="T3" fmla="*/ 202 h 204"/>
                <a:gd name="T4" fmla="*/ 109 w 292"/>
                <a:gd name="T5" fmla="*/ 196 h 204"/>
                <a:gd name="T6" fmla="*/ 140 w 292"/>
                <a:gd name="T7" fmla="*/ 112 h 204"/>
                <a:gd name="T8" fmla="*/ 63 w 292"/>
                <a:gd name="T9" fmla="*/ 143 h 204"/>
                <a:gd name="T10" fmla="*/ 56 w 292"/>
                <a:gd name="T11" fmla="*/ 142 h 204"/>
                <a:gd name="T12" fmla="*/ 2 w 292"/>
                <a:gd name="T13" fmla="*/ 88 h 204"/>
                <a:gd name="T14" fmla="*/ 1 w 292"/>
                <a:gd name="T15" fmla="*/ 83 h 204"/>
                <a:gd name="T16" fmla="*/ 4 w 292"/>
                <a:gd name="T17" fmla="*/ 78 h 204"/>
                <a:gd name="T18" fmla="*/ 46 w 292"/>
                <a:gd name="T19" fmla="*/ 60 h 204"/>
                <a:gd name="T20" fmla="*/ 51 w 292"/>
                <a:gd name="T21" fmla="*/ 60 h 204"/>
                <a:gd name="T22" fmla="*/ 85 w 292"/>
                <a:gd name="T23" fmla="*/ 77 h 204"/>
                <a:gd name="T24" fmla="*/ 246 w 292"/>
                <a:gd name="T25" fmla="*/ 7 h 204"/>
                <a:gd name="T26" fmla="*/ 246 w 292"/>
                <a:gd name="T27" fmla="*/ 7 h 204"/>
                <a:gd name="T28" fmla="*/ 286 w 292"/>
                <a:gd name="T29" fmla="*/ 23 h 204"/>
                <a:gd name="T30" fmla="*/ 269 w 292"/>
                <a:gd name="T31" fmla="*/ 62 h 204"/>
                <a:gd name="T32" fmla="*/ 215 w 292"/>
                <a:gd name="T33" fmla="*/ 82 h 204"/>
                <a:gd name="T34" fmla="*/ 168 w 292"/>
                <a:gd name="T35" fmla="*/ 176 h 204"/>
                <a:gd name="T36" fmla="*/ 165 w 292"/>
                <a:gd name="T37" fmla="*/ 179 h 204"/>
                <a:gd name="T38" fmla="*/ 117 w 292"/>
                <a:gd name="T39" fmla="*/ 203 h 204"/>
                <a:gd name="T40" fmla="*/ 115 w 292"/>
                <a:gd name="T41" fmla="*/ 204 h 204"/>
                <a:gd name="T42" fmla="*/ 151 w 292"/>
                <a:gd name="T43" fmla="*/ 96 h 204"/>
                <a:gd name="T44" fmla="*/ 155 w 292"/>
                <a:gd name="T45" fmla="*/ 97 h 204"/>
                <a:gd name="T46" fmla="*/ 156 w 292"/>
                <a:gd name="T47" fmla="*/ 104 h 204"/>
                <a:gd name="T48" fmla="*/ 126 w 292"/>
                <a:gd name="T49" fmla="*/ 185 h 204"/>
                <a:gd name="T50" fmla="*/ 158 w 292"/>
                <a:gd name="T51" fmla="*/ 169 h 204"/>
                <a:gd name="T52" fmla="*/ 205 w 292"/>
                <a:gd name="T53" fmla="*/ 75 h 204"/>
                <a:gd name="T54" fmla="*/ 209 w 292"/>
                <a:gd name="T55" fmla="*/ 72 h 204"/>
                <a:gd name="T56" fmla="*/ 265 w 292"/>
                <a:gd name="T57" fmla="*/ 51 h 204"/>
                <a:gd name="T58" fmla="*/ 274 w 292"/>
                <a:gd name="T59" fmla="*/ 28 h 204"/>
                <a:gd name="T60" fmla="*/ 251 w 292"/>
                <a:gd name="T61" fmla="*/ 18 h 204"/>
                <a:gd name="T62" fmla="*/ 87 w 292"/>
                <a:gd name="T63" fmla="*/ 89 h 204"/>
                <a:gd name="T64" fmla="*/ 82 w 292"/>
                <a:gd name="T65" fmla="*/ 89 h 204"/>
                <a:gd name="T66" fmla="*/ 48 w 292"/>
                <a:gd name="T67" fmla="*/ 72 h 204"/>
                <a:gd name="T68" fmla="*/ 17 w 292"/>
                <a:gd name="T69" fmla="*/ 86 h 204"/>
                <a:gd name="T70" fmla="*/ 62 w 292"/>
                <a:gd name="T71" fmla="*/ 131 h 204"/>
                <a:gd name="T72" fmla="*/ 148 w 292"/>
                <a:gd name="T73" fmla="*/ 96 h 204"/>
                <a:gd name="T74" fmla="*/ 151 w 292"/>
                <a:gd name="T75" fmla="*/ 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2" h="204">
                  <a:moveTo>
                    <a:pt x="115" y="204"/>
                  </a:moveTo>
                  <a:cubicBezTo>
                    <a:pt x="113" y="204"/>
                    <a:pt x="112" y="203"/>
                    <a:pt x="111" y="202"/>
                  </a:cubicBezTo>
                  <a:cubicBezTo>
                    <a:pt x="109" y="200"/>
                    <a:pt x="108" y="198"/>
                    <a:pt x="109" y="196"/>
                  </a:cubicBezTo>
                  <a:cubicBezTo>
                    <a:pt x="140" y="112"/>
                    <a:pt x="140" y="112"/>
                    <a:pt x="140" y="112"/>
                  </a:cubicBezTo>
                  <a:cubicBezTo>
                    <a:pt x="63" y="143"/>
                    <a:pt x="63" y="143"/>
                    <a:pt x="63" y="143"/>
                  </a:cubicBezTo>
                  <a:cubicBezTo>
                    <a:pt x="61" y="144"/>
                    <a:pt x="58" y="144"/>
                    <a:pt x="56" y="142"/>
                  </a:cubicBezTo>
                  <a:cubicBezTo>
                    <a:pt x="2" y="88"/>
                    <a:pt x="2" y="88"/>
                    <a:pt x="2" y="88"/>
                  </a:cubicBezTo>
                  <a:cubicBezTo>
                    <a:pt x="1" y="87"/>
                    <a:pt x="0" y="84"/>
                    <a:pt x="1" y="83"/>
                  </a:cubicBezTo>
                  <a:cubicBezTo>
                    <a:pt x="1" y="81"/>
                    <a:pt x="2" y="79"/>
                    <a:pt x="4" y="78"/>
                  </a:cubicBezTo>
                  <a:cubicBezTo>
                    <a:pt x="46" y="60"/>
                    <a:pt x="46" y="60"/>
                    <a:pt x="46" y="60"/>
                  </a:cubicBezTo>
                  <a:cubicBezTo>
                    <a:pt x="48" y="59"/>
                    <a:pt x="50" y="60"/>
                    <a:pt x="51" y="60"/>
                  </a:cubicBezTo>
                  <a:cubicBezTo>
                    <a:pt x="85" y="77"/>
                    <a:pt x="85" y="77"/>
                    <a:pt x="85" y="77"/>
                  </a:cubicBezTo>
                  <a:cubicBezTo>
                    <a:pt x="246" y="7"/>
                    <a:pt x="246" y="7"/>
                    <a:pt x="246" y="7"/>
                  </a:cubicBezTo>
                  <a:cubicBezTo>
                    <a:pt x="246" y="7"/>
                    <a:pt x="246" y="7"/>
                    <a:pt x="246" y="7"/>
                  </a:cubicBezTo>
                  <a:cubicBezTo>
                    <a:pt x="262" y="0"/>
                    <a:pt x="279" y="8"/>
                    <a:pt x="286" y="23"/>
                  </a:cubicBezTo>
                  <a:cubicBezTo>
                    <a:pt x="292" y="38"/>
                    <a:pt x="285" y="56"/>
                    <a:pt x="269" y="62"/>
                  </a:cubicBezTo>
                  <a:cubicBezTo>
                    <a:pt x="215" y="82"/>
                    <a:pt x="215" y="82"/>
                    <a:pt x="215" y="82"/>
                  </a:cubicBezTo>
                  <a:cubicBezTo>
                    <a:pt x="168" y="176"/>
                    <a:pt x="168" y="176"/>
                    <a:pt x="168" y="176"/>
                  </a:cubicBezTo>
                  <a:cubicBezTo>
                    <a:pt x="167" y="178"/>
                    <a:pt x="166" y="178"/>
                    <a:pt x="165" y="179"/>
                  </a:cubicBezTo>
                  <a:cubicBezTo>
                    <a:pt x="117" y="203"/>
                    <a:pt x="117" y="203"/>
                    <a:pt x="117" y="203"/>
                  </a:cubicBezTo>
                  <a:cubicBezTo>
                    <a:pt x="116" y="203"/>
                    <a:pt x="116" y="204"/>
                    <a:pt x="115" y="204"/>
                  </a:cubicBezTo>
                  <a:close/>
                  <a:moveTo>
                    <a:pt x="151" y="96"/>
                  </a:moveTo>
                  <a:cubicBezTo>
                    <a:pt x="152" y="96"/>
                    <a:pt x="154" y="96"/>
                    <a:pt x="155" y="97"/>
                  </a:cubicBezTo>
                  <a:cubicBezTo>
                    <a:pt x="157" y="99"/>
                    <a:pt x="157" y="102"/>
                    <a:pt x="156" y="104"/>
                  </a:cubicBezTo>
                  <a:cubicBezTo>
                    <a:pt x="126" y="185"/>
                    <a:pt x="126" y="185"/>
                    <a:pt x="126" y="185"/>
                  </a:cubicBezTo>
                  <a:cubicBezTo>
                    <a:pt x="158" y="169"/>
                    <a:pt x="158" y="169"/>
                    <a:pt x="158" y="169"/>
                  </a:cubicBezTo>
                  <a:cubicBezTo>
                    <a:pt x="205" y="75"/>
                    <a:pt x="205" y="75"/>
                    <a:pt x="205" y="75"/>
                  </a:cubicBezTo>
                  <a:cubicBezTo>
                    <a:pt x="206" y="74"/>
                    <a:pt x="207" y="73"/>
                    <a:pt x="209" y="72"/>
                  </a:cubicBezTo>
                  <a:cubicBezTo>
                    <a:pt x="265" y="51"/>
                    <a:pt x="265" y="51"/>
                    <a:pt x="265" y="51"/>
                  </a:cubicBezTo>
                  <a:cubicBezTo>
                    <a:pt x="274" y="47"/>
                    <a:pt x="278" y="37"/>
                    <a:pt x="274" y="28"/>
                  </a:cubicBezTo>
                  <a:cubicBezTo>
                    <a:pt x="271" y="18"/>
                    <a:pt x="260" y="14"/>
                    <a:pt x="251" y="18"/>
                  </a:cubicBezTo>
                  <a:cubicBezTo>
                    <a:pt x="87" y="89"/>
                    <a:pt x="87" y="89"/>
                    <a:pt x="87" y="89"/>
                  </a:cubicBezTo>
                  <a:cubicBezTo>
                    <a:pt x="85" y="90"/>
                    <a:pt x="84" y="90"/>
                    <a:pt x="82" y="89"/>
                  </a:cubicBezTo>
                  <a:cubicBezTo>
                    <a:pt x="48" y="72"/>
                    <a:pt x="48" y="72"/>
                    <a:pt x="48" y="72"/>
                  </a:cubicBezTo>
                  <a:cubicBezTo>
                    <a:pt x="17" y="86"/>
                    <a:pt x="17" y="86"/>
                    <a:pt x="17" y="86"/>
                  </a:cubicBezTo>
                  <a:cubicBezTo>
                    <a:pt x="62" y="131"/>
                    <a:pt x="62" y="131"/>
                    <a:pt x="62" y="131"/>
                  </a:cubicBezTo>
                  <a:cubicBezTo>
                    <a:pt x="148" y="96"/>
                    <a:pt x="148" y="96"/>
                    <a:pt x="148" y="96"/>
                  </a:cubicBezTo>
                  <a:cubicBezTo>
                    <a:pt x="149" y="96"/>
                    <a:pt x="150" y="96"/>
                    <a:pt x="15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 name="Freeform 142">
              <a:extLst>
                <a:ext uri="{FF2B5EF4-FFF2-40B4-BE49-F238E27FC236}">
                  <a16:creationId xmlns:a16="http://schemas.microsoft.com/office/drawing/2014/main" id="{5B0D4271-3E1B-2F4A-990C-E2463BDF6BF6}"/>
                </a:ext>
              </a:extLst>
            </p:cNvPr>
            <p:cNvSpPr>
              <a:spLocks/>
            </p:cNvSpPr>
            <p:nvPr/>
          </p:nvSpPr>
          <p:spPr bwMode="auto">
            <a:xfrm>
              <a:off x="4573" y="1778"/>
              <a:ext cx="204" cy="95"/>
            </a:xfrm>
            <a:custGeom>
              <a:avLst/>
              <a:gdLst>
                <a:gd name="T0" fmla="*/ 87 w 138"/>
                <a:gd name="T1" fmla="*/ 64 h 64"/>
                <a:gd name="T2" fmla="*/ 85 w 138"/>
                <a:gd name="T3" fmla="*/ 63 h 64"/>
                <a:gd name="T4" fmla="*/ 4 w 138"/>
                <a:gd name="T5" fmla="*/ 30 h 64"/>
                <a:gd name="T6" fmla="*/ 0 w 138"/>
                <a:gd name="T7" fmla="*/ 24 h 64"/>
                <a:gd name="T8" fmla="*/ 4 w 138"/>
                <a:gd name="T9" fmla="*/ 19 h 64"/>
                <a:gd name="T10" fmla="*/ 49 w 138"/>
                <a:gd name="T11" fmla="*/ 0 h 64"/>
                <a:gd name="T12" fmla="*/ 53 w 138"/>
                <a:gd name="T13" fmla="*/ 0 h 64"/>
                <a:gd name="T14" fmla="*/ 133 w 138"/>
                <a:gd name="T15" fmla="*/ 33 h 64"/>
                <a:gd name="T16" fmla="*/ 136 w 138"/>
                <a:gd name="T17" fmla="*/ 41 h 64"/>
                <a:gd name="T18" fmla="*/ 128 w 138"/>
                <a:gd name="T19" fmla="*/ 44 h 64"/>
                <a:gd name="T20" fmla="*/ 51 w 138"/>
                <a:gd name="T21" fmla="*/ 12 h 64"/>
                <a:gd name="T22" fmla="*/ 22 w 138"/>
                <a:gd name="T23" fmla="*/ 24 h 64"/>
                <a:gd name="T24" fmla="*/ 90 w 138"/>
                <a:gd name="T25" fmla="*/ 52 h 64"/>
                <a:gd name="T26" fmla="*/ 93 w 138"/>
                <a:gd name="T27" fmla="*/ 60 h 64"/>
                <a:gd name="T28" fmla="*/ 87 w 138"/>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64">
                  <a:moveTo>
                    <a:pt x="87" y="64"/>
                  </a:moveTo>
                  <a:cubicBezTo>
                    <a:pt x="87" y="64"/>
                    <a:pt x="86" y="64"/>
                    <a:pt x="85" y="63"/>
                  </a:cubicBezTo>
                  <a:cubicBezTo>
                    <a:pt x="4" y="30"/>
                    <a:pt x="4" y="30"/>
                    <a:pt x="4" y="30"/>
                  </a:cubicBezTo>
                  <a:cubicBezTo>
                    <a:pt x="2" y="29"/>
                    <a:pt x="0" y="27"/>
                    <a:pt x="0" y="24"/>
                  </a:cubicBezTo>
                  <a:cubicBezTo>
                    <a:pt x="0" y="22"/>
                    <a:pt x="2" y="20"/>
                    <a:pt x="4" y="19"/>
                  </a:cubicBezTo>
                  <a:cubicBezTo>
                    <a:pt x="49" y="0"/>
                    <a:pt x="49" y="0"/>
                    <a:pt x="49" y="0"/>
                  </a:cubicBezTo>
                  <a:cubicBezTo>
                    <a:pt x="50" y="0"/>
                    <a:pt x="52" y="0"/>
                    <a:pt x="53" y="0"/>
                  </a:cubicBezTo>
                  <a:cubicBezTo>
                    <a:pt x="133" y="33"/>
                    <a:pt x="133" y="33"/>
                    <a:pt x="133" y="33"/>
                  </a:cubicBezTo>
                  <a:cubicBezTo>
                    <a:pt x="136" y="35"/>
                    <a:pt x="138" y="38"/>
                    <a:pt x="136" y="41"/>
                  </a:cubicBezTo>
                  <a:cubicBezTo>
                    <a:pt x="135" y="44"/>
                    <a:pt x="131" y="46"/>
                    <a:pt x="128" y="44"/>
                  </a:cubicBezTo>
                  <a:cubicBezTo>
                    <a:pt x="51" y="12"/>
                    <a:pt x="51" y="12"/>
                    <a:pt x="51" y="12"/>
                  </a:cubicBezTo>
                  <a:cubicBezTo>
                    <a:pt x="22" y="24"/>
                    <a:pt x="22" y="24"/>
                    <a:pt x="22" y="24"/>
                  </a:cubicBezTo>
                  <a:cubicBezTo>
                    <a:pt x="90" y="52"/>
                    <a:pt x="90" y="52"/>
                    <a:pt x="90" y="52"/>
                  </a:cubicBezTo>
                  <a:cubicBezTo>
                    <a:pt x="93" y="53"/>
                    <a:pt x="94" y="57"/>
                    <a:pt x="93" y="60"/>
                  </a:cubicBezTo>
                  <a:cubicBezTo>
                    <a:pt x="92" y="62"/>
                    <a:pt x="90" y="64"/>
                    <a:pt x="8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9" name="Group 37">
            <a:extLst>
              <a:ext uri="{FF2B5EF4-FFF2-40B4-BE49-F238E27FC236}">
                <a16:creationId xmlns:a16="http://schemas.microsoft.com/office/drawing/2014/main" id="{DF73E3F5-E95E-5E4D-9DE9-5EC87361F440}"/>
              </a:ext>
            </a:extLst>
          </p:cNvPr>
          <p:cNvGrpSpPr>
            <a:grpSpLocks noChangeAspect="1"/>
          </p:cNvGrpSpPr>
          <p:nvPr/>
        </p:nvGrpSpPr>
        <p:grpSpPr bwMode="auto">
          <a:xfrm>
            <a:off x="654308" y="2831748"/>
            <a:ext cx="415128" cy="504000"/>
            <a:chOff x="4512" y="436"/>
            <a:chExt cx="355" cy="431"/>
          </a:xfrm>
          <a:solidFill>
            <a:schemeClr val="accent2"/>
          </a:solidFill>
        </p:grpSpPr>
        <p:sp>
          <p:nvSpPr>
            <p:cNvPr id="22" name="Freeform 38">
              <a:extLst>
                <a:ext uri="{FF2B5EF4-FFF2-40B4-BE49-F238E27FC236}">
                  <a16:creationId xmlns:a16="http://schemas.microsoft.com/office/drawing/2014/main" id="{4670D754-BAD6-7E42-A1D6-F1B194FD3186}"/>
                </a:ext>
              </a:extLst>
            </p:cNvPr>
            <p:cNvSpPr>
              <a:spLocks/>
            </p:cNvSpPr>
            <p:nvPr/>
          </p:nvSpPr>
          <p:spPr bwMode="auto">
            <a:xfrm>
              <a:off x="4512" y="440"/>
              <a:ext cx="18" cy="427"/>
            </a:xfrm>
            <a:custGeom>
              <a:avLst/>
              <a:gdLst>
                <a:gd name="T0" fmla="*/ 6 w 12"/>
                <a:gd name="T1" fmla="*/ 288 h 288"/>
                <a:gd name="T2" fmla="*/ 0 w 12"/>
                <a:gd name="T3" fmla="*/ 282 h 288"/>
                <a:gd name="T4" fmla="*/ 0 w 12"/>
                <a:gd name="T5" fmla="*/ 6 h 288"/>
                <a:gd name="T6" fmla="*/ 6 w 12"/>
                <a:gd name="T7" fmla="*/ 0 h 288"/>
                <a:gd name="T8" fmla="*/ 12 w 12"/>
                <a:gd name="T9" fmla="*/ 6 h 288"/>
                <a:gd name="T10" fmla="*/ 12 w 12"/>
                <a:gd name="T11" fmla="*/ 282 h 288"/>
                <a:gd name="T12" fmla="*/ 6 w 12"/>
                <a:gd name="T13" fmla="*/ 288 h 288"/>
              </a:gdLst>
              <a:ahLst/>
              <a:cxnLst>
                <a:cxn ang="0">
                  <a:pos x="T0" y="T1"/>
                </a:cxn>
                <a:cxn ang="0">
                  <a:pos x="T2" y="T3"/>
                </a:cxn>
                <a:cxn ang="0">
                  <a:pos x="T4" y="T5"/>
                </a:cxn>
                <a:cxn ang="0">
                  <a:pos x="T6" y="T7"/>
                </a:cxn>
                <a:cxn ang="0">
                  <a:pos x="T8" y="T9"/>
                </a:cxn>
                <a:cxn ang="0">
                  <a:pos x="T10" y="T11"/>
                </a:cxn>
                <a:cxn ang="0">
                  <a:pos x="T12" y="T13"/>
                </a:cxn>
              </a:cxnLst>
              <a:rect l="0" t="0" r="r" b="b"/>
              <a:pathLst>
                <a:path w="12" h="288">
                  <a:moveTo>
                    <a:pt x="6" y="288"/>
                  </a:moveTo>
                  <a:cubicBezTo>
                    <a:pt x="3" y="288"/>
                    <a:pt x="0" y="285"/>
                    <a:pt x="0" y="282"/>
                  </a:cubicBezTo>
                  <a:cubicBezTo>
                    <a:pt x="0" y="6"/>
                    <a:pt x="0" y="6"/>
                    <a:pt x="0" y="6"/>
                  </a:cubicBezTo>
                  <a:cubicBezTo>
                    <a:pt x="0" y="3"/>
                    <a:pt x="3" y="0"/>
                    <a:pt x="6" y="0"/>
                  </a:cubicBezTo>
                  <a:cubicBezTo>
                    <a:pt x="9" y="0"/>
                    <a:pt x="12" y="3"/>
                    <a:pt x="12" y="6"/>
                  </a:cubicBezTo>
                  <a:cubicBezTo>
                    <a:pt x="12" y="282"/>
                    <a:pt x="12" y="282"/>
                    <a:pt x="12" y="282"/>
                  </a:cubicBezTo>
                  <a:cubicBezTo>
                    <a:pt x="12" y="285"/>
                    <a:pt x="9" y="288"/>
                    <a:pt x="6"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Freeform 39">
              <a:extLst>
                <a:ext uri="{FF2B5EF4-FFF2-40B4-BE49-F238E27FC236}">
                  <a16:creationId xmlns:a16="http://schemas.microsoft.com/office/drawing/2014/main" id="{6700C3DD-830A-124C-9376-1DE3FCDEF120}"/>
                </a:ext>
              </a:extLst>
            </p:cNvPr>
            <p:cNvSpPr>
              <a:spLocks noEditPoints="1"/>
            </p:cNvSpPr>
            <p:nvPr/>
          </p:nvSpPr>
          <p:spPr bwMode="auto">
            <a:xfrm>
              <a:off x="4547" y="436"/>
              <a:ext cx="320" cy="297"/>
            </a:xfrm>
            <a:custGeom>
              <a:avLst/>
              <a:gdLst>
                <a:gd name="T0" fmla="*/ 144 w 216"/>
                <a:gd name="T1" fmla="*/ 201 h 201"/>
                <a:gd name="T2" fmla="*/ 110 w 216"/>
                <a:gd name="T3" fmla="*/ 194 h 201"/>
                <a:gd name="T4" fmla="*/ 102 w 216"/>
                <a:gd name="T5" fmla="*/ 177 h 201"/>
                <a:gd name="T6" fmla="*/ 99 w 216"/>
                <a:gd name="T7" fmla="*/ 170 h 201"/>
                <a:gd name="T8" fmla="*/ 8 w 216"/>
                <a:gd name="T9" fmla="*/ 182 h 201"/>
                <a:gd name="T10" fmla="*/ 3 w 216"/>
                <a:gd name="T11" fmla="*/ 182 h 201"/>
                <a:gd name="T12" fmla="*/ 0 w 216"/>
                <a:gd name="T13" fmla="*/ 177 h 201"/>
                <a:gd name="T14" fmla="*/ 0 w 216"/>
                <a:gd name="T15" fmla="*/ 33 h 201"/>
                <a:gd name="T16" fmla="*/ 4 w 216"/>
                <a:gd name="T17" fmla="*/ 27 h 201"/>
                <a:gd name="T18" fmla="*/ 106 w 216"/>
                <a:gd name="T19" fmla="*/ 17 h 201"/>
                <a:gd name="T20" fmla="*/ 114 w 216"/>
                <a:gd name="T21" fmla="*/ 33 h 201"/>
                <a:gd name="T22" fmla="*/ 118 w 216"/>
                <a:gd name="T23" fmla="*/ 40 h 201"/>
                <a:gd name="T24" fmla="*/ 208 w 216"/>
                <a:gd name="T25" fmla="*/ 35 h 201"/>
                <a:gd name="T26" fmla="*/ 214 w 216"/>
                <a:gd name="T27" fmla="*/ 36 h 201"/>
                <a:gd name="T28" fmla="*/ 216 w 216"/>
                <a:gd name="T29" fmla="*/ 41 h 201"/>
                <a:gd name="T30" fmla="*/ 216 w 216"/>
                <a:gd name="T31" fmla="*/ 186 h 201"/>
                <a:gd name="T32" fmla="*/ 212 w 216"/>
                <a:gd name="T33" fmla="*/ 191 h 201"/>
                <a:gd name="T34" fmla="*/ 144 w 216"/>
                <a:gd name="T35" fmla="*/ 201 h 201"/>
                <a:gd name="T36" fmla="*/ 81 w 216"/>
                <a:gd name="T37" fmla="*/ 155 h 201"/>
                <a:gd name="T38" fmla="*/ 106 w 216"/>
                <a:gd name="T39" fmla="*/ 161 h 201"/>
                <a:gd name="T40" fmla="*/ 114 w 216"/>
                <a:gd name="T41" fmla="*/ 177 h 201"/>
                <a:gd name="T42" fmla="*/ 118 w 216"/>
                <a:gd name="T43" fmla="*/ 184 h 201"/>
                <a:gd name="T44" fmla="*/ 204 w 216"/>
                <a:gd name="T45" fmla="*/ 181 h 201"/>
                <a:gd name="T46" fmla="*/ 204 w 216"/>
                <a:gd name="T47" fmla="*/ 49 h 201"/>
                <a:gd name="T48" fmla="*/ 110 w 216"/>
                <a:gd name="T49" fmla="*/ 50 h 201"/>
                <a:gd name="T50" fmla="*/ 102 w 216"/>
                <a:gd name="T51" fmla="*/ 33 h 201"/>
                <a:gd name="T52" fmla="*/ 99 w 216"/>
                <a:gd name="T53" fmla="*/ 26 h 201"/>
                <a:gd name="T54" fmla="*/ 12 w 216"/>
                <a:gd name="T55" fmla="*/ 37 h 201"/>
                <a:gd name="T56" fmla="*/ 12 w 216"/>
                <a:gd name="T57" fmla="*/ 169 h 201"/>
                <a:gd name="T58" fmla="*/ 81 w 216"/>
                <a:gd name="T59" fmla="*/ 15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6" h="201">
                  <a:moveTo>
                    <a:pt x="144" y="201"/>
                  </a:moveTo>
                  <a:cubicBezTo>
                    <a:pt x="131" y="201"/>
                    <a:pt x="118" y="199"/>
                    <a:pt x="110" y="194"/>
                  </a:cubicBezTo>
                  <a:cubicBezTo>
                    <a:pt x="105" y="189"/>
                    <a:pt x="102" y="184"/>
                    <a:pt x="102" y="177"/>
                  </a:cubicBezTo>
                  <a:cubicBezTo>
                    <a:pt x="102" y="174"/>
                    <a:pt x="101" y="172"/>
                    <a:pt x="99" y="170"/>
                  </a:cubicBezTo>
                  <a:cubicBezTo>
                    <a:pt x="85" y="161"/>
                    <a:pt x="36" y="173"/>
                    <a:pt x="8" y="182"/>
                  </a:cubicBezTo>
                  <a:cubicBezTo>
                    <a:pt x="6" y="183"/>
                    <a:pt x="4" y="183"/>
                    <a:pt x="3" y="182"/>
                  </a:cubicBezTo>
                  <a:cubicBezTo>
                    <a:pt x="1" y="181"/>
                    <a:pt x="0" y="179"/>
                    <a:pt x="0" y="177"/>
                  </a:cubicBezTo>
                  <a:cubicBezTo>
                    <a:pt x="0" y="33"/>
                    <a:pt x="0" y="33"/>
                    <a:pt x="0" y="33"/>
                  </a:cubicBezTo>
                  <a:cubicBezTo>
                    <a:pt x="0" y="30"/>
                    <a:pt x="2" y="28"/>
                    <a:pt x="4" y="27"/>
                  </a:cubicBezTo>
                  <a:cubicBezTo>
                    <a:pt x="12" y="24"/>
                    <a:pt x="83" y="0"/>
                    <a:pt x="106" y="17"/>
                  </a:cubicBezTo>
                  <a:cubicBezTo>
                    <a:pt x="111" y="20"/>
                    <a:pt x="114" y="26"/>
                    <a:pt x="114" y="33"/>
                  </a:cubicBezTo>
                  <a:cubicBezTo>
                    <a:pt x="114" y="36"/>
                    <a:pt x="115" y="38"/>
                    <a:pt x="118" y="40"/>
                  </a:cubicBezTo>
                  <a:cubicBezTo>
                    <a:pt x="132" y="51"/>
                    <a:pt x="181" y="43"/>
                    <a:pt x="208" y="35"/>
                  </a:cubicBezTo>
                  <a:cubicBezTo>
                    <a:pt x="210" y="35"/>
                    <a:pt x="212" y="35"/>
                    <a:pt x="214" y="36"/>
                  </a:cubicBezTo>
                  <a:cubicBezTo>
                    <a:pt x="215" y="38"/>
                    <a:pt x="216" y="39"/>
                    <a:pt x="216" y="41"/>
                  </a:cubicBezTo>
                  <a:cubicBezTo>
                    <a:pt x="216" y="186"/>
                    <a:pt x="216" y="186"/>
                    <a:pt x="216" y="186"/>
                  </a:cubicBezTo>
                  <a:cubicBezTo>
                    <a:pt x="216" y="188"/>
                    <a:pt x="214" y="191"/>
                    <a:pt x="212" y="191"/>
                  </a:cubicBezTo>
                  <a:cubicBezTo>
                    <a:pt x="206" y="193"/>
                    <a:pt x="173" y="201"/>
                    <a:pt x="144" y="201"/>
                  </a:cubicBezTo>
                  <a:close/>
                  <a:moveTo>
                    <a:pt x="81" y="155"/>
                  </a:moveTo>
                  <a:cubicBezTo>
                    <a:pt x="91" y="155"/>
                    <a:pt x="100" y="157"/>
                    <a:pt x="106" y="161"/>
                  </a:cubicBezTo>
                  <a:cubicBezTo>
                    <a:pt x="111" y="164"/>
                    <a:pt x="114" y="170"/>
                    <a:pt x="114" y="177"/>
                  </a:cubicBezTo>
                  <a:cubicBezTo>
                    <a:pt x="114" y="180"/>
                    <a:pt x="115" y="182"/>
                    <a:pt x="118" y="184"/>
                  </a:cubicBezTo>
                  <a:cubicBezTo>
                    <a:pt x="131" y="194"/>
                    <a:pt x="176" y="188"/>
                    <a:pt x="204" y="181"/>
                  </a:cubicBezTo>
                  <a:cubicBezTo>
                    <a:pt x="204" y="49"/>
                    <a:pt x="204" y="49"/>
                    <a:pt x="204" y="49"/>
                  </a:cubicBezTo>
                  <a:cubicBezTo>
                    <a:pt x="183" y="54"/>
                    <a:pt x="130" y="65"/>
                    <a:pt x="110" y="50"/>
                  </a:cubicBezTo>
                  <a:cubicBezTo>
                    <a:pt x="105" y="45"/>
                    <a:pt x="102" y="40"/>
                    <a:pt x="102" y="33"/>
                  </a:cubicBezTo>
                  <a:cubicBezTo>
                    <a:pt x="102" y="30"/>
                    <a:pt x="101" y="28"/>
                    <a:pt x="99" y="26"/>
                  </a:cubicBezTo>
                  <a:cubicBezTo>
                    <a:pt x="86" y="17"/>
                    <a:pt x="40" y="28"/>
                    <a:pt x="12" y="37"/>
                  </a:cubicBezTo>
                  <a:cubicBezTo>
                    <a:pt x="12" y="169"/>
                    <a:pt x="12" y="169"/>
                    <a:pt x="12" y="169"/>
                  </a:cubicBezTo>
                  <a:cubicBezTo>
                    <a:pt x="27" y="164"/>
                    <a:pt x="58" y="155"/>
                    <a:pt x="8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4" name="Group 97">
            <a:extLst>
              <a:ext uri="{FF2B5EF4-FFF2-40B4-BE49-F238E27FC236}">
                <a16:creationId xmlns:a16="http://schemas.microsoft.com/office/drawing/2014/main" id="{C1BF83BB-30FE-5D43-A95F-A574F55B4B0A}"/>
              </a:ext>
            </a:extLst>
          </p:cNvPr>
          <p:cNvGrpSpPr>
            <a:grpSpLocks noChangeAspect="1"/>
          </p:cNvGrpSpPr>
          <p:nvPr/>
        </p:nvGrpSpPr>
        <p:grpSpPr bwMode="auto">
          <a:xfrm>
            <a:off x="584526" y="4121996"/>
            <a:ext cx="502810" cy="504000"/>
            <a:chOff x="5510" y="1721"/>
            <a:chExt cx="424" cy="425"/>
          </a:xfrm>
          <a:solidFill>
            <a:schemeClr val="accent2"/>
          </a:solidFill>
        </p:grpSpPr>
        <p:sp>
          <p:nvSpPr>
            <p:cNvPr id="25" name="Freeform 98">
              <a:extLst>
                <a:ext uri="{FF2B5EF4-FFF2-40B4-BE49-F238E27FC236}">
                  <a16:creationId xmlns:a16="http://schemas.microsoft.com/office/drawing/2014/main" id="{C17EFB61-818D-314E-AB60-E198663FC8DF}"/>
                </a:ext>
              </a:extLst>
            </p:cNvPr>
            <p:cNvSpPr>
              <a:spLocks/>
            </p:cNvSpPr>
            <p:nvPr/>
          </p:nvSpPr>
          <p:spPr bwMode="auto">
            <a:xfrm>
              <a:off x="5510" y="1965"/>
              <a:ext cx="167" cy="181"/>
            </a:xfrm>
            <a:custGeom>
              <a:avLst/>
              <a:gdLst>
                <a:gd name="T0" fmla="*/ 69 w 113"/>
                <a:gd name="T1" fmla="*/ 123 h 123"/>
                <a:gd name="T2" fmla="*/ 68 w 113"/>
                <a:gd name="T3" fmla="*/ 123 h 123"/>
                <a:gd name="T4" fmla="*/ 63 w 113"/>
                <a:gd name="T5" fmla="*/ 119 h 123"/>
                <a:gd name="T6" fmla="*/ 49 w 113"/>
                <a:gd name="T7" fmla="*/ 79 h 123"/>
                <a:gd name="T8" fmla="*/ 7 w 113"/>
                <a:gd name="T9" fmla="*/ 86 h 123"/>
                <a:gd name="T10" fmla="*/ 1 w 113"/>
                <a:gd name="T11" fmla="*/ 84 h 123"/>
                <a:gd name="T12" fmla="*/ 1 w 113"/>
                <a:gd name="T13" fmla="*/ 77 h 123"/>
                <a:gd name="T14" fmla="*/ 46 w 113"/>
                <a:gd name="T15" fmla="*/ 0 h 123"/>
                <a:gd name="T16" fmla="*/ 56 w 113"/>
                <a:gd name="T17" fmla="*/ 6 h 123"/>
                <a:gd name="T18" fmla="*/ 18 w 113"/>
                <a:gd name="T19" fmla="*/ 72 h 123"/>
                <a:gd name="T20" fmla="*/ 52 w 113"/>
                <a:gd name="T21" fmla="*/ 67 h 123"/>
                <a:gd name="T22" fmla="*/ 58 w 113"/>
                <a:gd name="T23" fmla="*/ 71 h 123"/>
                <a:gd name="T24" fmla="*/ 70 w 113"/>
                <a:gd name="T25" fmla="*/ 103 h 123"/>
                <a:gd name="T26" fmla="*/ 103 w 113"/>
                <a:gd name="T27" fmla="*/ 47 h 123"/>
                <a:gd name="T28" fmla="*/ 113 w 113"/>
                <a:gd name="T29" fmla="*/ 54 h 123"/>
                <a:gd name="T30" fmla="*/ 74 w 113"/>
                <a:gd name="T31" fmla="*/ 120 h 123"/>
                <a:gd name="T32" fmla="*/ 69 w 113"/>
                <a:gd name="T33"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3">
                  <a:moveTo>
                    <a:pt x="69" y="123"/>
                  </a:moveTo>
                  <a:cubicBezTo>
                    <a:pt x="68" y="123"/>
                    <a:pt x="68" y="123"/>
                    <a:pt x="68" y="123"/>
                  </a:cubicBezTo>
                  <a:cubicBezTo>
                    <a:pt x="66" y="122"/>
                    <a:pt x="64" y="121"/>
                    <a:pt x="63" y="119"/>
                  </a:cubicBezTo>
                  <a:cubicBezTo>
                    <a:pt x="49" y="79"/>
                    <a:pt x="49" y="79"/>
                    <a:pt x="49" y="79"/>
                  </a:cubicBezTo>
                  <a:cubicBezTo>
                    <a:pt x="7" y="86"/>
                    <a:pt x="7" y="86"/>
                    <a:pt x="7" y="86"/>
                  </a:cubicBezTo>
                  <a:cubicBezTo>
                    <a:pt x="5" y="87"/>
                    <a:pt x="3" y="86"/>
                    <a:pt x="1" y="84"/>
                  </a:cubicBezTo>
                  <a:cubicBezTo>
                    <a:pt x="0" y="82"/>
                    <a:pt x="0" y="79"/>
                    <a:pt x="1" y="77"/>
                  </a:cubicBezTo>
                  <a:cubicBezTo>
                    <a:pt x="46" y="0"/>
                    <a:pt x="46" y="0"/>
                    <a:pt x="46" y="0"/>
                  </a:cubicBezTo>
                  <a:cubicBezTo>
                    <a:pt x="56" y="6"/>
                    <a:pt x="56" y="6"/>
                    <a:pt x="56" y="6"/>
                  </a:cubicBezTo>
                  <a:cubicBezTo>
                    <a:pt x="18" y="72"/>
                    <a:pt x="18" y="72"/>
                    <a:pt x="18" y="72"/>
                  </a:cubicBezTo>
                  <a:cubicBezTo>
                    <a:pt x="52" y="67"/>
                    <a:pt x="52" y="67"/>
                    <a:pt x="52" y="67"/>
                  </a:cubicBezTo>
                  <a:cubicBezTo>
                    <a:pt x="54" y="66"/>
                    <a:pt x="57" y="68"/>
                    <a:pt x="58" y="71"/>
                  </a:cubicBezTo>
                  <a:cubicBezTo>
                    <a:pt x="70" y="103"/>
                    <a:pt x="70" y="103"/>
                    <a:pt x="70" y="103"/>
                  </a:cubicBezTo>
                  <a:cubicBezTo>
                    <a:pt x="103" y="47"/>
                    <a:pt x="103" y="47"/>
                    <a:pt x="103" y="47"/>
                  </a:cubicBezTo>
                  <a:cubicBezTo>
                    <a:pt x="113" y="54"/>
                    <a:pt x="113" y="54"/>
                    <a:pt x="113" y="54"/>
                  </a:cubicBezTo>
                  <a:cubicBezTo>
                    <a:pt x="74" y="120"/>
                    <a:pt x="74" y="120"/>
                    <a:pt x="74" y="120"/>
                  </a:cubicBezTo>
                  <a:cubicBezTo>
                    <a:pt x="73" y="122"/>
                    <a:pt x="71" y="123"/>
                    <a:pt x="69"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6" name="Freeform 99">
              <a:extLst>
                <a:ext uri="{FF2B5EF4-FFF2-40B4-BE49-F238E27FC236}">
                  <a16:creationId xmlns:a16="http://schemas.microsoft.com/office/drawing/2014/main" id="{D25B06FB-CDBA-9E48-AAFA-5A18C9A5BBB9}"/>
                </a:ext>
              </a:extLst>
            </p:cNvPr>
            <p:cNvSpPr>
              <a:spLocks/>
            </p:cNvSpPr>
            <p:nvPr/>
          </p:nvSpPr>
          <p:spPr bwMode="auto">
            <a:xfrm>
              <a:off x="5767" y="1968"/>
              <a:ext cx="167" cy="178"/>
            </a:xfrm>
            <a:custGeom>
              <a:avLst/>
              <a:gdLst>
                <a:gd name="T0" fmla="*/ 44 w 113"/>
                <a:gd name="T1" fmla="*/ 121 h 121"/>
                <a:gd name="T2" fmla="*/ 39 w 113"/>
                <a:gd name="T3" fmla="*/ 118 h 121"/>
                <a:gd name="T4" fmla="*/ 0 w 113"/>
                <a:gd name="T5" fmla="*/ 52 h 121"/>
                <a:gd name="T6" fmla="*/ 10 w 113"/>
                <a:gd name="T7" fmla="*/ 46 h 121"/>
                <a:gd name="T8" fmla="*/ 43 w 113"/>
                <a:gd name="T9" fmla="*/ 101 h 121"/>
                <a:gd name="T10" fmla="*/ 55 w 113"/>
                <a:gd name="T11" fmla="*/ 69 h 121"/>
                <a:gd name="T12" fmla="*/ 61 w 113"/>
                <a:gd name="T13" fmla="*/ 65 h 121"/>
                <a:gd name="T14" fmla="*/ 95 w 113"/>
                <a:gd name="T15" fmla="*/ 70 h 121"/>
                <a:gd name="T16" fmla="*/ 57 w 113"/>
                <a:gd name="T17" fmla="*/ 6 h 121"/>
                <a:gd name="T18" fmla="*/ 68 w 113"/>
                <a:gd name="T19" fmla="*/ 0 h 121"/>
                <a:gd name="T20" fmla="*/ 112 w 113"/>
                <a:gd name="T21" fmla="*/ 75 h 121"/>
                <a:gd name="T22" fmla="*/ 111 w 113"/>
                <a:gd name="T23" fmla="*/ 82 h 121"/>
                <a:gd name="T24" fmla="*/ 105 w 113"/>
                <a:gd name="T25" fmla="*/ 84 h 121"/>
                <a:gd name="T26" fmla="*/ 64 w 113"/>
                <a:gd name="T27" fmla="*/ 77 h 121"/>
                <a:gd name="T28" fmla="*/ 50 w 113"/>
                <a:gd name="T29" fmla="*/ 117 h 121"/>
                <a:gd name="T30" fmla="*/ 45 w 113"/>
                <a:gd name="T31" fmla="*/ 121 h 121"/>
                <a:gd name="T32" fmla="*/ 44 w 113"/>
                <a:gd name="T3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1">
                  <a:moveTo>
                    <a:pt x="44" y="121"/>
                  </a:moveTo>
                  <a:cubicBezTo>
                    <a:pt x="42" y="121"/>
                    <a:pt x="40" y="120"/>
                    <a:pt x="39" y="118"/>
                  </a:cubicBezTo>
                  <a:cubicBezTo>
                    <a:pt x="0" y="52"/>
                    <a:pt x="0" y="52"/>
                    <a:pt x="0" y="52"/>
                  </a:cubicBezTo>
                  <a:cubicBezTo>
                    <a:pt x="10" y="46"/>
                    <a:pt x="10" y="46"/>
                    <a:pt x="10" y="46"/>
                  </a:cubicBezTo>
                  <a:cubicBezTo>
                    <a:pt x="43" y="101"/>
                    <a:pt x="43" y="101"/>
                    <a:pt x="43" y="101"/>
                  </a:cubicBezTo>
                  <a:cubicBezTo>
                    <a:pt x="55" y="69"/>
                    <a:pt x="55" y="69"/>
                    <a:pt x="55" y="69"/>
                  </a:cubicBezTo>
                  <a:cubicBezTo>
                    <a:pt x="56" y="66"/>
                    <a:pt x="58" y="64"/>
                    <a:pt x="61" y="65"/>
                  </a:cubicBezTo>
                  <a:cubicBezTo>
                    <a:pt x="95" y="70"/>
                    <a:pt x="95" y="70"/>
                    <a:pt x="95" y="70"/>
                  </a:cubicBezTo>
                  <a:cubicBezTo>
                    <a:pt x="57" y="6"/>
                    <a:pt x="57" y="6"/>
                    <a:pt x="57" y="6"/>
                  </a:cubicBezTo>
                  <a:cubicBezTo>
                    <a:pt x="68" y="0"/>
                    <a:pt x="68" y="0"/>
                    <a:pt x="68" y="0"/>
                  </a:cubicBezTo>
                  <a:cubicBezTo>
                    <a:pt x="112" y="75"/>
                    <a:pt x="112" y="75"/>
                    <a:pt x="112" y="75"/>
                  </a:cubicBezTo>
                  <a:cubicBezTo>
                    <a:pt x="113" y="77"/>
                    <a:pt x="113" y="80"/>
                    <a:pt x="111" y="82"/>
                  </a:cubicBezTo>
                  <a:cubicBezTo>
                    <a:pt x="110" y="84"/>
                    <a:pt x="108" y="85"/>
                    <a:pt x="105" y="84"/>
                  </a:cubicBezTo>
                  <a:cubicBezTo>
                    <a:pt x="64" y="77"/>
                    <a:pt x="64" y="77"/>
                    <a:pt x="64" y="77"/>
                  </a:cubicBezTo>
                  <a:cubicBezTo>
                    <a:pt x="50" y="117"/>
                    <a:pt x="50" y="117"/>
                    <a:pt x="50" y="117"/>
                  </a:cubicBezTo>
                  <a:cubicBezTo>
                    <a:pt x="49" y="119"/>
                    <a:pt x="47" y="120"/>
                    <a:pt x="45" y="121"/>
                  </a:cubicBezTo>
                  <a:cubicBezTo>
                    <a:pt x="45" y="121"/>
                    <a:pt x="44" y="121"/>
                    <a:pt x="4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7" name="Freeform 100">
              <a:extLst>
                <a:ext uri="{FF2B5EF4-FFF2-40B4-BE49-F238E27FC236}">
                  <a16:creationId xmlns:a16="http://schemas.microsoft.com/office/drawing/2014/main" id="{5491F8DA-3497-DC4F-B43E-37B9147CECD3}"/>
                </a:ext>
              </a:extLst>
            </p:cNvPr>
            <p:cNvSpPr>
              <a:spLocks noEditPoints="1"/>
            </p:cNvSpPr>
            <p:nvPr/>
          </p:nvSpPr>
          <p:spPr bwMode="auto">
            <a:xfrm>
              <a:off x="5554" y="1721"/>
              <a:ext cx="337" cy="337"/>
            </a:xfrm>
            <a:custGeom>
              <a:avLst/>
              <a:gdLst>
                <a:gd name="T0" fmla="*/ 114 w 228"/>
                <a:gd name="T1" fmla="*/ 228 h 228"/>
                <a:gd name="T2" fmla="*/ 0 w 228"/>
                <a:gd name="T3" fmla="*/ 114 h 228"/>
                <a:gd name="T4" fmla="*/ 114 w 228"/>
                <a:gd name="T5" fmla="*/ 0 h 228"/>
                <a:gd name="T6" fmla="*/ 228 w 228"/>
                <a:gd name="T7" fmla="*/ 114 h 228"/>
                <a:gd name="T8" fmla="*/ 114 w 228"/>
                <a:gd name="T9" fmla="*/ 228 h 228"/>
                <a:gd name="T10" fmla="*/ 114 w 228"/>
                <a:gd name="T11" fmla="*/ 12 h 228"/>
                <a:gd name="T12" fmla="*/ 12 w 228"/>
                <a:gd name="T13" fmla="*/ 114 h 228"/>
                <a:gd name="T14" fmla="*/ 114 w 228"/>
                <a:gd name="T15" fmla="*/ 216 h 228"/>
                <a:gd name="T16" fmla="*/ 216 w 228"/>
                <a:gd name="T17" fmla="*/ 114 h 228"/>
                <a:gd name="T18" fmla="*/ 114 w 228"/>
                <a:gd name="T19"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28">
                  <a:moveTo>
                    <a:pt x="114" y="228"/>
                  </a:moveTo>
                  <a:cubicBezTo>
                    <a:pt x="52" y="228"/>
                    <a:pt x="0" y="176"/>
                    <a:pt x="0" y="114"/>
                  </a:cubicBezTo>
                  <a:cubicBezTo>
                    <a:pt x="0" y="51"/>
                    <a:pt x="52" y="0"/>
                    <a:pt x="114" y="0"/>
                  </a:cubicBezTo>
                  <a:cubicBezTo>
                    <a:pt x="177" y="0"/>
                    <a:pt x="228" y="51"/>
                    <a:pt x="228" y="114"/>
                  </a:cubicBezTo>
                  <a:cubicBezTo>
                    <a:pt x="228" y="176"/>
                    <a:pt x="177" y="228"/>
                    <a:pt x="114" y="228"/>
                  </a:cubicBezTo>
                  <a:close/>
                  <a:moveTo>
                    <a:pt x="114" y="12"/>
                  </a:moveTo>
                  <a:cubicBezTo>
                    <a:pt x="58" y="12"/>
                    <a:pt x="12" y="57"/>
                    <a:pt x="12" y="114"/>
                  </a:cubicBezTo>
                  <a:cubicBezTo>
                    <a:pt x="12" y="170"/>
                    <a:pt x="58" y="216"/>
                    <a:pt x="114" y="216"/>
                  </a:cubicBezTo>
                  <a:cubicBezTo>
                    <a:pt x="171" y="216"/>
                    <a:pt x="216" y="170"/>
                    <a:pt x="216" y="114"/>
                  </a:cubicBezTo>
                  <a:cubicBezTo>
                    <a:pt x="216" y="57"/>
                    <a:pt x="171"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2" name="Freeform 101">
              <a:extLst>
                <a:ext uri="{FF2B5EF4-FFF2-40B4-BE49-F238E27FC236}">
                  <a16:creationId xmlns:a16="http://schemas.microsoft.com/office/drawing/2014/main" id="{E351432A-E2A1-A14B-992E-A5B45C76D02A}"/>
                </a:ext>
              </a:extLst>
            </p:cNvPr>
            <p:cNvSpPr>
              <a:spLocks noEditPoints="1"/>
            </p:cNvSpPr>
            <p:nvPr/>
          </p:nvSpPr>
          <p:spPr bwMode="auto">
            <a:xfrm>
              <a:off x="5616" y="1771"/>
              <a:ext cx="210" cy="198"/>
            </a:xfrm>
            <a:custGeom>
              <a:avLst/>
              <a:gdLst>
                <a:gd name="T0" fmla="*/ 92 w 142"/>
                <a:gd name="T1" fmla="*/ 134 h 134"/>
                <a:gd name="T2" fmla="*/ 68 w 142"/>
                <a:gd name="T3" fmla="*/ 134 h 134"/>
                <a:gd name="T4" fmla="*/ 46 w 142"/>
                <a:gd name="T5" fmla="*/ 129 h 134"/>
                <a:gd name="T6" fmla="*/ 6 w 142"/>
                <a:gd name="T7" fmla="*/ 124 h 134"/>
                <a:gd name="T8" fmla="*/ 0 w 142"/>
                <a:gd name="T9" fmla="*/ 118 h 134"/>
                <a:gd name="T10" fmla="*/ 0 w 142"/>
                <a:gd name="T11" fmla="*/ 68 h 134"/>
                <a:gd name="T12" fmla="*/ 6 w 142"/>
                <a:gd name="T13" fmla="*/ 62 h 134"/>
                <a:gd name="T14" fmla="*/ 18 w 142"/>
                <a:gd name="T15" fmla="*/ 62 h 134"/>
                <a:gd name="T16" fmla="*/ 59 w 142"/>
                <a:gd name="T17" fmla="*/ 12 h 134"/>
                <a:gd name="T18" fmla="*/ 75 w 142"/>
                <a:gd name="T19" fmla="*/ 1 h 134"/>
                <a:gd name="T20" fmla="*/ 84 w 142"/>
                <a:gd name="T21" fmla="*/ 20 h 134"/>
                <a:gd name="T22" fmla="*/ 84 w 142"/>
                <a:gd name="T23" fmla="*/ 50 h 134"/>
                <a:gd name="T24" fmla="*/ 127 w 142"/>
                <a:gd name="T25" fmla="*/ 50 h 134"/>
                <a:gd name="T26" fmla="*/ 142 w 142"/>
                <a:gd name="T27" fmla="*/ 64 h 134"/>
                <a:gd name="T28" fmla="*/ 142 w 142"/>
                <a:gd name="T29" fmla="*/ 67 h 134"/>
                <a:gd name="T30" fmla="*/ 120 w 142"/>
                <a:gd name="T31" fmla="*/ 116 h 134"/>
                <a:gd name="T32" fmla="*/ 92 w 142"/>
                <a:gd name="T33" fmla="*/ 134 h 134"/>
                <a:gd name="T34" fmla="*/ 12 w 142"/>
                <a:gd name="T35" fmla="*/ 112 h 134"/>
                <a:gd name="T36" fmla="*/ 51 w 142"/>
                <a:gd name="T37" fmla="*/ 118 h 134"/>
                <a:gd name="T38" fmla="*/ 68 w 142"/>
                <a:gd name="T39" fmla="*/ 122 h 134"/>
                <a:gd name="T40" fmla="*/ 92 w 142"/>
                <a:gd name="T41" fmla="*/ 122 h 134"/>
                <a:gd name="T42" fmla="*/ 109 w 142"/>
                <a:gd name="T43" fmla="*/ 111 h 134"/>
                <a:gd name="T44" fmla="*/ 109 w 142"/>
                <a:gd name="T45" fmla="*/ 111 h 134"/>
                <a:gd name="T46" fmla="*/ 130 w 142"/>
                <a:gd name="T47" fmla="*/ 63 h 134"/>
                <a:gd name="T48" fmla="*/ 127 w 142"/>
                <a:gd name="T49" fmla="*/ 62 h 134"/>
                <a:gd name="T50" fmla="*/ 78 w 142"/>
                <a:gd name="T51" fmla="*/ 62 h 134"/>
                <a:gd name="T52" fmla="*/ 72 w 142"/>
                <a:gd name="T53" fmla="*/ 56 h 134"/>
                <a:gd name="T54" fmla="*/ 72 w 142"/>
                <a:gd name="T55" fmla="*/ 20 h 134"/>
                <a:gd name="T56" fmla="*/ 72 w 142"/>
                <a:gd name="T57" fmla="*/ 14 h 134"/>
                <a:gd name="T58" fmla="*/ 70 w 142"/>
                <a:gd name="T59" fmla="*/ 17 h 134"/>
                <a:gd name="T60" fmla="*/ 18 w 142"/>
                <a:gd name="T61" fmla="*/ 74 h 134"/>
                <a:gd name="T62" fmla="*/ 12 w 142"/>
                <a:gd name="T63" fmla="*/ 74 h 134"/>
                <a:gd name="T64" fmla="*/ 12 w 142"/>
                <a:gd name="T65" fmla="*/ 11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4">
                  <a:moveTo>
                    <a:pt x="92" y="134"/>
                  </a:moveTo>
                  <a:cubicBezTo>
                    <a:pt x="68" y="134"/>
                    <a:pt x="68" y="134"/>
                    <a:pt x="68" y="134"/>
                  </a:cubicBezTo>
                  <a:cubicBezTo>
                    <a:pt x="56" y="134"/>
                    <a:pt x="51" y="132"/>
                    <a:pt x="46" y="129"/>
                  </a:cubicBezTo>
                  <a:cubicBezTo>
                    <a:pt x="40" y="127"/>
                    <a:pt x="33" y="124"/>
                    <a:pt x="6" y="124"/>
                  </a:cubicBezTo>
                  <a:cubicBezTo>
                    <a:pt x="3" y="124"/>
                    <a:pt x="0" y="121"/>
                    <a:pt x="0" y="118"/>
                  </a:cubicBezTo>
                  <a:cubicBezTo>
                    <a:pt x="0" y="68"/>
                    <a:pt x="0" y="68"/>
                    <a:pt x="0" y="68"/>
                  </a:cubicBezTo>
                  <a:cubicBezTo>
                    <a:pt x="0" y="64"/>
                    <a:pt x="3" y="62"/>
                    <a:pt x="6" y="62"/>
                  </a:cubicBezTo>
                  <a:cubicBezTo>
                    <a:pt x="18" y="62"/>
                    <a:pt x="18" y="62"/>
                    <a:pt x="18" y="62"/>
                  </a:cubicBezTo>
                  <a:cubicBezTo>
                    <a:pt x="36" y="62"/>
                    <a:pt x="47" y="38"/>
                    <a:pt x="59" y="12"/>
                  </a:cubicBezTo>
                  <a:cubicBezTo>
                    <a:pt x="62" y="6"/>
                    <a:pt x="68" y="0"/>
                    <a:pt x="75" y="1"/>
                  </a:cubicBezTo>
                  <a:cubicBezTo>
                    <a:pt x="79" y="2"/>
                    <a:pt x="84" y="6"/>
                    <a:pt x="84" y="20"/>
                  </a:cubicBezTo>
                  <a:cubicBezTo>
                    <a:pt x="84" y="50"/>
                    <a:pt x="84" y="50"/>
                    <a:pt x="84" y="50"/>
                  </a:cubicBezTo>
                  <a:cubicBezTo>
                    <a:pt x="127" y="50"/>
                    <a:pt x="127" y="50"/>
                    <a:pt x="127" y="50"/>
                  </a:cubicBezTo>
                  <a:cubicBezTo>
                    <a:pt x="136" y="50"/>
                    <a:pt x="142" y="56"/>
                    <a:pt x="142" y="64"/>
                  </a:cubicBezTo>
                  <a:cubicBezTo>
                    <a:pt x="142" y="65"/>
                    <a:pt x="142" y="66"/>
                    <a:pt x="142" y="67"/>
                  </a:cubicBezTo>
                  <a:cubicBezTo>
                    <a:pt x="120" y="116"/>
                    <a:pt x="120" y="116"/>
                    <a:pt x="120" y="116"/>
                  </a:cubicBezTo>
                  <a:cubicBezTo>
                    <a:pt x="116" y="127"/>
                    <a:pt x="105" y="134"/>
                    <a:pt x="92" y="134"/>
                  </a:cubicBezTo>
                  <a:close/>
                  <a:moveTo>
                    <a:pt x="12" y="112"/>
                  </a:moveTo>
                  <a:cubicBezTo>
                    <a:pt x="37" y="112"/>
                    <a:pt x="45" y="116"/>
                    <a:pt x="51" y="118"/>
                  </a:cubicBezTo>
                  <a:cubicBezTo>
                    <a:pt x="56" y="120"/>
                    <a:pt x="59" y="122"/>
                    <a:pt x="68" y="122"/>
                  </a:cubicBezTo>
                  <a:cubicBezTo>
                    <a:pt x="92" y="122"/>
                    <a:pt x="92" y="122"/>
                    <a:pt x="92" y="122"/>
                  </a:cubicBezTo>
                  <a:cubicBezTo>
                    <a:pt x="100" y="122"/>
                    <a:pt x="107" y="118"/>
                    <a:pt x="109" y="111"/>
                  </a:cubicBezTo>
                  <a:cubicBezTo>
                    <a:pt x="109" y="111"/>
                    <a:pt x="109" y="111"/>
                    <a:pt x="109" y="111"/>
                  </a:cubicBezTo>
                  <a:cubicBezTo>
                    <a:pt x="130" y="63"/>
                    <a:pt x="130" y="63"/>
                    <a:pt x="130" y="63"/>
                  </a:cubicBezTo>
                  <a:cubicBezTo>
                    <a:pt x="130" y="62"/>
                    <a:pt x="128" y="62"/>
                    <a:pt x="127" y="62"/>
                  </a:cubicBezTo>
                  <a:cubicBezTo>
                    <a:pt x="78" y="62"/>
                    <a:pt x="78" y="62"/>
                    <a:pt x="78" y="62"/>
                  </a:cubicBezTo>
                  <a:cubicBezTo>
                    <a:pt x="75" y="62"/>
                    <a:pt x="72" y="59"/>
                    <a:pt x="72" y="56"/>
                  </a:cubicBezTo>
                  <a:cubicBezTo>
                    <a:pt x="72" y="20"/>
                    <a:pt x="72" y="20"/>
                    <a:pt x="72" y="20"/>
                  </a:cubicBezTo>
                  <a:cubicBezTo>
                    <a:pt x="72" y="17"/>
                    <a:pt x="72" y="15"/>
                    <a:pt x="72" y="14"/>
                  </a:cubicBezTo>
                  <a:cubicBezTo>
                    <a:pt x="71" y="15"/>
                    <a:pt x="71" y="16"/>
                    <a:pt x="70" y="17"/>
                  </a:cubicBezTo>
                  <a:cubicBezTo>
                    <a:pt x="57" y="45"/>
                    <a:pt x="44" y="74"/>
                    <a:pt x="18" y="74"/>
                  </a:cubicBezTo>
                  <a:cubicBezTo>
                    <a:pt x="12" y="74"/>
                    <a:pt x="12" y="74"/>
                    <a:pt x="12" y="74"/>
                  </a:cubicBezTo>
                  <a:lnTo>
                    <a:pt x="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3" name="Group 203">
            <a:extLst>
              <a:ext uri="{FF2B5EF4-FFF2-40B4-BE49-F238E27FC236}">
                <a16:creationId xmlns:a16="http://schemas.microsoft.com/office/drawing/2014/main" id="{66D37BCB-036C-7042-870E-9214C09439DE}"/>
              </a:ext>
            </a:extLst>
          </p:cNvPr>
          <p:cNvGrpSpPr>
            <a:grpSpLocks noChangeAspect="1"/>
          </p:cNvGrpSpPr>
          <p:nvPr/>
        </p:nvGrpSpPr>
        <p:grpSpPr bwMode="auto">
          <a:xfrm>
            <a:off x="588455" y="5531275"/>
            <a:ext cx="540000" cy="405634"/>
            <a:chOff x="5505" y="3048"/>
            <a:chExt cx="426" cy="320"/>
          </a:xfrm>
          <a:solidFill>
            <a:schemeClr val="accent2"/>
          </a:solidFill>
        </p:grpSpPr>
        <p:sp>
          <p:nvSpPr>
            <p:cNvPr id="34" name="Freeform 204">
              <a:extLst>
                <a:ext uri="{FF2B5EF4-FFF2-40B4-BE49-F238E27FC236}">
                  <a16:creationId xmlns:a16="http://schemas.microsoft.com/office/drawing/2014/main" id="{66933FDF-613C-E249-87BF-5EE7992D4339}"/>
                </a:ext>
              </a:extLst>
            </p:cNvPr>
            <p:cNvSpPr>
              <a:spLocks/>
            </p:cNvSpPr>
            <p:nvPr/>
          </p:nvSpPr>
          <p:spPr bwMode="auto">
            <a:xfrm>
              <a:off x="5523" y="3048"/>
              <a:ext cx="390" cy="267"/>
            </a:xfrm>
            <a:custGeom>
              <a:avLst/>
              <a:gdLst>
                <a:gd name="T0" fmla="*/ 258 w 264"/>
                <a:gd name="T1" fmla="*/ 180 h 180"/>
                <a:gd name="T2" fmla="*/ 252 w 264"/>
                <a:gd name="T3" fmla="*/ 174 h 180"/>
                <a:gd name="T4" fmla="*/ 252 w 264"/>
                <a:gd name="T5" fmla="*/ 24 h 180"/>
                <a:gd name="T6" fmla="*/ 240 w 264"/>
                <a:gd name="T7" fmla="*/ 12 h 180"/>
                <a:gd name="T8" fmla="*/ 24 w 264"/>
                <a:gd name="T9" fmla="*/ 12 h 180"/>
                <a:gd name="T10" fmla="*/ 12 w 264"/>
                <a:gd name="T11" fmla="*/ 24 h 180"/>
                <a:gd name="T12" fmla="*/ 12 w 264"/>
                <a:gd name="T13" fmla="*/ 174 h 180"/>
                <a:gd name="T14" fmla="*/ 6 w 264"/>
                <a:gd name="T15" fmla="*/ 180 h 180"/>
                <a:gd name="T16" fmla="*/ 0 w 264"/>
                <a:gd name="T17" fmla="*/ 174 h 180"/>
                <a:gd name="T18" fmla="*/ 0 w 264"/>
                <a:gd name="T19" fmla="*/ 24 h 180"/>
                <a:gd name="T20" fmla="*/ 24 w 264"/>
                <a:gd name="T21" fmla="*/ 0 h 180"/>
                <a:gd name="T22" fmla="*/ 240 w 264"/>
                <a:gd name="T23" fmla="*/ 0 h 180"/>
                <a:gd name="T24" fmla="*/ 264 w 264"/>
                <a:gd name="T25" fmla="*/ 24 h 180"/>
                <a:gd name="T26" fmla="*/ 264 w 264"/>
                <a:gd name="T27" fmla="*/ 174 h 180"/>
                <a:gd name="T28" fmla="*/ 258 w 264"/>
                <a:gd name="T2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180">
                  <a:moveTo>
                    <a:pt x="258" y="180"/>
                  </a:moveTo>
                  <a:cubicBezTo>
                    <a:pt x="255" y="180"/>
                    <a:pt x="252" y="177"/>
                    <a:pt x="252" y="174"/>
                  </a:cubicBezTo>
                  <a:cubicBezTo>
                    <a:pt x="252" y="24"/>
                    <a:pt x="252" y="24"/>
                    <a:pt x="252" y="24"/>
                  </a:cubicBezTo>
                  <a:cubicBezTo>
                    <a:pt x="252" y="17"/>
                    <a:pt x="247" y="12"/>
                    <a:pt x="240" y="12"/>
                  </a:cubicBezTo>
                  <a:cubicBezTo>
                    <a:pt x="24" y="12"/>
                    <a:pt x="24" y="12"/>
                    <a:pt x="24" y="12"/>
                  </a:cubicBezTo>
                  <a:cubicBezTo>
                    <a:pt x="18" y="12"/>
                    <a:pt x="12" y="17"/>
                    <a:pt x="12" y="24"/>
                  </a:cubicBezTo>
                  <a:cubicBezTo>
                    <a:pt x="12" y="174"/>
                    <a:pt x="12" y="174"/>
                    <a:pt x="12" y="174"/>
                  </a:cubicBezTo>
                  <a:cubicBezTo>
                    <a:pt x="12" y="177"/>
                    <a:pt x="10" y="180"/>
                    <a:pt x="6" y="180"/>
                  </a:cubicBezTo>
                  <a:cubicBezTo>
                    <a:pt x="3" y="180"/>
                    <a:pt x="0" y="177"/>
                    <a:pt x="0" y="174"/>
                  </a:cubicBezTo>
                  <a:cubicBezTo>
                    <a:pt x="0" y="24"/>
                    <a:pt x="0" y="24"/>
                    <a:pt x="0" y="24"/>
                  </a:cubicBezTo>
                  <a:cubicBezTo>
                    <a:pt x="0" y="10"/>
                    <a:pt x="11" y="0"/>
                    <a:pt x="24" y="0"/>
                  </a:cubicBezTo>
                  <a:cubicBezTo>
                    <a:pt x="240" y="0"/>
                    <a:pt x="240" y="0"/>
                    <a:pt x="240" y="0"/>
                  </a:cubicBezTo>
                  <a:cubicBezTo>
                    <a:pt x="254" y="0"/>
                    <a:pt x="264" y="10"/>
                    <a:pt x="264" y="24"/>
                  </a:cubicBezTo>
                  <a:cubicBezTo>
                    <a:pt x="264" y="174"/>
                    <a:pt x="264" y="174"/>
                    <a:pt x="264" y="174"/>
                  </a:cubicBezTo>
                  <a:cubicBezTo>
                    <a:pt x="264" y="177"/>
                    <a:pt x="262" y="180"/>
                    <a:pt x="25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 name="Freeform 205">
              <a:extLst>
                <a:ext uri="{FF2B5EF4-FFF2-40B4-BE49-F238E27FC236}">
                  <a16:creationId xmlns:a16="http://schemas.microsoft.com/office/drawing/2014/main" id="{D5F5F816-2E76-9D4B-A395-21531C4F3CC5}"/>
                </a:ext>
              </a:extLst>
            </p:cNvPr>
            <p:cNvSpPr>
              <a:spLocks noEditPoints="1"/>
            </p:cNvSpPr>
            <p:nvPr/>
          </p:nvSpPr>
          <p:spPr bwMode="auto">
            <a:xfrm>
              <a:off x="5505" y="3297"/>
              <a:ext cx="426" cy="71"/>
            </a:xfrm>
            <a:custGeom>
              <a:avLst/>
              <a:gdLst>
                <a:gd name="T0" fmla="*/ 270 w 288"/>
                <a:gd name="T1" fmla="*/ 48 h 48"/>
                <a:gd name="T2" fmla="*/ 18 w 288"/>
                <a:gd name="T3" fmla="*/ 48 h 48"/>
                <a:gd name="T4" fmla="*/ 0 w 288"/>
                <a:gd name="T5" fmla="*/ 30 h 48"/>
                <a:gd name="T6" fmla="*/ 0 w 288"/>
                <a:gd name="T7" fmla="*/ 6 h 48"/>
                <a:gd name="T8" fmla="*/ 6 w 288"/>
                <a:gd name="T9" fmla="*/ 0 h 48"/>
                <a:gd name="T10" fmla="*/ 114 w 288"/>
                <a:gd name="T11" fmla="*/ 0 h 48"/>
                <a:gd name="T12" fmla="*/ 120 w 288"/>
                <a:gd name="T13" fmla="*/ 6 h 48"/>
                <a:gd name="T14" fmla="*/ 120 w 288"/>
                <a:gd name="T15" fmla="*/ 12 h 48"/>
                <a:gd name="T16" fmla="*/ 168 w 288"/>
                <a:gd name="T17" fmla="*/ 12 h 48"/>
                <a:gd name="T18" fmla="*/ 168 w 288"/>
                <a:gd name="T19" fmla="*/ 6 h 48"/>
                <a:gd name="T20" fmla="*/ 174 w 288"/>
                <a:gd name="T21" fmla="*/ 0 h 48"/>
                <a:gd name="T22" fmla="*/ 282 w 288"/>
                <a:gd name="T23" fmla="*/ 0 h 48"/>
                <a:gd name="T24" fmla="*/ 288 w 288"/>
                <a:gd name="T25" fmla="*/ 6 h 48"/>
                <a:gd name="T26" fmla="*/ 288 w 288"/>
                <a:gd name="T27" fmla="*/ 30 h 48"/>
                <a:gd name="T28" fmla="*/ 270 w 288"/>
                <a:gd name="T29" fmla="*/ 48 h 48"/>
                <a:gd name="T30" fmla="*/ 12 w 288"/>
                <a:gd name="T31" fmla="*/ 12 h 48"/>
                <a:gd name="T32" fmla="*/ 12 w 288"/>
                <a:gd name="T33" fmla="*/ 30 h 48"/>
                <a:gd name="T34" fmla="*/ 18 w 288"/>
                <a:gd name="T35" fmla="*/ 36 h 48"/>
                <a:gd name="T36" fmla="*/ 270 w 288"/>
                <a:gd name="T37" fmla="*/ 36 h 48"/>
                <a:gd name="T38" fmla="*/ 276 w 288"/>
                <a:gd name="T39" fmla="*/ 30 h 48"/>
                <a:gd name="T40" fmla="*/ 276 w 288"/>
                <a:gd name="T41" fmla="*/ 12 h 48"/>
                <a:gd name="T42" fmla="*/ 180 w 288"/>
                <a:gd name="T43" fmla="*/ 12 h 48"/>
                <a:gd name="T44" fmla="*/ 180 w 288"/>
                <a:gd name="T45" fmla="*/ 18 h 48"/>
                <a:gd name="T46" fmla="*/ 174 w 288"/>
                <a:gd name="T47" fmla="*/ 24 h 48"/>
                <a:gd name="T48" fmla="*/ 114 w 288"/>
                <a:gd name="T49" fmla="*/ 24 h 48"/>
                <a:gd name="T50" fmla="*/ 108 w 288"/>
                <a:gd name="T51" fmla="*/ 18 h 48"/>
                <a:gd name="T52" fmla="*/ 108 w 288"/>
                <a:gd name="T53" fmla="*/ 12 h 48"/>
                <a:gd name="T54" fmla="*/ 12 w 288"/>
                <a:gd name="T55"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48">
                  <a:moveTo>
                    <a:pt x="270" y="48"/>
                  </a:moveTo>
                  <a:cubicBezTo>
                    <a:pt x="18" y="48"/>
                    <a:pt x="18" y="48"/>
                    <a:pt x="18" y="48"/>
                  </a:cubicBezTo>
                  <a:cubicBezTo>
                    <a:pt x="9" y="48"/>
                    <a:pt x="0" y="40"/>
                    <a:pt x="0" y="30"/>
                  </a:cubicBezTo>
                  <a:cubicBezTo>
                    <a:pt x="0" y="6"/>
                    <a:pt x="0" y="6"/>
                    <a:pt x="0" y="6"/>
                  </a:cubicBezTo>
                  <a:cubicBezTo>
                    <a:pt x="0" y="2"/>
                    <a:pt x="3" y="0"/>
                    <a:pt x="6" y="0"/>
                  </a:cubicBezTo>
                  <a:cubicBezTo>
                    <a:pt x="114" y="0"/>
                    <a:pt x="114" y="0"/>
                    <a:pt x="114" y="0"/>
                  </a:cubicBezTo>
                  <a:cubicBezTo>
                    <a:pt x="118" y="0"/>
                    <a:pt x="120" y="2"/>
                    <a:pt x="120" y="6"/>
                  </a:cubicBezTo>
                  <a:cubicBezTo>
                    <a:pt x="120" y="12"/>
                    <a:pt x="120" y="12"/>
                    <a:pt x="120" y="12"/>
                  </a:cubicBezTo>
                  <a:cubicBezTo>
                    <a:pt x="168" y="12"/>
                    <a:pt x="168" y="12"/>
                    <a:pt x="168" y="12"/>
                  </a:cubicBezTo>
                  <a:cubicBezTo>
                    <a:pt x="168" y="6"/>
                    <a:pt x="168" y="6"/>
                    <a:pt x="168" y="6"/>
                  </a:cubicBezTo>
                  <a:cubicBezTo>
                    <a:pt x="168" y="2"/>
                    <a:pt x="171" y="0"/>
                    <a:pt x="174" y="0"/>
                  </a:cubicBezTo>
                  <a:cubicBezTo>
                    <a:pt x="282" y="0"/>
                    <a:pt x="282" y="0"/>
                    <a:pt x="282" y="0"/>
                  </a:cubicBezTo>
                  <a:cubicBezTo>
                    <a:pt x="286" y="0"/>
                    <a:pt x="288" y="2"/>
                    <a:pt x="288" y="6"/>
                  </a:cubicBezTo>
                  <a:cubicBezTo>
                    <a:pt x="288" y="30"/>
                    <a:pt x="288" y="30"/>
                    <a:pt x="288" y="30"/>
                  </a:cubicBezTo>
                  <a:cubicBezTo>
                    <a:pt x="288" y="40"/>
                    <a:pt x="280" y="48"/>
                    <a:pt x="270" y="48"/>
                  </a:cubicBezTo>
                  <a:close/>
                  <a:moveTo>
                    <a:pt x="12" y="12"/>
                  </a:moveTo>
                  <a:cubicBezTo>
                    <a:pt x="12" y="30"/>
                    <a:pt x="12" y="30"/>
                    <a:pt x="12" y="30"/>
                  </a:cubicBezTo>
                  <a:cubicBezTo>
                    <a:pt x="12" y="33"/>
                    <a:pt x="15" y="36"/>
                    <a:pt x="18" y="36"/>
                  </a:cubicBezTo>
                  <a:cubicBezTo>
                    <a:pt x="270" y="36"/>
                    <a:pt x="270" y="36"/>
                    <a:pt x="270" y="36"/>
                  </a:cubicBezTo>
                  <a:cubicBezTo>
                    <a:pt x="274" y="36"/>
                    <a:pt x="276" y="33"/>
                    <a:pt x="276" y="30"/>
                  </a:cubicBezTo>
                  <a:cubicBezTo>
                    <a:pt x="276" y="12"/>
                    <a:pt x="276" y="12"/>
                    <a:pt x="276" y="12"/>
                  </a:cubicBezTo>
                  <a:cubicBezTo>
                    <a:pt x="180" y="12"/>
                    <a:pt x="180" y="12"/>
                    <a:pt x="180" y="12"/>
                  </a:cubicBezTo>
                  <a:cubicBezTo>
                    <a:pt x="180" y="18"/>
                    <a:pt x="180" y="18"/>
                    <a:pt x="180" y="18"/>
                  </a:cubicBezTo>
                  <a:cubicBezTo>
                    <a:pt x="180" y="21"/>
                    <a:pt x="178" y="24"/>
                    <a:pt x="174" y="24"/>
                  </a:cubicBezTo>
                  <a:cubicBezTo>
                    <a:pt x="114" y="24"/>
                    <a:pt x="114" y="24"/>
                    <a:pt x="114" y="24"/>
                  </a:cubicBezTo>
                  <a:cubicBezTo>
                    <a:pt x="111" y="24"/>
                    <a:pt x="108" y="21"/>
                    <a:pt x="108" y="18"/>
                  </a:cubicBezTo>
                  <a:cubicBezTo>
                    <a:pt x="108" y="12"/>
                    <a:pt x="108" y="12"/>
                    <a:pt x="108"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 name="Freeform 206">
              <a:extLst>
                <a:ext uri="{FF2B5EF4-FFF2-40B4-BE49-F238E27FC236}">
                  <a16:creationId xmlns:a16="http://schemas.microsoft.com/office/drawing/2014/main" id="{FF46ED5B-409A-8E4A-95CB-D341EB1A31DC}"/>
                </a:ext>
              </a:extLst>
            </p:cNvPr>
            <p:cNvSpPr>
              <a:spLocks/>
            </p:cNvSpPr>
            <p:nvPr/>
          </p:nvSpPr>
          <p:spPr bwMode="auto">
            <a:xfrm>
              <a:off x="5647" y="3173"/>
              <a:ext cx="142" cy="106"/>
            </a:xfrm>
            <a:custGeom>
              <a:avLst/>
              <a:gdLst>
                <a:gd name="T0" fmla="*/ 90 w 96"/>
                <a:gd name="T1" fmla="*/ 72 h 72"/>
                <a:gd name="T2" fmla="*/ 6 w 96"/>
                <a:gd name="T3" fmla="*/ 72 h 72"/>
                <a:gd name="T4" fmla="*/ 0 w 96"/>
                <a:gd name="T5" fmla="*/ 66 h 72"/>
                <a:gd name="T6" fmla="*/ 0 w 96"/>
                <a:gd name="T7" fmla="*/ 6 h 72"/>
                <a:gd name="T8" fmla="*/ 6 w 96"/>
                <a:gd name="T9" fmla="*/ 0 h 72"/>
                <a:gd name="T10" fmla="*/ 12 w 96"/>
                <a:gd name="T11" fmla="*/ 6 h 72"/>
                <a:gd name="T12" fmla="*/ 12 w 96"/>
                <a:gd name="T13" fmla="*/ 60 h 72"/>
                <a:gd name="T14" fmla="*/ 84 w 96"/>
                <a:gd name="T15" fmla="*/ 60 h 72"/>
                <a:gd name="T16" fmla="*/ 84 w 96"/>
                <a:gd name="T17" fmla="*/ 6 h 72"/>
                <a:gd name="T18" fmla="*/ 90 w 96"/>
                <a:gd name="T19" fmla="*/ 0 h 72"/>
                <a:gd name="T20" fmla="*/ 96 w 96"/>
                <a:gd name="T21" fmla="*/ 6 h 72"/>
                <a:gd name="T22" fmla="*/ 96 w 96"/>
                <a:gd name="T23" fmla="*/ 66 h 72"/>
                <a:gd name="T24" fmla="*/ 90 w 96"/>
                <a:gd name="T2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72">
                  <a:moveTo>
                    <a:pt x="90" y="72"/>
                  </a:moveTo>
                  <a:cubicBezTo>
                    <a:pt x="6" y="72"/>
                    <a:pt x="6" y="72"/>
                    <a:pt x="6" y="72"/>
                  </a:cubicBezTo>
                  <a:cubicBezTo>
                    <a:pt x="3" y="72"/>
                    <a:pt x="0" y="69"/>
                    <a:pt x="0" y="66"/>
                  </a:cubicBezTo>
                  <a:cubicBezTo>
                    <a:pt x="0" y="6"/>
                    <a:pt x="0" y="6"/>
                    <a:pt x="0" y="6"/>
                  </a:cubicBezTo>
                  <a:cubicBezTo>
                    <a:pt x="0" y="2"/>
                    <a:pt x="3" y="0"/>
                    <a:pt x="6" y="0"/>
                  </a:cubicBezTo>
                  <a:cubicBezTo>
                    <a:pt x="10" y="0"/>
                    <a:pt x="12" y="2"/>
                    <a:pt x="12" y="6"/>
                  </a:cubicBezTo>
                  <a:cubicBezTo>
                    <a:pt x="12" y="60"/>
                    <a:pt x="12" y="60"/>
                    <a:pt x="12" y="60"/>
                  </a:cubicBezTo>
                  <a:cubicBezTo>
                    <a:pt x="84" y="60"/>
                    <a:pt x="84" y="60"/>
                    <a:pt x="84" y="60"/>
                  </a:cubicBezTo>
                  <a:cubicBezTo>
                    <a:pt x="84" y="6"/>
                    <a:pt x="84" y="6"/>
                    <a:pt x="84" y="6"/>
                  </a:cubicBezTo>
                  <a:cubicBezTo>
                    <a:pt x="84" y="2"/>
                    <a:pt x="87" y="0"/>
                    <a:pt x="90" y="0"/>
                  </a:cubicBezTo>
                  <a:cubicBezTo>
                    <a:pt x="94" y="0"/>
                    <a:pt x="96" y="2"/>
                    <a:pt x="96" y="6"/>
                  </a:cubicBezTo>
                  <a:cubicBezTo>
                    <a:pt x="96" y="66"/>
                    <a:pt x="96" y="66"/>
                    <a:pt x="96" y="66"/>
                  </a:cubicBezTo>
                  <a:cubicBezTo>
                    <a:pt x="96" y="69"/>
                    <a:pt x="94" y="72"/>
                    <a:pt x="9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7" name="Freeform 207">
              <a:extLst>
                <a:ext uri="{FF2B5EF4-FFF2-40B4-BE49-F238E27FC236}">
                  <a16:creationId xmlns:a16="http://schemas.microsoft.com/office/drawing/2014/main" id="{70EF5832-7530-504C-B1FD-4C8CC5799113}"/>
                </a:ext>
              </a:extLst>
            </p:cNvPr>
            <p:cNvSpPr>
              <a:spLocks noEditPoints="1"/>
            </p:cNvSpPr>
            <p:nvPr/>
          </p:nvSpPr>
          <p:spPr bwMode="auto">
            <a:xfrm>
              <a:off x="5612" y="3091"/>
              <a:ext cx="214" cy="99"/>
            </a:xfrm>
            <a:custGeom>
              <a:avLst/>
              <a:gdLst>
                <a:gd name="T0" fmla="*/ 138 w 145"/>
                <a:gd name="T1" fmla="*/ 67 h 67"/>
                <a:gd name="T2" fmla="*/ 6 w 145"/>
                <a:gd name="T3" fmla="*/ 67 h 67"/>
                <a:gd name="T4" fmla="*/ 1 w 145"/>
                <a:gd name="T5" fmla="*/ 63 h 67"/>
                <a:gd name="T6" fmla="*/ 3 w 145"/>
                <a:gd name="T7" fmla="*/ 56 h 67"/>
                <a:gd name="T8" fmla="*/ 69 w 145"/>
                <a:gd name="T9" fmla="*/ 2 h 67"/>
                <a:gd name="T10" fmla="*/ 76 w 145"/>
                <a:gd name="T11" fmla="*/ 2 h 67"/>
                <a:gd name="T12" fmla="*/ 142 w 145"/>
                <a:gd name="T13" fmla="*/ 56 h 67"/>
                <a:gd name="T14" fmla="*/ 144 w 145"/>
                <a:gd name="T15" fmla="*/ 63 h 67"/>
                <a:gd name="T16" fmla="*/ 138 w 145"/>
                <a:gd name="T17" fmla="*/ 67 h 67"/>
                <a:gd name="T18" fmla="*/ 23 w 145"/>
                <a:gd name="T19" fmla="*/ 55 h 67"/>
                <a:gd name="T20" fmla="*/ 122 w 145"/>
                <a:gd name="T21" fmla="*/ 55 h 67"/>
                <a:gd name="T22" fmla="*/ 72 w 145"/>
                <a:gd name="T23" fmla="*/ 14 h 67"/>
                <a:gd name="T24" fmla="*/ 23 w 145"/>
                <a:gd name="T25"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67">
                  <a:moveTo>
                    <a:pt x="138" y="67"/>
                  </a:moveTo>
                  <a:cubicBezTo>
                    <a:pt x="6" y="67"/>
                    <a:pt x="6" y="67"/>
                    <a:pt x="6" y="67"/>
                  </a:cubicBezTo>
                  <a:cubicBezTo>
                    <a:pt x="4" y="67"/>
                    <a:pt x="2" y="65"/>
                    <a:pt x="1" y="63"/>
                  </a:cubicBezTo>
                  <a:cubicBezTo>
                    <a:pt x="0" y="60"/>
                    <a:pt x="1" y="58"/>
                    <a:pt x="3" y="56"/>
                  </a:cubicBezTo>
                  <a:cubicBezTo>
                    <a:pt x="69" y="2"/>
                    <a:pt x="69" y="2"/>
                    <a:pt x="69" y="2"/>
                  </a:cubicBezTo>
                  <a:cubicBezTo>
                    <a:pt x="71" y="0"/>
                    <a:pt x="74" y="0"/>
                    <a:pt x="76" y="2"/>
                  </a:cubicBezTo>
                  <a:cubicBezTo>
                    <a:pt x="142" y="56"/>
                    <a:pt x="142" y="56"/>
                    <a:pt x="142" y="56"/>
                  </a:cubicBezTo>
                  <a:cubicBezTo>
                    <a:pt x="144" y="58"/>
                    <a:pt x="145" y="60"/>
                    <a:pt x="144" y="63"/>
                  </a:cubicBezTo>
                  <a:cubicBezTo>
                    <a:pt x="143" y="65"/>
                    <a:pt x="141" y="67"/>
                    <a:pt x="138" y="67"/>
                  </a:cubicBezTo>
                  <a:close/>
                  <a:moveTo>
                    <a:pt x="23" y="55"/>
                  </a:moveTo>
                  <a:cubicBezTo>
                    <a:pt x="122" y="55"/>
                    <a:pt x="122" y="55"/>
                    <a:pt x="122" y="55"/>
                  </a:cubicBezTo>
                  <a:cubicBezTo>
                    <a:pt x="72" y="14"/>
                    <a:pt x="72" y="14"/>
                    <a:pt x="72" y="14"/>
                  </a:cubicBezTo>
                  <a:lnTo>
                    <a:pt x="23"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8" name="Freeform 208">
              <a:extLst>
                <a:ext uri="{FF2B5EF4-FFF2-40B4-BE49-F238E27FC236}">
                  <a16:creationId xmlns:a16="http://schemas.microsoft.com/office/drawing/2014/main" id="{E5C2CF66-EABB-CA40-8ACE-141DB11C9B73}"/>
                </a:ext>
              </a:extLst>
            </p:cNvPr>
            <p:cNvSpPr>
              <a:spLocks noEditPoints="1"/>
            </p:cNvSpPr>
            <p:nvPr/>
          </p:nvSpPr>
          <p:spPr bwMode="auto">
            <a:xfrm>
              <a:off x="5683" y="3208"/>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42 w 48"/>
                <a:gd name="T11" fmla="*/ 0 h 48"/>
                <a:gd name="T12" fmla="*/ 48 w 48"/>
                <a:gd name="T13" fmla="*/ 6 h 48"/>
                <a:gd name="T14" fmla="*/ 48 w 48"/>
                <a:gd name="T15" fmla="*/ 42 h 48"/>
                <a:gd name="T16" fmla="*/ 42 w 48"/>
                <a:gd name="T17" fmla="*/ 48 h 48"/>
                <a:gd name="T18" fmla="*/ 12 w 48"/>
                <a:gd name="T19" fmla="*/ 36 h 48"/>
                <a:gd name="T20" fmla="*/ 36 w 48"/>
                <a:gd name="T21" fmla="*/ 36 h 48"/>
                <a:gd name="T22" fmla="*/ 36 w 48"/>
                <a:gd name="T23" fmla="*/ 12 h 48"/>
                <a:gd name="T24" fmla="*/ 12 w 48"/>
                <a:gd name="T25" fmla="*/ 12 h 48"/>
                <a:gd name="T26" fmla="*/ 12 w 4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2" y="48"/>
                  </a:moveTo>
                  <a:cubicBezTo>
                    <a:pt x="6" y="48"/>
                    <a:pt x="6" y="48"/>
                    <a:pt x="6" y="48"/>
                  </a:cubicBezTo>
                  <a:cubicBezTo>
                    <a:pt x="3" y="48"/>
                    <a:pt x="0" y="45"/>
                    <a:pt x="0" y="42"/>
                  </a:cubicBezTo>
                  <a:cubicBezTo>
                    <a:pt x="0" y="6"/>
                    <a:pt x="0" y="6"/>
                    <a:pt x="0" y="6"/>
                  </a:cubicBezTo>
                  <a:cubicBezTo>
                    <a:pt x="0" y="2"/>
                    <a:pt x="3" y="0"/>
                    <a:pt x="6" y="0"/>
                  </a:cubicBezTo>
                  <a:cubicBezTo>
                    <a:pt x="42" y="0"/>
                    <a:pt x="42" y="0"/>
                    <a:pt x="42" y="0"/>
                  </a:cubicBezTo>
                  <a:cubicBezTo>
                    <a:pt x="46" y="0"/>
                    <a:pt x="48" y="2"/>
                    <a:pt x="48" y="6"/>
                  </a:cubicBezTo>
                  <a:cubicBezTo>
                    <a:pt x="48" y="42"/>
                    <a:pt x="48" y="42"/>
                    <a:pt x="48" y="42"/>
                  </a:cubicBezTo>
                  <a:cubicBezTo>
                    <a:pt x="48" y="45"/>
                    <a:pt x="46" y="48"/>
                    <a:pt x="42" y="48"/>
                  </a:cubicBezTo>
                  <a:close/>
                  <a:moveTo>
                    <a:pt x="12" y="36"/>
                  </a:moveTo>
                  <a:cubicBezTo>
                    <a:pt x="36" y="36"/>
                    <a:pt x="36" y="36"/>
                    <a:pt x="36" y="36"/>
                  </a:cubicBezTo>
                  <a:cubicBezTo>
                    <a:pt x="36" y="12"/>
                    <a:pt x="36" y="12"/>
                    <a:pt x="3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spTree>
    <p:extLst>
      <p:ext uri="{BB962C8B-B14F-4D97-AF65-F5344CB8AC3E}">
        <p14:creationId xmlns:p14="http://schemas.microsoft.com/office/powerpoint/2010/main" val="801597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B07456-5248-445F-8F26-A8CB809B1E90}"/>
              </a:ext>
            </a:extLst>
          </p:cNvPr>
          <p:cNvSpPr>
            <a:spLocks noGrp="1"/>
          </p:cNvSpPr>
          <p:nvPr>
            <p:ph type="sldNum" sz="quarter" idx="17"/>
          </p:nvPr>
        </p:nvSpPr>
        <p:spPr/>
        <p:txBody>
          <a:bodyPr/>
          <a:lstStyle/>
          <a:p>
            <a:fld id="{4F9AC08D-23A9-440E-BCB9-AA1E9877CC38}" type="slidenum">
              <a:rPr lang="en-US" smtClean="0"/>
              <a:pPr/>
              <a:t>72</a:t>
            </a:fld>
            <a:endParaRPr lang="en-US"/>
          </a:p>
        </p:txBody>
      </p:sp>
      <p:sp>
        <p:nvSpPr>
          <p:cNvPr id="7" name="Title 6">
            <a:extLst>
              <a:ext uri="{FF2B5EF4-FFF2-40B4-BE49-F238E27FC236}">
                <a16:creationId xmlns:a16="http://schemas.microsoft.com/office/drawing/2014/main" id="{53E07F98-1033-4AAB-82A7-ED3C247B8D2C}"/>
              </a:ext>
            </a:extLst>
          </p:cNvPr>
          <p:cNvSpPr>
            <a:spLocks noGrp="1"/>
          </p:cNvSpPr>
          <p:nvPr>
            <p:ph type="title"/>
          </p:nvPr>
        </p:nvSpPr>
        <p:spPr/>
        <p:txBody>
          <a:bodyPr/>
          <a:lstStyle/>
          <a:p>
            <a:r>
              <a:rPr lang="nb-NO" err="1"/>
              <a:t>What</a:t>
            </a:r>
            <a:r>
              <a:rPr lang="nb-NO"/>
              <a:t> is </a:t>
            </a:r>
            <a:r>
              <a:rPr lang="nb-NO" err="1"/>
              <a:t>next</a:t>
            </a:r>
            <a:endParaRPr lang="nb-NO"/>
          </a:p>
        </p:txBody>
      </p:sp>
      <p:sp>
        <p:nvSpPr>
          <p:cNvPr id="6" name="Footer Placeholder 1">
            <a:extLst>
              <a:ext uri="{FF2B5EF4-FFF2-40B4-BE49-F238E27FC236}">
                <a16:creationId xmlns:a16="http://schemas.microsoft.com/office/drawing/2014/main" id="{C3EA1BA8-16B3-8942-BA1A-887E84ADFF7A}"/>
              </a:ext>
            </a:extLst>
          </p:cNvPr>
          <p:cNvSpPr>
            <a:spLocks noGrp="1"/>
          </p:cNvSpPr>
          <p:nvPr>
            <p:ph type="ftr" sz="quarter" idx="16"/>
          </p:nvPr>
        </p:nvSpPr>
        <p:spPr>
          <a:xfrm>
            <a:off x="135024" y="6519009"/>
            <a:ext cx="5714999" cy="206375"/>
          </a:xfrm>
        </p:spPr>
        <p:txBody>
          <a:bodyPr/>
          <a:lstStyle/>
          <a:p>
            <a:r>
              <a:rPr lang="en-US"/>
              <a:t>Building an open source government platform in the cloud</a:t>
            </a:r>
          </a:p>
        </p:txBody>
      </p:sp>
      <p:sp>
        <p:nvSpPr>
          <p:cNvPr id="4" name="Rectangle 3">
            <a:extLst>
              <a:ext uri="{FF2B5EF4-FFF2-40B4-BE49-F238E27FC236}">
                <a16:creationId xmlns:a16="http://schemas.microsoft.com/office/drawing/2014/main" id="{63F81B34-E4D2-344E-8440-AC9C690DF75A}"/>
              </a:ext>
            </a:extLst>
          </p:cNvPr>
          <p:cNvSpPr/>
          <p:nvPr/>
        </p:nvSpPr>
        <p:spPr>
          <a:xfrm>
            <a:off x="1272746" y="1837672"/>
            <a:ext cx="2767913" cy="385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1" name="Rectangle 10">
            <a:extLst>
              <a:ext uri="{FF2B5EF4-FFF2-40B4-BE49-F238E27FC236}">
                <a16:creationId xmlns:a16="http://schemas.microsoft.com/office/drawing/2014/main" id="{C311F2CC-733E-7E40-AC24-FA2DDBA49C0E}"/>
              </a:ext>
            </a:extLst>
          </p:cNvPr>
          <p:cNvSpPr/>
          <p:nvPr/>
        </p:nvSpPr>
        <p:spPr>
          <a:xfrm>
            <a:off x="4621428" y="1837672"/>
            <a:ext cx="2767913" cy="385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2" name="Rectangle 11">
            <a:extLst>
              <a:ext uri="{FF2B5EF4-FFF2-40B4-BE49-F238E27FC236}">
                <a16:creationId xmlns:a16="http://schemas.microsoft.com/office/drawing/2014/main" id="{1E1309C9-B4DA-A647-8820-422046224240}"/>
              </a:ext>
            </a:extLst>
          </p:cNvPr>
          <p:cNvSpPr/>
          <p:nvPr/>
        </p:nvSpPr>
        <p:spPr>
          <a:xfrm>
            <a:off x="7970109" y="1837672"/>
            <a:ext cx="2767913" cy="385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5" name="Rectangle 4">
            <a:extLst>
              <a:ext uri="{FF2B5EF4-FFF2-40B4-BE49-F238E27FC236}">
                <a16:creationId xmlns:a16="http://schemas.microsoft.com/office/drawing/2014/main" id="{D863BC29-1B27-A848-A582-5879DE795410}"/>
              </a:ext>
            </a:extLst>
          </p:cNvPr>
          <p:cNvSpPr/>
          <p:nvPr/>
        </p:nvSpPr>
        <p:spPr>
          <a:xfrm>
            <a:off x="1453978" y="3475301"/>
            <a:ext cx="2411115" cy="535531"/>
          </a:xfrm>
          <a:prstGeom prst="rect">
            <a:avLst/>
          </a:prstGeom>
        </p:spPr>
        <p:txBody>
          <a:bodyPr wrap="square">
            <a:spAutoFit/>
          </a:bodyPr>
          <a:lstStyle/>
          <a:p>
            <a:pPr marL="55245" algn="ctr">
              <a:lnSpc>
                <a:spcPct val="80000"/>
              </a:lnSpc>
            </a:pPr>
            <a:r>
              <a:rPr lang="en-US" b="1">
                <a:solidFill>
                  <a:schemeClr val="accent1"/>
                </a:solidFill>
              </a:rPr>
              <a:t>Support more Advanced forms</a:t>
            </a:r>
            <a:endParaRPr lang="nb-NO" b="1">
              <a:solidFill>
                <a:schemeClr val="accent1"/>
              </a:solidFill>
            </a:endParaRPr>
          </a:p>
        </p:txBody>
      </p:sp>
      <p:sp>
        <p:nvSpPr>
          <p:cNvPr id="13" name="Rectangle 12">
            <a:extLst>
              <a:ext uri="{FF2B5EF4-FFF2-40B4-BE49-F238E27FC236}">
                <a16:creationId xmlns:a16="http://schemas.microsoft.com/office/drawing/2014/main" id="{C053B0F3-5913-EC4D-8652-5DE885B6D296}"/>
              </a:ext>
            </a:extLst>
          </p:cNvPr>
          <p:cNvSpPr/>
          <p:nvPr/>
        </p:nvSpPr>
        <p:spPr>
          <a:xfrm>
            <a:off x="4790303" y="3475301"/>
            <a:ext cx="2411115" cy="535531"/>
          </a:xfrm>
          <a:prstGeom prst="rect">
            <a:avLst/>
          </a:prstGeom>
        </p:spPr>
        <p:txBody>
          <a:bodyPr wrap="square">
            <a:spAutoFit/>
          </a:bodyPr>
          <a:lstStyle/>
          <a:p>
            <a:pPr marL="55245" algn="ctr">
              <a:lnSpc>
                <a:spcPct val="80000"/>
              </a:lnSpc>
            </a:pPr>
            <a:r>
              <a:rPr lang="en-US" b="1">
                <a:solidFill>
                  <a:schemeClr val="accent1"/>
                </a:solidFill>
              </a:rPr>
              <a:t>More types of process task</a:t>
            </a:r>
          </a:p>
        </p:txBody>
      </p:sp>
      <p:sp>
        <p:nvSpPr>
          <p:cNvPr id="14" name="Rectangle 13">
            <a:extLst>
              <a:ext uri="{FF2B5EF4-FFF2-40B4-BE49-F238E27FC236}">
                <a16:creationId xmlns:a16="http://schemas.microsoft.com/office/drawing/2014/main" id="{FC9F1280-EDCF-C241-A76D-F54CBC141665}"/>
              </a:ext>
            </a:extLst>
          </p:cNvPr>
          <p:cNvSpPr/>
          <p:nvPr/>
        </p:nvSpPr>
        <p:spPr>
          <a:xfrm>
            <a:off x="8151341" y="3475301"/>
            <a:ext cx="2411115" cy="535531"/>
          </a:xfrm>
          <a:prstGeom prst="rect">
            <a:avLst/>
          </a:prstGeom>
        </p:spPr>
        <p:txBody>
          <a:bodyPr wrap="square">
            <a:spAutoFit/>
          </a:bodyPr>
          <a:lstStyle/>
          <a:p>
            <a:pPr marL="55245" algn="ctr">
              <a:lnSpc>
                <a:spcPct val="80000"/>
              </a:lnSpc>
            </a:pPr>
            <a:r>
              <a:rPr lang="en-US" b="1">
                <a:solidFill>
                  <a:schemeClr val="accent1"/>
                </a:solidFill>
              </a:rPr>
              <a:t>Event </a:t>
            </a:r>
          </a:p>
          <a:p>
            <a:pPr marL="55245" algn="ctr">
              <a:lnSpc>
                <a:spcPct val="80000"/>
              </a:lnSpc>
            </a:pPr>
            <a:r>
              <a:rPr lang="en-US" b="1">
                <a:solidFill>
                  <a:schemeClr val="accent1"/>
                </a:solidFill>
              </a:rPr>
              <a:t>architecture</a:t>
            </a:r>
          </a:p>
        </p:txBody>
      </p:sp>
      <p:sp>
        <p:nvSpPr>
          <p:cNvPr id="16" name="TextBox 15">
            <a:extLst>
              <a:ext uri="{FF2B5EF4-FFF2-40B4-BE49-F238E27FC236}">
                <a16:creationId xmlns:a16="http://schemas.microsoft.com/office/drawing/2014/main" id="{9CAE57D1-7442-954F-BBCD-1762399D1395}"/>
              </a:ext>
            </a:extLst>
          </p:cNvPr>
          <p:cNvSpPr txBox="1"/>
          <p:nvPr/>
        </p:nvSpPr>
        <p:spPr>
          <a:xfrm>
            <a:off x="1594022" y="4205716"/>
            <a:ext cx="2113005" cy="863313"/>
          </a:xfrm>
          <a:prstGeom prst="rect">
            <a:avLst/>
          </a:prstGeom>
          <a:noFill/>
        </p:spPr>
        <p:txBody>
          <a:bodyPr wrap="square" lIns="0" tIns="0" rIns="0" bIns="45720" rtlCol="0">
            <a:spAutoFit/>
          </a:bodyPr>
          <a:lstStyle/>
          <a:p>
            <a:pPr algn="ctr"/>
            <a:r>
              <a:rPr lang="en-US" sz="1600"/>
              <a:t>Multiple pages, tables, </a:t>
            </a:r>
            <a:r>
              <a:rPr lang="en-US" sz="1600" err="1"/>
              <a:t>subforms</a:t>
            </a:r>
            <a:r>
              <a:rPr lang="en-US" sz="1600"/>
              <a:t> </a:t>
            </a:r>
            <a:endParaRPr lang="en-US" sz="1600">
              <a:cs typeface="Arial"/>
            </a:endParaRPr>
          </a:p>
          <a:p>
            <a:pPr algn="ctr"/>
            <a:endParaRPr lang="en-LV" sz="1600" err="1"/>
          </a:p>
        </p:txBody>
      </p:sp>
      <p:sp>
        <p:nvSpPr>
          <p:cNvPr id="17" name="TextBox 16">
            <a:extLst>
              <a:ext uri="{FF2B5EF4-FFF2-40B4-BE49-F238E27FC236}">
                <a16:creationId xmlns:a16="http://schemas.microsoft.com/office/drawing/2014/main" id="{F4B60278-6825-7040-8AE5-F7A7101DB564}"/>
              </a:ext>
            </a:extLst>
          </p:cNvPr>
          <p:cNvSpPr txBox="1"/>
          <p:nvPr/>
        </p:nvSpPr>
        <p:spPr>
          <a:xfrm>
            <a:off x="4942703" y="4206834"/>
            <a:ext cx="2113005" cy="592470"/>
          </a:xfrm>
          <a:prstGeom prst="rect">
            <a:avLst/>
          </a:prstGeom>
          <a:noFill/>
        </p:spPr>
        <p:txBody>
          <a:bodyPr wrap="square" lIns="0" tIns="0" rIns="0" bIns="45720" rtlCol="0">
            <a:spAutoFit/>
          </a:bodyPr>
          <a:lstStyle/>
          <a:p>
            <a:pPr algn="ctr"/>
            <a:r>
              <a:rPr lang="en-US" sz="1600"/>
              <a:t>Payment, signing, lookup</a:t>
            </a:r>
          </a:p>
        </p:txBody>
      </p:sp>
      <p:sp>
        <p:nvSpPr>
          <p:cNvPr id="18" name="TextBox 17">
            <a:extLst>
              <a:ext uri="{FF2B5EF4-FFF2-40B4-BE49-F238E27FC236}">
                <a16:creationId xmlns:a16="http://schemas.microsoft.com/office/drawing/2014/main" id="{A3D1AF21-B7FB-BF45-9449-914439AEF1DF}"/>
              </a:ext>
            </a:extLst>
          </p:cNvPr>
          <p:cNvSpPr txBox="1"/>
          <p:nvPr/>
        </p:nvSpPr>
        <p:spPr>
          <a:xfrm>
            <a:off x="8291384" y="4204596"/>
            <a:ext cx="2113005" cy="1134156"/>
          </a:xfrm>
          <a:prstGeom prst="rect">
            <a:avLst/>
          </a:prstGeom>
          <a:noFill/>
        </p:spPr>
        <p:txBody>
          <a:bodyPr wrap="square" lIns="0" tIns="0" rIns="0" bIns="45720" rtlCol="0">
            <a:spAutoFit/>
          </a:bodyPr>
          <a:lstStyle/>
          <a:p>
            <a:pPr algn="ctr"/>
            <a:r>
              <a:rPr lang="en-US" sz="1600"/>
              <a:t>How to make a</a:t>
            </a:r>
          </a:p>
          <a:p>
            <a:pPr algn="ctr"/>
            <a:r>
              <a:rPr lang="en-US" sz="1600"/>
              <a:t>event feed for every citizen and business of Norway</a:t>
            </a:r>
          </a:p>
        </p:txBody>
      </p:sp>
      <p:grpSp>
        <p:nvGrpSpPr>
          <p:cNvPr id="22" name="Group 60">
            <a:extLst>
              <a:ext uri="{FF2B5EF4-FFF2-40B4-BE49-F238E27FC236}">
                <a16:creationId xmlns:a16="http://schemas.microsoft.com/office/drawing/2014/main" id="{E70A5E6C-EEB8-A24C-94A2-F7BE10108D13}"/>
              </a:ext>
            </a:extLst>
          </p:cNvPr>
          <p:cNvGrpSpPr>
            <a:grpSpLocks noChangeAspect="1"/>
          </p:cNvGrpSpPr>
          <p:nvPr/>
        </p:nvGrpSpPr>
        <p:grpSpPr bwMode="auto">
          <a:xfrm>
            <a:off x="2308524" y="2427631"/>
            <a:ext cx="684000" cy="667951"/>
            <a:chOff x="6726" y="600"/>
            <a:chExt cx="426" cy="416"/>
          </a:xfrm>
          <a:solidFill>
            <a:schemeClr val="accent2"/>
          </a:solidFill>
        </p:grpSpPr>
        <p:sp>
          <p:nvSpPr>
            <p:cNvPr id="23" name="Freeform 61">
              <a:extLst>
                <a:ext uri="{FF2B5EF4-FFF2-40B4-BE49-F238E27FC236}">
                  <a16:creationId xmlns:a16="http://schemas.microsoft.com/office/drawing/2014/main" id="{B52B3E3B-89F9-BD4A-AC4B-1087ED7E2135}"/>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2">
              <a:extLst>
                <a:ext uri="{FF2B5EF4-FFF2-40B4-BE49-F238E27FC236}">
                  <a16:creationId xmlns:a16="http://schemas.microsoft.com/office/drawing/2014/main" id="{E34F3A18-E036-F449-9C36-7CC118785291}"/>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3">
              <a:extLst>
                <a:ext uri="{FF2B5EF4-FFF2-40B4-BE49-F238E27FC236}">
                  <a16:creationId xmlns:a16="http://schemas.microsoft.com/office/drawing/2014/main" id="{13C067A0-D552-1040-BC11-79CEB1C91B54}"/>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4">
              <a:extLst>
                <a:ext uri="{FF2B5EF4-FFF2-40B4-BE49-F238E27FC236}">
                  <a16:creationId xmlns:a16="http://schemas.microsoft.com/office/drawing/2014/main" id="{BFAC79D4-F24C-3745-A649-57E393439754}"/>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5">
              <a:extLst>
                <a:ext uri="{FF2B5EF4-FFF2-40B4-BE49-F238E27FC236}">
                  <a16:creationId xmlns:a16="http://schemas.microsoft.com/office/drawing/2014/main" id="{33DB6F6B-EDF0-F742-B23A-E422A9F5816A}"/>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6">
              <a:extLst>
                <a:ext uri="{FF2B5EF4-FFF2-40B4-BE49-F238E27FC236}">
                  <a16:creationId xmlns:a16="http://schemas.microsoft.com/office/drawing/2014/main" id="{0C95A4E6-E6F8-BA48-980B-EF07B3939F17}"/>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7">
              <a:extLst>
                <a:ext uri="{FF2B5EF4-FFF2-40B4-BE49-F238E27FC236}">
                  <a16:creationId xmlns:a16="http://schemas.microsoft.com/office/drawing/2014/main" id="{668FB1B5-984C-C149-A5F2-B4F0E19357F3}"/>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8">
              <a:extLst>
                <a:ext uri="{FF2B5EF4-FFF2-40B4-BE49-F238E27FC236}">
                  <a16:creationId xmlns:a16="http://schemas.microsoft.com/office/drawing/2014/main" id="{561F9956-73A3-5148-9695-E6E1785E459E}"/>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9">
              <a:extLst>
                <a:ext uri="{FF2B5EF4-FFF2-40B4-BE49-F238E27FC236}">
                  <a16:creationId xmlns:a16="http://schemas.microsoft.com/office/drawing/2014/main" id="{7C1C88B7-6F37-D141-82DF-CCEF9FAEECF5}"/>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0">
              <a:extLst>
                <a:ext uri="{FF2B5EF4-FFF2-40B4-BE49-F238E27FC236}">
                  <a16:creationId xmlns:a16="http://schemas.microsoft.com/office/drawing/2014/main" id="{8315324A-828D-BB41-9E0C-78C2D23ABCB2}"/>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1">
              <a:extLst>
                <a:ext uri="{FF2B5EF4-FFF2-40B4-BE49-F238E27FC236}">
                  <a16:creationId xmlns:a16="http://schemas.microsoft.com/office/drawing/2014/main" id="{DFD88A1F-A5ED-754B-AA72-CA96098588E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2">
              <a:extLst>
                <a:ext uri="{FF2B5EF4-FFF2-40B4-BE49-F238E27FC236}">
                  <a16:creationId xmlns:a16="http://schemas.microsoft.com/office/drawing/2014/main" id="{93045611-1E46-3340-A58D-0E5B0B947348}"/>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77">
            <a:extLst>
              <a:ext uri="{FF2B5EF4-FFF2-40B4-BE49-F238E27FC236}">
                <a16:creationId xmlns:a16="http://schemas.microsoft.com/office/drawing/2014/main" id="{3F5EAA04-D9BD-1A47-B1F5-87F58496E272}"/>
              </a:ext>
            </a:extLst>
          </p:cNvPr>
          <p:cNvGrpSpPr>
            <a:grpSpLocks noChangeAspect="1"/>
          </p:cNvGrpSpPr>
          <p:nvPr/>
        </p:nvGrpSpPr>
        <p:grpSpPr bwMode="auto">
          <a:xfrm>
            <a:off x="5754000" y="2427632"/>
            <a:ext cx="684000" cy="584713"/>
            <a:chOff x="3613" y="1954"/>
            <a:chExt cx="434" cy="371"/>
          </a:xfrm>
          <a:solidFill>
            <a:schemeClr val="accent2"/>
          </a:solidFill>
        </p:grpSpPr>
        <p:sp>
          <p:nvSpPr>
            <p:cNvPr id="36" name="Freeform 78">
              <a:extLst>
                <a:ext uri="{FF2B5EF4-FFF2-40B4-BE49-F238E27FC236}">
                  <a16:creationId xmlns:a16="http://schemas.microsoft.com/office/drawing/2014/main" id="{8A01D547-89AA-624B-A6E4-5442E84B117C}"/>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37" name="Freeform 79">
              <a:extLst>
                <a:ext uri="{FF2B5EF4-FFF2-40B4-BE49-F238E27FC236}">
                  <a16:creationId xmlns:a16="http://schemas.microsoft.com/office/drawing/2014/main" id="{2C617FD5-AB84-1145-878D-4B86A36956F0}"/>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38" name="Freeform 80">
              <a:extLst>
                <a:ext uri="{FF2B5EF4-FFF2-40B4-BE49-F238E27FC236}">
                  <a16:creationId xmlns:a16="http://schemas.microsoft.com/office/drawing/2014/main" id="{1DF87BD3-9228-6E40-A090-4DB1F9FD667B}"/>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53" name="Group 4">
            <a:extLst>
              <a:ext uri="{FF2B5EF4-FFF2-40B4-BE49-F238E27FC236}">
                <a16:creationId xmlns:a16="http://schemas.microsoft.com/office/drawing/2014/main" id="{771AEC61-2F34-F347-B575-550B92202561}"/>
              </a:ext>
            </a:extLst>
          </p:cNvPr>
          <p:cNvGrpSpPr>
            <a:grpSpLocks noChangeAspect="1"/>
          </p:cNvGrpSpPr>
          <p:nvPr/>
        </p:nvGrpSpPr>
        <p:grpSpPr bwMode="auto">
          <a:xfrm>
            <a:off x="9012065" y="2427631"/>
            <a:ext cx="684000" cy="645232"/>
            <a:chOff x="516" y="670"/>
            <a:chExt cx="441" cy="416"/>
          </a:xfrm>
          <a:solidFill>
            <a:schemeClr val="accent2"/>
          </a:solidFill>
        </p:grpSpPr>
        <p:sp>
          <p:nvSpPr>
            <p:cNvPr id="54" name="Freeform 5">
              <a:extLst>
                <a:ext uri="{FF2B5EF4-FFF2-40B4-BE49-F238E27FC236}">
                  <a16:creationId xmlns:a16="http://schemas.microsoft.com/office/drawing/2014/main" id="{A23E9C56-B936-1442-9AF3-91F37B028C0A}"/>
                </a:ext>
              </a:extLst>
            </p:cNvPr>
            <p:cNvSpPr>
              <a:spLocks/>
            </p:cNvSpPr>
            <p:nvPr/>
          </p:nvSpPr>
          <p:spPr bwMode="auto">
            <a:xfrm>
              <a:off x="690" y="835"/>
              <a:ext cx="85" cy="76"/>
            </a:xfrm>
            <a:custGeom>
              <a:avLst/>
              <a:gdLst>
                <a:gd name="T0" fmla="*/ 51 w 55"/>
                <a:gd name="T1" fmla="*/ 51 h 51"/>
                <a:gd name="T2" fmla="*/ 4 w 55"/>
                <a:gd name="T3" fmla="*/ 34 h 51"/>
                <a:gd name="T4" fmla="*/ 0 w 55"/>
                <a:gd name="T5" fmla="*/ 28 h 51"/>
                <a:gd name="T6" fmla="*/ 0 w 55"/>
                <a:gd name="T7" fmla="*/ 0 h 51"/>
                <a:gd name="T8" fmla="*/ 12 w 55"/>
                <a:gd name="T9" fmla="*/ 0 h 51"/>
                <a:gd name="T10" fmla="*/ 12 w 55"/>
                <a:gd name="T11" fmla="*/ 24 h 51"/>
                <a:gd name="T12" fmla="*/ 55 w 55"/>
                <a:gd name="T13" fmla="*/ 39 h 51"/>
                <a:gd name="T14" fmla="*/ 51 w 55"/>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1">
                  <a:moveTo>
                    <a:pt x="51" y="51"/>
                  </a:moveTo>
                  <a:cubicBezTo>
                    <a:pt x="4" y="34"/>
                    <a:pt x="4" y="34"/>
                    <a:pt x="4" y="34"/>
                  </a:cubicBezTo>
                  <a:cubicBezTo>
                    <a:pt x="2" y="33"/>
                    <a:pt x="0" y="31"/>
                    <a:pt x="0" y="28"/>
                  </a:cubicBezTo>
                  <a:cubicBezTo>
                    <a:pt x="0" y="0"/>
                    <a:pt x="0" y="0"/>
                    <a:pt x="0" y="0"/>
                  </a:cubicBezTo>
                  <a:cubicBezTo>
                    <a:pt x="12" y="0"/>
                    <a:pt x="12" y="0"/>
                    <a:pt x="12" y="0"/>
                  </a:cubicBezTo>
                  <a:cubicBezTo>
                    <a:pt x="12" y="24"/>
                    <a:pt x="12" y="24"/>
                    <a:pt x="12" y="24"/>
                  </a:cubicBezTo>
                  <a:cubicBezTo>
                    <a:pt x="55" y="39"/>
                    <a:pt x="55" y="39"/>
                    <a:pt x="55" y="39"/>
                  </a:cubicBezTo>
                  <a:lnTo>
                    <a:pt x="51"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5" name="Freeform 6">
              <a:extLst>
                <a:ext uri="{FF2B5EF4-FFF2-40B4-BE49-F238E27FC236}">
                  <a16:creationId xmlns:a16="http://schemas.microsoft.com/office/drawing/2014/main" id="{E3EEEB1F-029A-1649-9C8C-1D2FB4158B03}"/>
                </a:ext>
              </a:extLst>
            </p:cNvPr>
            <p:cNvSpPr>
              <a:spLocks/>
            </p:cNvSpPr>
            <p:nvPr/>
          </p:nvSpPr>
          <p:spPr bwMode="auto">
            <a:xfrm>
              <a:off x="516" y="838"/>
              <a:ext cx="202" cy="140"/>
            </a:xfrm>
            <a:custGeom>
              <a:avLst/>
              <a:gdLst>
                <a:gd name="T0" fmla="*/ 132 w 132"/>
                <a:gd name="T1" fmla="*/ 94 h 94"/>
                <a:gd name="T2" fmla="*/ 6 w 132"/>
                <a:gd name="T3" fmla="*/ 94 h 94"/>
                <a:gd name="T4" fmla="*/ 0 w 132"/>
                <a:gd name="T5" fmla="*/ 88 h 94"/>
                <a:gd name="T6" fmla="*/ 0 w 132"/>
                <a:gd name="T7" fmla="*/ 70 h 94"/>
                <a:gd name="T8" fmla="*/ 23 w 132"/>
                <a:gd name="T9" fmla="*/ 37 h 94"/>
                <a:gd name="T10" fmla="*/ 66 w 132"/>
                <a:gd name="T11" fmla="*/ 22 h 94"/>
                <a:gd name="T12" fmla="*/ 66 w 132"/>
                <a:gd name="T13" fmla="*/ 0 h 94"/>
                <a:gd name="T14" fmla="*/ 78 w 132"/>
                <a:gd name="T15" fmla="*/ 0 h 94"/>
                <a:gd name="T16" fmla="*/ 78 w 132"/>
                <a:gd name="T17" fmla="*/ 26 h 94"/>
                <a:gd name="T18" fmla="*/ 74 w 132"/>
                <a:gd name="T19" fmla="*/ 32 h 94"/>
                <a:gd name="T20" fmla="*/ 27 w 132"/>
                <a:gd name="T21" fmla="*/ 49 h 94"/>
                <a:gd name="T22" fmla="*/ 12 w 132"/>
                <a:gd name="T23" fmla="*/ 70 h 94"/>
                <a:gd name="T24" fmla="*/ 12 w 132"/>
                <a:gd name="T25" fmla="*/ 82 h 94"/>
                <a:gd name="T26" fmla="*/ 132 w 132"/>
                <a:gd name="T27" fmla="*/ 82 h 94"/>
                <a:gd name="T28" fmla="*/ 132 w 132"/>
                <a:gd name="T2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94">
                  <a:moveTo>
                    <a:pt x="132" y="94"/>
                  </a:moveTo>
                  <a:cubicBezTo>
                    <a:pt x="6" y="94"/>
                    <a:pt x="6" y="94"/>
                    <a:pt x="6" y="94"/>
                  </a:cubicBezTo>
                  <a:cubicBezTo>
                    <a:pt x="3" y="94"/>
                    <a:pt x="0" y="91"/>
                    <a:pt x="0" y="88"/>
                  </a:cubicBezTo>
                  <a:cubicBezTo>
                    <a:pt x="0" y="70"/>
                    <a:pt x="0" y="70"/>
                    <a:pt x="0" y="70"/>
                  </a:cubicBezTo>
                  <a:cubicBezTo>
                    <a:pt x="0" y="55"/>
                    <a:pt x="9" y="42"/>
                    <a:pt x="23" y="37"/>
                  </a:cubicBezTo>
                  <a:cubicBezTo>
                    <a:pt x="66" y="22"/>
                    <a:pt x="66" y="22"/>
                    <a:pt x="66" y="22"/>
                  </a:cubicBezTo>
                  <a:cubicBezTo>
                    <a:pt x="66" y="0"/>
                    <a:pt x="66" y="0"/>
                    <a:pt x="66" y="0"/>
                  </a:cubicBezTo>
                  <a:cubicBezTo>
                    <a:pt x="78" y="0"/>
                    <a:pt x="78" y="0"/>
                    <a:pt x="78" y="0"/>
                  </a:cubicBezTo>
                  <a:cubicBezTo>
                    <a:pt x="78" y="26"/>
                    <a:pt x="78" y="26"/>
                    <a:pt x="78" y="26"/>
                  </a:cubicBezTo>
                  <a:cubicBezTo>
                    <a:pt x="78" y="29"/>
                    <a:pt x="76" y="31"/>
                    <a:pt x="74" y="32"/>
                  </a:cubicBezTo>
                  <a:cubicBezTo>
                    <a:pt x="27" y="49"/>
                    <a:pt x="27" y="49"/>
                    <a:pt x="27" y="49"/>
                  </a:cubicBezTo>
                  <a:cubicBezTo>
                    <a:pt x="18" y="52"/>
                    <a:pt x="12" y="60"/>
                    <a:pt x="12" y="70"/>
                  </a:cubicBezTo>
                  <a:cubicBezTo>
                    <a:pt x="12" y="82"/>
                    <a:pt x="12" y="82"/>
                    <a:pt x="12" y="82"/>
                  </a:cubicBezTo>
                  <a:cubicBezTo>
                    <a:pt x="132" y="82"/>
                    <a:pt x="132" y="82"/>
                    <a:pt x="132" y="82"/>
                  </a:cubicBezTo>
                  <a:lnTo>
                    <a:pt x="132"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6" name="Freeform 7">
              <a:extLst>
                <a:ext uri="{FF2B5EF4-FFF2-40B4-BE49-F238E27FC236}">
                  <a16:creationId xmlns:a16="http://schemas.microsoft.com/office/drawing/2014/main" id="{74D3C7AC-9A79-D444-99AC-C2858787D21A}"/>
                </a:ext>
              </a:extLst>
            </p:cNvPr>
            <p:cNvSpPr>
              <a:spLocks noEditPoints="1"/>
            </p:cNvSpPr>
            <p:nvPr/>
          </p:nvSpPr>
          <p:spPr bwMode="auto">
            <a:xfrm>
              <a:off x="578" y="670"/>
              <a:ext cx="165" cy="187"/>
            </a:xfrm>
            <a:custGeom>
              <a:avLst/>
              <a:gdLst>
                <a:gd name="T0" fmla="*/ 54 w 107"/>
                <a:gd name="T1" fmla="*/ 125 h 125"/>
                <a:gd name="T2" fmla="*/ 0 w 107"/>
                <a:gd name="T3" fmla="*/ 62 h 125"/>
                <a:gd name="T4" fmla="*/ 54 w 107"/>
                <a:gd name="T5" fmla="*/ 0 h 125"/>
                <a:gd name="T6" fmla="*/ 107 w 107"/>
                <a:gd name="T7" fmla="*/ 62 h 125"/>
                <a:gd name="T8" fmla="*/ 54 w 107"/>
                <a:gd name="T9" fmla="*/ 125 h 125"/>
                <a:gd name="T10" fmla="*/ 54 w 107"/>
                <a:gd name="T11" fmla="*/ 12 h 125"/>
                <a:gd name="T12" fmla="*/ 12 w 107"/>
                <a:gd name="T13" fmla="*/ 62 h 125"/>
                <a:gd name="T14" fmla="*/ 54 w 107"/>
                <a:gd name="T15" fmla="*/ 113 h 125"/>
                <a:gd name="T16" fmla="*/ 95 w 107"/>
                <a:gd name="T17" fmla="*/ 62 h 125"/>
                <a:gd name="T18" fmla="*/ 54 w 107"/>
                <a:gd name="T19"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25">
                  <a:moveTo>
                    <a:pt x="54" y="125"/>
                  </a:moveTo>
                  <a:cubicBezTo>
                    <a:pt x="24" y="125"/>
                    <a:pt x="0" y="97"/>
                    <a:pt x="0" y="62"/>
                  </a:cubicBezTo>
                  <a:cubicBezTo>
                    <a:pt x="0" y="28"/>
                    <a:pt x="24" y="0"/>
                    <a:pt x="54" y="0"/>
                  </a:cubicBezTo>
                  <a:cubicBezTo>
                    <a:pt x="83" y="0"/>
                    <a:pt x="107" y="28"/>
                    <a:pt x="107" y="62"/>
                  </a:cubicBezTo>
                  <a:cubicBezTo>
                    <a:pt x="107" y="97"/>
                    <a:pt x="83" y="125"/>
                    <a:pt x="54" y="125"/>
                  </a:cubicBezTo>
                  <a:close/>
                  <a:moveTo>
                    <a:pt x="54" y="12"/>
                  </a:moveTo>
                  <a:cubicBezTo>
                    <a:pt x="31" y="12"/>
                    <a:pt x="12" y="34"/>
                    <a:pt x="12" y="62"/>
                  </a:cubicBezTo>
                  <a:cubicBezTo>
                    <a:pt x="12" y="90"/>
                    <a:pt x="31" y="113"/>
                    <a:pt x="54" y="113"/>
                  </a:cubicBezTo>
                  <a:cubicBezTo>
                    <a:pt x="77" y="113"/>
                    <a:pt x="95" y="90"/>
                    <a:pt x="95" y="62"/>
                  </a:cubicBezTo>
                  <a:cubicBezTo>
                    <a:pt x="95" y="34"/>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Freeform 8">
              <a:extLst>
                <a:ext uri="{FF2B5EF4-FFF2-40B4-BE49-F238E27FC236}">
                  <a16:creationId xmlns:a16="http://schemas.microsoft.com/office/drawing/2014/main" id="{A3C23706-2C7C-E647-8103-6C63A19FE918}"/>
                </a:ext>
              </a:extLst>
            </p:cNvPr>
            <p:cNvSpPr>
              <a:spLocks/>
            </p:cNvSpPr>
            <p:nvPr/>
          </p:nvSpPr>
          <p:spPr bwMode="auto">
            <a:xfrm>
              <a:off x="585" y="720"/>
              <a:ext cx="150" cy="46"/>
            </a:xfrm>
            <a:custGeom>
              <a:avLst/>
              <a:gdLst>
                <a:gd name="T0" fmla="*/ 84 w 98"/>
                <a:gd name="T1" fmla="*/ 31 h 31"/>
                <a:gd name="T2" fmla="*/ 57 w 98"/>
                <a:gd name="T3" fmla="*/ 17 h 31"/>
                <a:gd name="T4" fmla="*/ 21 w 98"/>
                <a:gd name="T5" fmla="*/ 31 h 31"/>
                <a:gd name="T6" fmla="*/ 0 w 98"/>
                <a:gd name="T7" fmla="*/ 26 h 31"/>
                <a:gd name="T8" fmla="*/ 6 w 98"/>
                <a:gd name="T9" fmla="*/ 15 h 31"/>
                <a:gd name="T10" fmla="*/ 21 w 98"/>
                <a:gd name="T11" fmla="*/ 19 h 31"/>
                <a:gd name="T12" fmla="*/ 52 w 98"/>
                <a:gd name="T13" fmla="*/ 4 h 31"/>
                <a:gd name="T14" fmla="*/ 57 w 98"/>
                <a:gd name="T15" fmla="*/ 0 h 31"/>
                <a:gd name="T16" fmla="*/ 62 w 98"/>
                <a:gd name="T17" fmla="*/ 3 h 31"/>
                <a:gd name="T18" fmla="*/ 91 w 98"/>
                <a:gd name="T19" fmla="*/ 19 h 31"/>
                <a:gd name="T20" fmla="*/ 95 w 98"/>
                <a:gd name="T21" fmla="*/ 18 h 31"/>
                <a:gd name="T22" fmla="*/ 96 w 98"/>
                <a:gd name="T23" fmla="*/ 18 h 31"/>
                <a:gd name="T24" fmla="*/ 98 w 98"/>
                <a:gd name="T25" fmla="*/ 30 h 31"/>
                <a:gd name="T26" fmla="*/ 95 w 98"/>
                <a:gd name="T27" fmla="*/ 30 h 31"/>
                <a:gd name="T28" fmla="*/ 93 w 98"/>
                <a:gd name="T29" fmla="*/ 31 h 31"/>
                <a:gd name="T30" fmla="*/ 84 w 9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31">
                  <a:moveTo>
                    <a:pt x="84" y="31"/>
                  </a:moveTo>
                  <a:cubicBezTo>
                    <a:pt x="73" y="31"/>
                    <a:pt x="64" y="27"/>
                    <a:pt x="57" y="17"/>
                  </a:cubicBezTo>
                  <a:cubicBezTo>
                    <a:pt x="48" y="25"/>
                    <a:pt x="34" y="31"/>
                    <a:pt x="21" y="31"/>
                  </a:cubicBezTo>
                  <a:cubicBezTo>
                    <a:pt x="14" y="31"/>
                    <a:pt x="7" y="29"/>
                    <a:pt x="0" y="26"/>
                  </a:cubicBezTo>
                  <a:cubicBezTo>
                    <a:pt x="6" y="15"/>
                    <a:pt x="6" y="15"/>
                    <a:pt x="6" y="15"/>
                  </a:cubicBezTo>
                  <a:cubicBezTo>
                    <a:pt x="11" y="17"/>
                    <a:pt x="15" y="19"/>
                    <a:pt x="21" y="19"/>
                  </a:cubicBezTo>
                  <a:cubicBezTo>
                    <a:pt x="33" y="19"/>
                    <a:pt x="48" y="11"/>
                    <a:pt x="52" y="4"/>
                  </a:cubicBezTo>
                  <a:cubicBezTo>
                    <a:pt x="53" y="2"/>
                    <a:pt x="55" y="0"/>
                    <a:pt x="57" y="0"/>
                  </a:cubicBezTo>
                  <a:cubicBezTo>
                    <a:pt x="59" y="0"/>
                    <a:pt x="61" y="1"/>
                    <a:pt x="62" y="3"/>
                  </a:cubicBezTo>
                  <a:cubicBezTo>
                    <a:pt x="70" y="17"/>
                    <a:pt x="78" y="21"/>
                    <a:pt x="91" y="19"/>
                  </a:cubicBezTo>
                  <a:cubicBezTo>
                    <a:pt x="92" y="19"/>
                    <a:pt x="94" y="18"/>
                    <a:pt x="95" y="18"/>
                  </a:cubicBezTo>
                  <a:cubicBezTo>
                    <a:pt x="95" y="18"/>
                    <a:pt x="96" y="18"/>
                    <a:pt x="96" y="18"/>
                  </a:cubicBezTo>
                  <a:cubicBezTo>
                    <a:pt x="98" y="30"/>
                    <a:pt x="98" y="30"/>
                    <a:pt x="98" y="30"/>
                  </a:cubicBezTo>
                  <a:cubicBezTo>
                    <a:pt x="97" y="30"/>
                    <a:pt x="96" y="30"/>
                    <a:pt x="95" y="30"/>
                  </a:cubicBezTo>
                  <a:cubicBezTo>
                    <a:pt x="95" y="30"/>
                    <a:pt x="94" y="30"/>
                    <a:pt x="93" y="31"/>
                  </a:cubicBezTo>
                  <a:cubicBezTo>
                    <a:pt x="90" y="31"/>
                    <a:pt x="87" y="31"/>
                    <a:pt x="8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8" name="Freeform 9">
              <a:extLst>
                <a:ext uri="{FF2B5EF4-FFF2-40B4-BE49-F238E27FC236}">
                  <a16:creationId xmlns:a16="http://schemas.microsoft.com/office/drawing/2014/main" id="{C78CEBD1-4A43-3E45-8957-C6EBFD31C76E}"/>
                </a:ext>
              </a:extLst>
            </p:cNvPr>
            <p:cNvSpPr>
              <a:spLocks/>
            </p:cNvSpPr>
            <p:nvPr/>
          </p:nvSpPr>
          <p:spPr bwMode="auto">
            <a:xfrm>
              <a:off x="810" y="826"/>
              <a:ext cx="18" cy="42"/>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9" name="Freeform 10">
              <a:extLst>
                <a:ext uri="{FF2B5EF4-FFF2-40B4-BE49-F238E27FC236}">
                  <a16:creationId xmlns:a16="http://schemas.microsoft.com/office/drawing/2014/main" id="{741816E8-7C1F-5140-B6AF-90812429DEE4}"/>
                </a:ext>
              </a:extLst>
            </p:cNvPr>
            <p:cNvSpPr>
              <a:spLocks/>
            </p:cNvSpPr>
            <p:nvPr/>
          </p:nvSpPr>
          <p:spPr bwMode="auto">
            <a:xfrm>
              <a:off x="772" y="670"/>
              <a:ext cx="90" cy="187"/>
            </a:xfrm>
            <a:custGeom>
              <a:avLst/>
              <a:gdLst>
                <a:gd name="T0" fmla="*/ 6 w 59"/>
                <a:gd name="T1" fmla="*/ 125 h 125"/>
                <a:gd name="T2" fmla="*/ 0 w 59"/>
                <a:gd name="T3" fmla="*/ 119 h 125"/>
                <a:gd name="T4" fmla="*/ 6 w 59"/>
                <a:gd name="T5" fmla="*/ 113 h 125"/>
                <a:gd name="T6" fmla="*/ 47 w 59"/>
                <a:gd name="T7" fmla="*/ 62 h 125"/>
                <a:gd name="T8" fmla="*/ 6 w 59"/>
                <a:gd name="T9" fmla="*/ 12 h 125"/>
                <a:gd name="T10" fmla="*/ 0 w 59"/>
                <a:gd name="T11" fmla="*/ 6 h 125"/>
                <a:gd name="T12" fmla="*/ 6 w 59"/>
                <a:gd name="T13" fmla="*/ 0 h 125"/>
                <a:gd name="T14" fmla="*/ 59 w 59"/>
                <a:gd name="T15" fmla="*/ 62 h 125"/>
                <a:gd name="T16" fmla="*/ 6 w 59"/>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5">
                  <a:moveTo>
                    <a:pt x="6" y="125"/>
                  </a:moveTo>
                  <a:cubicBezTo>
                    <a:pt x="3" y="125"/>
                    <a:pt x="0" y="123"/>
                    <a:pt x="0" y="119"/>
                  </a:cubicBezTo>
                  <a:cubicBezTo>
                    <a:pt x="0" y="116"/>
                    <a:pt x="3" y="113"/>
                    <a:pt x="6" y="113"/>
                  </a:cubicBezTo>
                  <a:cubicBezTo>
                    <a:pt x="29" y="113"/>
                    <a:pt x="47" y="90"/>
                    <a:pt x="47" y="62"/>
                  </a:cubicBezTo>
                  <a:cubicBezTo>
                    <a:pt x="47" y="34"/>
                    <a:pt x="29" y="12"/>
                    <a:pt x="6" y="12"/>
                  </a:cubicBezTo>
                  <a:cubicBezTo>
                    <a:pt x="3" y="12"/>
                    <a:pt x="0" y="9"/>
                    <a:pt x="0" y="6"/>
                  </a:cubicBezTo>
                  <a:cubicBezTo>
                    <a:pt x="0" y="2"/>
                    <a:pt x="3" y="0"/>
                    <a:pt x="6" y="0"/>
                  </a:cubicBezTo>
                  <a:cubicBezTo>
                    <a:pt x="35" y="0"/>
                    <a:pt x="59" y="28"/>
                    <a:pt x="59" y="62"/>
                  </a:cubicBezTo>
                  <a:cubicBezTo>
                    <a:pt x="59" y="97"/>
                    <a:pt x="35"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0" name="Freeform 11">
              <a:extLst>
                <a:ext uri="{FF2B5EF4-FFF2-40B4-BE49-F238E27FC236}">
                  <a16:creationId xmlns:a16="http://schemas.microsoft.com/office/drawing/2014/main" id="{37FE8EF6-8DDF-ED47-928B-2B6AA3704D3D}"/>
                </a:ext>
              </a:extLst>
            </p:cNvPr>
            <p:cNvSpPr>
              <a:spLocks/>
            </p:cNvSpPr>
            <p:nvPr/>
          </p:nvSpPr>
          <p:spPr bwMode="auto">
            <a:xfrm>
              <a:off x="781" y="720"/>
              <a:ext cx="81" cy="46"/>
            </a:xfrm>
            <a:custGeom>
              <a:avLst/>
              <a:gdLst>
                <a:gd name="T0" fmla="*/ 34 w 53"/>
                <a:gd name="T1" fmla="*/ 31 h 31"/>
                <a:gd name="T2" fmla="*/ 2 w 53"/>
                <a:gd name="T3" fmla="*/ 9 h 31"/>
                <a:gd name="T4" fmla="*/ 4 w 53"/>
                <a:gd name="T5" fmla="*/ 1 h 31"/>
                <a:gd name="T6" fmla="*/ 12 w 53"/>
                <a:gd name="T7" fmla="*/ 3 h 31"/>
                <a:gd name="T8" fmla="*/ 41 w 53"/>
                <a:gd name="T9" fmla="*/ 19 h 31"/>
                <a:gd name="T10" fmla="*/ 45 w 53"/>
                <a:gd name="T11" fmla="*/ 18 h 31"/>
                <a:gd name="T12" fmla="*/ 46 w 53"/>
                <a:gd name="T13" fmla="*/ 18 h 31"/>
                <a:gd name="T14" fmla="*/ 53 w 53"/>
                <a:gd name="T15" fmla="*/ 23 h 31"/>
                <a:gd name="T16" fmla="*/ 48 w 53"/>
                <a:gd name="T17" fmla="*/ 30 h 31"/>
                <a:gd name="T18" fmla="*/ 45 w 53"/>
                <a:gd name="T19" fmla="*/ 30 h 31"/>
                <a:gd name="T20" fmla="*/ 43 w 53"/>
                <a:gd name="T21" fmla="*/ 31 h 31"/>
                <a:gd name="T22" fmla="*/ 34 w 5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31">
                  <a:moveTo>
                    <a:pt x="34" y="31"/>
                  </a:moveTo>
                  <a:cubicBezTo>
                    <a:pt x="21" y="31"/>
                    <a:pt x="10" y="24"/>
                    <a:pt x="2" y="9"/>
                  </a:cubicBezTo>
                  <a:cubicBezTo>
                    <a:pt x="0" y="6"/>
                    <a:pt x="1" y="3"/>
                    <a:pt x="4" y="1"/>
                  </a:cubicBezTo>
                  <a:cubicBezTo>
                    <a:pt x="7" y="0"/>
                    <a:pt x="11" y="1"/>
                    <a:pt x="12" y="3"/>
                  </a:cubicBezTo>
                  <a:cubicBezTo>
                    <a:pt x="20" y="17"/>
                    <a:pt x="28" y="21"/>
                    <a:pt x="41" y="19"/>
                  </a:cubicBezTo>
                  <a:cubicBezTo>
                    <a:pt x="42" y="19"/>
                    <a:pt x="44" y="18"/>
                    <a:pt x="45" y="18"/>
                  </a:cubicBezTo>
                  <a:cubicBezTo>
                    <a:pt x="45" y="18"/>
                    <a:pt x="46" y="18"/>
                    <a:pt x="46" y="18"/>
                  </a:cubicBezTo>
                  <a:cubicBezTo>
                    <a:pt x="49" y="18"/>
                    <a:pt x="52" y="20"/>
                    <a:pt x="53" y="23"/>
                  </a:cubicBezTo>
                  <a:cubicBezTo>
                    <a:pt x="53" y="27"/>
                    <a:pt x="51" y="30"/>
                    <a:pt x="48" y="30"/>
                  </a:cubicBezTo>
                  <a:cubicBezTo>
                    <a:pt x="47" y="30"/>
                    <a:pt x="46" y="30"/>
                    <a:pt x="45" y="30"/>
                  </a:cubicBezTo>
                  <a:cubicBezTo>
                    <a:pt x="45" y="30"/>
                    <a:pt x="44" y="30"/>
                    <a:pt x="43" y="31"/>
                  </a:cubicBezTo>
                  <a:cubicBezTo>
                    <a:pt x="40" y="31"/>
                    <a:pt x="37" y="31"/>
                    <a:pt x="3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1" name="Freeform 12">
              <a:extLst>
                <a:ext uri="{FF2B5EF4-FFF2-40B4-BE49-F238E27FC236}">
                  <a16:creationId xmlns:a16="http://schemas.microsoft.com/office/drawing/2014/main" id="{1A3EFF89-B23D-1D45-A052-50B899F5D569}"/>
                </a:ext>
              </a:extLst>
            </p:cNvPr>
            <p:cNvSpPr>
              <a:spLocks/>
            </p:cNvSpPr>
            <p:nvPr/>
          </p:nvSpPr>
          <p:spPr bwMode="auto">
            <a:xfrm>
              <a:off x="799" y="950"/>
              <a:ext cx="114" cy="73"/>
            </a:xfrm>
            <a:custGeom>
              <a:avLst/>
              <a:gdLst>
                <a:gd name="T0" fmla="*/ 31 w 74"/>
                <a:gd name="T1" fmla="*/ 49 h 49"/>
                <a:gd name="T2" fmla="*/ 31 w 74"/>
                <a:gd name="T3" fmla="*/ 49 h 49"/>
                <a:gd name="T4" fmla="*/ 26 w 74"/>
                <a:gd name="T5" fmla="*/ 47 h 49"/>
                <a:gd name="T6" fmla="*/ 3 w 74"/>
                <a:gd name="T7" fmla="*/ 23 h 49"/>
                <a:gd name="T8" fmla="*/ 3 w 74"/>
                <a:gd name="T9" fmla="*/ 14 h 49"/>
                <a:gd name="T10" fmla="*/ 11 w 74"/>
                <a:gd name="T11" fmla="*/ 14 h 49"/>
                <a:gd name="T12" fmla="*/ 31 w 74"/>
                <a:gd name="T13" fmla="*/ 34 h 49"/>
                <a:gd name="T14" fmla="*/ 63 w 74"/>
                <a:gd name="T15" fmla="*/ 2 h 49"/>
                <a:gd name="T16" fmla="*/ 71 w 74"/>
                <a:gd name="T17" fmla="*/ 3 h 49"/>
                <a:gd name="T18" fmla="*/ 71 w 74"/>
                <a:gd name="T19" fmla="*/ 11 h 49"/>
                <a:gd name="T20" fmla="*/ 35 w 74"/>
                <a:gd name="T21" fmla="*/ 47 h 49"/>
                <a:gd name="T22" fmla="*/ 31 w 74"/>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9">
                  <a:moveTo>
                    <a:pt x="31" y="49"/>
                  </a:moveTo>
                  <a:cubicBezTo>
                    <a:pt x="31" y="49"/>
                    <a:pt x="31" y="49"/>
                    <a:pt x="31" y="49"/>
                  </a:cubicBezTo>
                  <a:cubicBezTo>
                    <a:pt x="29" y="49"/>
                    <a:pt x="28" y="48"/>
                    <a:pt x="26" y="47"/>
                  </a:cubicBezTo>
                  <a:cubicBezTo>
                    <a:pt x="3" y="23"/>
                    <a:pt x="3" y="23"/>
                    <a:pt x="3" y="23"/>
                  </a:cubicBezTo>
                  <a:cubicBezTo>
                    <a:pt x="0" y="21"/>
                    <a:pt x="0" y="17"/>
                    <a:pt x="3" y="14"/>
                  </a:cubicBezTo>
                  <a:cubicBezTo>
                    <a:pt x="5" y="12"/>
                    <a:pt x="9" y="12"/>
                    <a:pt x="11" y="14"/>
                  </a:cubicBezTo>
                  <a:cubicBezTo>
                    <a:pt x="31" y="34"/>
                    <a:pt x="31" y="34"/>
                    <a:pt x="31" y="34"/>
                  </a:cubicBezTo>
                  <a:cubicBezTo>
                    <a:pt x="63" y="2"/>
                    <a:pt x="63" y="2"/>
                    <a:pt x="63" y="2"/>
                  </a:cubicBezTo>
                  <a:cubicBezTo>
                    <a:pt x="65" y="0"/>
                    <a:pt x="69" y="0"/>
                    <a:pt x="71" y="3"/>
                  </a:cubicBezTo>
                  <a:cubicBezTo>
                    <a:pt x="74" y="5"/>
                    <a:pt x="74" y="9"/>
                    <a:pt x="71" y="11"/>
                  </a:cubicBezTo>
                  <a:cubicBezTo>
                    <a:pt x="35" y="47"/>
                    <a:pt x="35" y="47"/>
                    <a:pt x="35" y="47"/>
                  </a:cubicBezTo>
                  <a:cubicBezTo>
                    <a:pt x="34" y="48"/>
                    <a:pt x="32" y="49"/>
                    <a:pt x="3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Freeform 13">
              <a:extLst>
                <a:ext uri="{FF2B5EF4-FFF2-40B4-BE49-F238E27FC236}">
                  <a16:creationId xmlns:a16="http://schemas.microsoft.com/office/drawing/2014/main" id="{0FA06085-B73C-0148-83F5-8BF67A7D518C}"/>
                </a:ext>
              </a:extLst>
            </p:cNvPr>
            <p:cNvSpPr>
              <a:spLocks noEditPoints="1"/>
            </p:cNvSpPr>
            <p:nvPr/>
          </p:nvSpPr>
          <p:spPr bwMode="auto">
            <a:xfrm>
              <a:off x="755" y="889"/>
              <a:ext cx="202" cy="197"/>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30" y="132"/>
                    <a:pt x="0" y="102"/>
                    <a:pt x="0" y="66"/>
                  </a:cubicBezTo>
                  <a:cubicBezTo>
                    <a:pt x="0" y="29"/>
                    <a:pt x="30" y="0"/>
                    <a:pt x="66" y="0"/>
                  </a:cubicBezTo>
                  <a:cubicBezTo>
                    <a:pt x="102" y="0"/>
                    <a:pt x="132" y="29"/>
                    <a:pt x="132" y="66"/>
                  </a:cubicBezTo>
                  <a:cubicBezTo>
                    <a:pt x="132" y="102"/>
                    <a:pt x="102" y="132"/>
                    <a:pt x="66" y="132"/>
                  </a:cubicBezTo>
                  <a:close/>
                  <a:moveTo>
                    <a:pt x="66" y="12"/>
                  </a:moveTo>
                  <a:cubicBezTo>
                    <a:pt x="36" y="12"/>
                    <a:pt x="12" y="36"/>
                    <a:pt x="12" y="66"/>
                  </a:cubicBezTo>
                  <a:cubicBezTo>
                    <a:pt x="12" y="96"/>
                    <a:pt x="36" y="120"/>
                    <a:pt x="66" y="120"/>
                  </a:cubicBezTo>
                  <a:cubicBezTo>
                    <a:pt x="96" y="120"/>
                    <a:pt x="120" y="96"/>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Tree>
    <p:extLst>
      <p:ext uri="{BB962C8B-B14F-4D97-AF65-F5344CB8AC3E}">
        <p14:creationId xmlns:p14="http://schemas.microsoft.com/office/powerpoint/2010/main" val="29759684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7AA189D-750C-A14F-BEDD-A94C324FD597}"/>
              </a:ext>
            </a:extLst>
          </p:cNvPr>
          <p:cNvSpPr/>
          <p:nvPr/>
        </p:nvSpPr>
        <p:spPr>
          <a:xfrm>
            <a:off x="-9022" y="0"/>
            <a:ext cx="453159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 name="Footer Placeholder 1">
            <a:extLst>
              <a:ext uri="{FF2B5EF4-FFF2-40B4-BE49-F238E27FC236}">
                <a16:creationId xmlns:a16="http://schemas.microsoft.com/office/drawing/2014/main" id="{6DAE9146-0AB1-4CBF-A863-28D466D1CBF8}"/>
              </a:ext>
            </a:extLst>
          </p:cNvPr>
          <p:cNvSpPr>
            <a:spLocks noGrp="1"/>
          </p:cNvSpPr>
          <p:nvPr>
            <p:ph type="ftr" sz="quarter" idx="16"/>
          </p:nvPr>
        </p:nvSpPr>
        <p:spPr>
          <a:xfrm>
            <a:off x="300087" y="6519009"/>
            <a:ext cx="5714999" cy="206375"/>
          </a:xfrm>
        </p:spPr>
        <p:txBody>
          <a:bodyPr/>
          <a:lstStyle/>
          <a:p>
            <a:r>
              <a:rPr lang="en-US" dirty="0"/>
              <a:t>Building an open source government platform in the cloud</a:t>
            </a:r>
          </a:p>
        </p:txBody>
      </p:sp>
      <p:sp>
        <p:nvSpPr>
          <p:cNvPr id="7" name="Title 6">
            <a:extLst>
              <a:ext uri="{FF2B5EF4-FFF2-40B4-BE49-F238E27FC236}">
                <a16:creationId xmlns:a16="http://schemas.microsoft.com/office/drawing/2014/main" id="{4BB9FEC7-7BDF-4E25-9634-78B189DB1C7B}"/>
              </a:ext>
            </a:extLst>
          </p:cNvPr>
          <p:cNvSpPr>
            <a:spLocks noGrp="1"/>
          </p:cNvSpPr>
          <p:nvPr>
            <p:ph type="title"/>
          </p:nvPr>
        </p:nvSpPr>
        <p:spPr/>
        <p:txBody>
          <a:bodyPr/>
          <a:lstStyle/>
          <a:p>
            <a:r>
              <a:rPr lang="en-US"/>
              <a:t>Documentation</a:t>
            </a:r>
          </a:p>
        </p:txBody>
      </p:sp>
      <p:pic>
        <p:nvPicPr>
          <p:cNvPr id="8" name="Picture 7">
            <a:extLst>
              <a:ext uri="{FF2B5EF4-FFF2-40B4-BE49-F238E27FC236}">
                <a16:creationId xmlns:a16="http://schemas.microsoft.com/office/drawing/2014/main" id="{2826B2CB-F7A4-4267-8D0C-55FEB3A1F54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89" r="9259" b="1233"/>
          <a:stretch/>
        </p:blipFill>
        <p:spPr>
          <a:xfrm>
            <a:off x="5792514" y="395426"/>
            <a:ext cx="5934385" cy="6081572"/>
          </a:xfrm>
          <a:prstGeom prst="rect">
            <a:avLst/>
          </a:prstGeom>
        </p:spPr>
      </p:pic>
      <p:sp>
        <p:nvSpPr>
          <p:cNvPr id="11" name="Slide Number Placeholder 9">
            <a:extLst>
              <a:ext uri="{FF2B5EF4-FFF2-40B4-BE49-F238E27FC236}">
                <a16:creationId xmlns:a16="http://schemas.microsoft.com/office/drawing/2014/main" id="{8D47DE5A-85B2-F948-BBCC-A62AF91EE4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73</a:t>
            </a:fld>
            <a:endParaRPr lang="en-US"/>
          </a:p>
        </p:txBody>
      </p:sp>
      <p:sp>
        <p:nvSpPr>
          <p:cNvPr id="17" name="Rectangle 16">
            <a:extLst>
              <a:ext uri="{FF2B5EF4-FFF2-40B4-BE49-F238E27FC236}">
                <a16:creationId xmlns:a16="http://schemas.microsoft.com/office/drawing/2014/main" id="{56C5E0A3-6C3D-8C4A-936F-0E85A5D7C29B}"/>
              </a:ext>
            </a:extLst>
          </p:cNvPr>
          <p:cNvSpPr/>
          <p:nvPr/>
        </p:nvSpPr>
        <p:spPr>
          <a:xfrm>
            <a:off x="407773" y="1476484"/>
            <a:ext cx="4114799" cy="683264"/>
          </a:xfrm>
          <a:prstGeom prst="rect">
            <a:avLst/>
          </a:prstGeom>
        </p:spPr>
        <p:txBody>
          <a:bodyPr wrap="square" lIns="0">
            <a:spAutoFit/>
          </a:bodyPr>
          <a:lstStyle/>
          <a:p>
            <a:pPr>
              <a:lnSpc>
                <a:spcPct val="80000"/>
              </a:lnSpc>
              <a:spcAft>
                <a:spcPts val="2400"/>
              </a:spcAft>
            </a:pPr>
            <a:r>
              <a:rPr lang="en-US" sz="2400" b="1">
                <a:solidFill>
                  <a:schemeClr val="accent1"/>
                </a:solidFill>
              </a:rPr>
              <a:t>Full Architecture is documented online</a:t>
            </a:r>
          </a:p>
        </p:txBody>
      </p:sp>
      <p:sp>
        <p:nvSpPr>
          <p:cNvPr id="9" name="Content Placeholder 8">
            <a:extLst>
              <a:ext uri="{FF2B5EF4-FFF2-40B4-BE49-F238E27FC236}">
                <a16:creationId xmlns:a16="http://schemas.microsoft.com/office/drawing/2014/main" id="{0D8D0DDC-8FF1-4B2E-AD86-BB0A076FEBF8}"/>
              </a:ext>
            </a:extLst>
          </p:cNvPr>
          <p:cNvSpPr>
            <a:spLocks noGrp="1"/>
          </p:cNvSpPr>
          <p:nvPr>
            <p:ph type="body" sz="quarter" idx="10"/>
          </p:nvPr>
        </p:nvSpPr>
        <p:spPr>
          <a:xfrm>
            <a:off x="433518" y="2367638"/>
            <a:ext cx="2804983" cy="3355888"/>
          </a:xfrm>
        </p:spPr>
        <p:txBody>
          <a:bodyPr>
            <a:normAutofit/>
          </a:bodyPr>
          <a:lstStyle/>
          <a:p>
            <a:pPr marL="285750" indent="-285750">
              <a:buClr>
                <a:schemeClr val="accent2"/>
              </a:buClr>
              <a:buFont typeface="Arial" panose="020B0604020202020204" pitchFamily="34" charset="0"/>
              <a:buChar char="•"/>
            </a:pPr>
            <a:r>
              <a:rPr lang="en-US" sz="1600" b="0">
                <a:solidFill>
                  <a:schemeClr val="tx1"/>
                </a:solidFill>
              </a:rPr>
              <a:t>Requirements</a:t>
            </a:r>
          </a:p>
          <a:p>
            <a:pPr marL="285750" indent="-285750">
              <a:buClr>
                <a:schemeClr val="accent2"/>
              </a:buClr>
              <a:buFont typeface="Arial" panose="020B0604020202020204" pitchFamily="34" charset="0"/>
              <a:buChar char="•"/>
            </a:pPr>
            <a:r>
              <a:rPr lang="en-US" sz="1600" b="0">
                <a:solidFill>
                  <a:schemeClr val="tx1"/>
                </a:solidFill>
              </a:rPr>
              <a:t>Principles</a:t>
            </a:r>
          </a:p>
          <a:p>
            <a:pPr marL="285750" indent="-285750">
              <a:buClr>
                <a:schemeClr val="accent2"/>
              </a:buClr>
              <a:buFont typeface="Arial" panose="020B0604020202020204" pitchFamily="34" charset="0"/>
              <a:buChar char="•"/>
            </a:pPr>
            <a:r>
              <a:rPr lang="en-US" sz="1600" b="0">
                <a:solidFill>
                  <a:schemeClr val="tx1"/>
                </a:solidFill>
              </a:rPr>
              <a:t>Patterns</a:t>
            </a:r>
          </a:p>
          <a:p>
            <a:pPr marL="285750" indent="-285750">
              <a:buClr>
                <a:schemeClr val="accent2"/>
              </a:buClr>
              <a:buFont typeface="Arial" panose="020B0604020202020204" pitchFamily="34" charset="0"/>
              <a:buChar char="•"/>
            </a:pPr>
            <a:r>
              <a:rPr lang="en-US" sz="1600" b="0">
                <a:solidFill>
                  <a:schemeClr val="tx1"/>
                </a:solidFill>
              </a:rPr>
              <a:t>Capabilities</a:t>
            </a:r>
          </a:p>
          <a:p>
            <a:pPr marL="285750" indent="-285750">
              <a:buClr>
                <a:schemeClr val="accent2"/>
              </a:buClr>
              <a:buFont typeface="Arial" panose="020B0604020202020204" pitchFamily="34" charset="0"/>
              <a:buChar char="•"/>
            </a:pPr>
            <a:r>
              <a:rPr lang="en-US" sz="1600" b="0">
                <a:solidFill>
                  <a:schemeClr val="tx1"/>
                </a:solidFill>
              </a:rPr>
              <a:t>Components</a:t>
            </a:r>
          </a:p>
        </p:txBody>
      </p:sp>
    </p:spTree>
    <p:extLst>
      <p:ext uri="{BB962C8B-B14F-4D97-AF65-F5344CB8AC3E}">
        <p14:creationId xmlns:p14="http://schemas.microsoft.com/office/powerpoint/2010/main" val="237958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2D55D-36A7-40BA-AE9C-8F6282512876}"/>
              </a:ext>
            </a:extLst>
          </p:cNvPr>
          <p:cNvSpPr>
            <a:spLocks noGrp="1"/>
          </p:cNvSpPr>
          <p:nvPr>
            <p:ph type="title"/>
          </p:nvPr>
        </p:nvSpPr>
        <p:spPr>
          <a:xfrm>
            <a:off x="381000" y="381002"/>
            <a:ext cx="11430000" cy="664971"/>
          </a:xfrm>
        </p:spPr>
        <p:txBody>
          <a:bodyPr/>
          <a:lstStyle/>
          <a:p>
            <a:r>
              <a:rPr lang="nb-NO" err="1"/>
              <a:t>Thank</a:t>
            </a:r>
            <a:r>
              <a:rPr lang="nb-NO"/>
              <a:t> </a:t>
            </a:r>
            <a:r>
              <a:rPr lang="nb-NO" err="1"/>
              <a:t>you</a:t>
            </a:r>
            <a:r>
              <a:rPr lang="nb-NO"/>
              <a:t>!</a:t>
            </a:r>
          </a:p>
        </p:txBody>
      </p:sp>
      <p:sp>
        <p:nvSpPr>
          <p:cNvPr id="10" name="TextBox 9">
            <a:extLst>
              <a:ext uri="{FF2B5EF4-FFF2-40B4-BE49-F238E27FC236}">
                <a16:creationId xmlns:a16="http://schemas.microsoft.com/office/drawing/2014/main" id="{CF41E889-7229-A345-A2AF-E5D93C398170}"/>
              </a:ext>
            </a:extLst>
          </p:cNvPr>
          <p:cNvSpPr txBox="1"/>
          <p:nvPr/>
        </p:nvSpPr>
        <p:spPr>
          <a:xfrm>
            <a:off x="1441105" y="4782732"/>
            <a:ext cx="2675328" cy="507831"/>
          </a:xfrm>
          <a:prstGeom prst="rect">
            <a:avLst/>
          </a:prstGeom>
          <a:noFill/>
        </p:spPr>
        <p:txBody>
          <a:bodyPr wrap="square" lIns="0" tIns="0" rIns="0" bIns="45720" rtlCol="0">
            <a:spAutoFit/>
          </a:bodyPr>
          <a:lstStyle/>
          <a:p>
            <a:pPr algn="ctr"/>
            <a:r>
              <a:rPr lang="nb-NO" b="1">
                <a:solidFill>
                  <a:schemeClr val="accent1"/>
                </a:solidFill>
              </a:rPr>
              <a:t>Rune T. Larsen</a:t>
            </a:r>
          </a:p>
          <a:p>
            <a:pPr algn="ctr"/>
            <a:r>
              <a:rPr lang="nb-NO" sz="1200" b="1" err="1">
                <a:solidFill>
                  <a:schemeClr val="bg1">
                    <a:lumMod val="65000"/>
                  </a:schemeClr>
                </a:solidFill>
              </a:rPr>
              <a:t>TheTechArch</a:t>
            </a:r>
            <a:r>
              <a:rPr lang="nb-NO" sz="1200" b="1">
                <a:solidFill>
                  <a:schemeClr val="bg1">
                    <a:lumMod val="65000"/>
                  </a:schemeClr>
                </a:solidFill>
              </a:rPr>
              <a:t> (</a:t>
            </a:r>
            <a:r>
              <a:rPr lang="nb-NO" sz="1200" b="1" err="1">
                <a:solidFill>
                  <a:schemeClr val="bg1">
                    <a:lumMod val="65000"/>
                  </a:schemeClr>
                </a:solidFill>
              </a:rPr>
              <a:t>on</a:t>
            </a:r>
            <a:r>
              <a:rPr lang="nb-NO" sz="1200" b="1">
                <a:solidFill>
                  <a:schemeClr val="bg1">
                    <a:lumMod val="65000"/>
                  </a:schemeClr>
                </a:solidFill>
              </a:rPr>
              <a:t> </a:t>
            </a:r>
            <a:r>
              <a:rPr lang="nb-NO" sz="1200" b="1" err="1">
                <a:solidFill>
                  <a:schemeClr val="bg1">
                    <a:lumMod val="65000"/>
                  </a:schemeClr>
                </a:solidFill>
              </a:rPr>
              <a:t>Github</a:t>
            </a:r>
            <a:r>
              <a:rPr lang="nb-NO" sz="1200" b="1">
                <a:solidFill>
                  <a:schemeClr val="bg1">
                    <a:lumMod val="65000"/>
                  </a:schemeClr>
                </a:solidFill>
              </a:rPr>
              <a:t>)</a:t>
            </a:r>
          </a:p>
        </p:txBody>
      </p:sp>
      <p:sp>
        <p:nvSpPr>
          <p:cNvPr id="11" name="TextBox 10">
            <a:extLst>
              <a:ext uri="{FF2B5EF4-FFF2-40B4-BE49-F238E27FC236}">
                <a16:creationId xmlns:a16="http://schemas.microsoft.com/office/drawing/2014/main" id="{70B617BD-532E-BC46-A4BE-DAC927DFA573}"/>
              </a:ext>
            </a:extLst>
          </p:cNvPr>
          <p:cNvSpPr txBox="1"/>
          <p:nvPr/>
        </p:nvSpPr>
        <p:spPr>
          <a:xfrm>
            <a:off x="4911064" y="4782732"/>
            <a:ext cx="2374283" cy="507831"/>
          </a:xfrm>
          <a:prstGeom prst="rect">
            <a:avLst/>
          </a:prstGeom>
          <a:noFill/>
        </p:spPr>
        <p:txBody>
          <a:bodyPr wrap="square" lIns="0" tIns="0" rIns="0" bIns="45720" rtlCol="0">
            <a:spAutoFit/>
          </a:bodyPr>
          <a:lstStyle/>
          <a:p>
            <a:pPr algn="ctr"/>
            <a:r>
              <a:rPr lang="nb-NO" b="1">
                <a:solidFill>
                  <a:schemeClr val="accent1"/>
                </a:solidFill>
              </a:rPr>
              <a:t>Nina Kylstad</a:t>
            </a:r>
          </a:p>
          <a:p>
            <a:pPr algn="ctr"/>
            <a:r>
              <a:rPr lang="nb-NO" sz="1200" b="1" err="1">
                <a:solidFill>
                  <a:schemeClr val="bg1">
                    <a:lumMod val="65000"/>
                  </a:schemeClr>
                </a:solidFill>
              </a:rPr>
              <a:t>nkylstad</a:t>
            </a:r>
            <a:r>
              <a:rPr lang="nb-NO" sz="1200" b="1">
                <a:solidFill>
                  <a:schemeClr val="bg1">
                    <a:lumMod val="65000"/>
                  </a:schemeClr>
                </a:solidFill>
              </a:rPr>
              <a:t> (</a:t>
            </a:r>
            <a:r>
              <a:rPr lang="nb-NO" sz="1200" b="1" err="1">
                <a:solidFill>
                  <a:schemeClr val="bg1">
                    <a:lumMod val="65000"/>
                  </a:schemeClr>
                </a:solidFill>
              </a:rPr>
              <a:t>on</a:t>
            </a:r>
            <a:r>
              <a:rPr lang="nb-NO" sz="1200" b="1">
                <a:solidFill>
                  <a:schemeClr val="bg1">
                    <a:lumMod val="65000"/>
                  </a:schemeClr>
                </a:solidFill>
              </a:rPr>
              <a:t> </a:t>
            </a:r>
            <a:r>
              <a:rPr lang="nb-NO" sz="1200" b="1" err="1">
                <a:solidFill>
                  <a:schemeClr val="bg1">
                    <a:lumMod val="65000"/>
                  </a:schemeClr>
                </a:solidFill>
              </a:rPr>
              <a:t>Github</a:t>
            </a:r>
            <a:r>
              <a:rPr lang="nb-NO" sz="1200" b="1">
                <a:solidFill>
                  <a:schemeClr val="bg1">
                    <a:lumMod val="65000"/>
                  </a:schemeClr>
                </a:solidFill>
              </a:rPr>
              <a:t>)</a:t>
            </a:r>
          </a:p>
        </p:txBody>
      </p:sp>
      <p:sp>
        <p:nvSpPr>
          <p:cNvPr id="12" name="TextBox 11">
            <a:extLst>
              <a:ext uri="{FF2B5EF4-FFF2-40B4-BE49-F238E27FC236}">
                <a16:creationId xmlns:a16="http://schemas.microsoft.com/office/drawing/2014/main" id="{6FFDC642-C610-734D-9592-66A47DFBC959}"/>
              </a:ext>
            </a:extLst>
          </p:cNvPr>
          <p:cNvSpPr txBox="1"/>
          <p:nvPr/>
        </p:nvSpPr>
        <p:spPr>
          <a:xfrm>
            <a:off x="7850901" y="4782732"/>
            <a:ext cx="3101015" cy="507831"/>
          </a:xfrm>
          <a:prstGeom prst="rect">
            <a:avLst/>
          </a:prstGeom>
          <a:noFill/>
        </p:spPr>
        <p:txBody>
          <a:bodyPr wrap="square" lIns="0" tIns="0" rIns="0" bIns="45720" rtlCol="0" anchor="t">
            <a:spAutoFit/>
          </a:bodyPr>
          <a:lstStyle/>
          <a:p>
            <a:pPr algn="ctr"/>
            <a:r>
              <a:rPr lang="nb-NO" b="1">
                <a:solidFill>
                  <a:schemeClr val="accent1"/>
                </a:solidFill>
              </a:rPr>
              <a:t>Stephanie </a:t>
            </a:r>
            <a:r>
              <a:rPr lang="nb-NO" b="1" err="1">
                <a:solidFill>
                  <a:schemeClr val="accent1"/>
                </a:solidFill>
              </a:rPr>
              <a:t>Buadu</a:t>
            </a:r>
            <a:endParaRPr lang="nb-NO" b="1">
              <a:solidFill>
                <a:schemeClr val="accent1"/>
              </a:solidFill>
            </a:endParaRPr>
          </a:p>
          <a:p>
            <a:pPr algn="ctr"/>
            <a:r>
              <a:rPr lang="nb-NO" sz="1200" b="1" err="1">
                <a:solidFill>
                  <a:schemeClr val="bg1">
                    <a:lumMod val="65000"/>
                  </a:schemeClr>
                </a:solidFill>
              </a:rPr>
              <a:t>acn-sbuad</a:t>
            </a:r>
            <a:r>
              <a:rPr lang="nb-NO" sz="1200" b="1">
                <a:solidFill>
                  <a:schemeClr val="bg1">
                    <a:lumMod val="65000"/>
                  </a:schemeClr>
                </a:solidFill>
              </a:rPr>
              <a:t> (</a:t>
            </a:r>
            <a:r>
              <a:rPr lang="nb-NO" sz="1200" b="1" err="1">
                <a:solidFill>
                  <a:schemeClr val="bg1">
                    <a:lumMod val="65000"/>
                  </a:schemeClr>
                </a:solidFill>
              </a:rPr>
              <a:t>on</a:t>
            </a:r>
            <a:r>
              <a:rPr lang="nb-NO" sz="1200" b="1">
                <a:solidFill>
                  <a:schemeClr val="bg1">
                    <a:lumMod val="65000"/>
                  </a:schemeClr>
                </a:solidFill>
              </a:rPr>
              <a:t> </a:t>
            </a:r>
            <a:r>
              <a:rPr lang="nb-NO" sz="1200" b="1" err="1">
                <a:solidFill>
                  <a:schemeClr val="bg1">
                    <a:lumMod val="65000"/>
                  </a:schemeClr>
                </a:solidFill>
              </a:rPr>
              <a:t>Github</a:t>
            </a:r>
            <a:r>
              <a:rPr lang="nb-NO" sz="1200" b="1">
                <a:solidFill>
                  <a:schemeClr val="bg1">
                    <a:lumMod val="65000"/>
                  </a:schemeClr>
                </a:solidFill>
              </a:rPr>
              <a:t>)</a:t>
            </a:r>
          </a:p>
        </p:txBody>
      </p:sp>
      <p:sp>
        <p:nvSpPr>
          <p:cNvPr id="14" name="TextBox 13">
            <a:extLst>
              <a:ext uri="{FF2B5EF4-FFF2-40B4-BE49-F238E27FC236}">
                <a16:creationId xmlns:a16="http://schemas.microsoft.com/office/drawing/2014/main" id="{DA03AD3E-4E2B-B34D-BE53-3886C9040FBD}"/>
              </a:ext>
            </a:extLst>
          </p:cNvPr>
          <p:cNvSpPr txBox="1"/>
          <p:nvPr/>
        </p:nvSpPr>
        <p:spPr>
          <a:xfrm>
            <a:off x="1081903" y="5362178"/>
            <a:ext cx="3393733" cy="230832"/>
          </a:xfrm>
          <a:prstGeom prst="rect">
            <a:avLst/>
          </a:prstGeom>
          <a:noFill/>
        </p:spPr>
        <p:txBody>
          <a:bodyPr wrap="square" lIns="0" tIns="0" rIns="0" bIns="45720" rtlCol="0">
            <a:spAutoFit/>
          </a:bodyPr>
          <a:lstStyle/>
          <a:p>
            <a:pPr algn="ctr"/>
            <a:r>
              <a:rPr lang="nb-NO" sz="1200">
                <a:hlinkClick r:id="rId3"/>
              </a:rPr>
              <a:t>rune.tommeras.larsen@accenture.com</a:t>
            </a:r>
            <a:endParaRPr lang="nb-NO" sz="1200" b="1">
              <a:solidFill>
                <a:schemeClr val="bg1">
                  <a:lumMod val="75000"/>
                </a:schemeClr>
              </a:solidFill>
            </a:endParaRPr>
          </a:p>
        </p:txBody>
      </p:sp>
      <p:sp>
        <p:nvSpPr>
          <p:cNvPr id="15" name="TextBox 14">
            <a:extLst>
              <a:ext uri="{FF2B5EF4-FFF2-40B4-BE49-F238E27FC236}">
                <a16:creationId xmlns:a16="http://schemas.microsoft.com/office/drawing/2014/main" id="{3488C1EF-508B-C04D-8EDB-DA9BD80EAC72}"/>
              </a:ext>
            </a:extLst>
          </p:cNvPr>
          <p:cNvSpPr txBox="1"/>
          <p:nvPr/>
        </p:nvSpPr>
        <p:spPr>
          <a:xfrm>
            <a:off x="4760541" y="5362178"/>
            <a:ext cx="2675328" cy="230832"/>
          </a:xfrm>
          <a:prstGeom prst="rect">
            <a:avLst/>
          </a:prstGeom>
          <a:noFill/>
        </p:spPr>
        <p:txBody>
          <a:bodyPr wrap="square" lIns="0" tIns="0" rIns="0" bIns="45720" rtlCol="0">
            <a:spAutoFit/>
          </a:bodyPr>
          <a:lstStyle/>
          <a:p>
            <a:pPr algn="ctr"/>
            <a:r>
              <a:rPr lang="nb-NO" sz="1200">
                <a:hlinkClick r:id="rId4"/>
              </a:rPr>
              <a:t>nina.kylstad@accenture.com</a:t>
            </a:r>
            <a:endParaRPr lang="nb-NO" sz="1000" b="1">
              <a:solidFill>
                <a:schemeClr val="bg1">
                  <a:lumMod val="75000"/>
                </a:schemeClr>
              </a:solidFill>
            </a:endParaRPr>
          </a:p>
        </p:txBody>
      </p:sp>
      <p:sp>
        <p:nvSpPr>
          <p:cNvPr id="16" name="TextBox 15">
            <a:extLst>
              <a:ext uri="{FF2B5EF4-FFF2-40B4-BE49-F238E27FC236}">
                <a16:creationId xmlns:a16="http://schemas.microsoft.com/office/drawing/2014/main" id="{36770DAE-F758-504D-A65B-9DCC04A4BD86}"/>
              </a:ext>
            </a:extLst>
          </p:cNvPr>
          <p:cNvSpPr txBox="1"/>
          <p:nvPr/>
        </p:nvSpPr>
        <p:spPr>
          <a:xfrm>
            <a:off x="7951535" y="5362178"/>
            <a:ext cx="2899747" cy="230832"/>
          </a:xfrm>
          <a:prstGeom prst="rect">
            <a:avLst/>
          </a:prstGeom>
          <a:noFill/>
        </p:spPr>
        <p:txBody>
          <a:bodyPr wrap="square" lIns="0" tIns="0" rIns="0" bIns="45720" rtlCol="0">
            <a:spAutoFit/>
          </a:bodyPr>
          <a:lstStyle/>
          <a:p>
            <a:pPr algn="ctr"/>
            <a:r>
              <a:rPr lang="nb-NO" sz="1200">
                <a:hlinkClick r:id="rId5"/>
              </a:rPr>
              <a:t>stephanie.buadu@avanade.com</a:t>
            </a:r>
            <a:endParaRPr lang="nb-NO" sz="1000" b="1">
              <a:solidFill>
                <a:schemeClr val="bg1">
                  <a:lumMod val="75000"/>
                </a:schemeClr>
              </a:solidFill>
            </a:endParaRPr>
          </a:p>
        </p:txBody>
      </p:sp>
      <p:sp>
        <p:nvSpPr>
          <p:cNvPr id="18" name="Slide Number Placeholder 9">
            <a:extLst>
              <a:ext uri="{FF2B5EF4-FFF2-40B4-BE49-F238E27FC236}">
                <a16:creationId xmlns:a16="http://schemas.microsoft.com/office/drawing/2014/main" id="{6255A563-4189-AC4C-86B1-765A84F18B59}"/>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74</a:t>
            </a:fld>
            <a:endParaRPr lang="en-US"/>
          </a:p>
        </p:txBody>
      </p:sp>
      <p:sp>
        <p:nvSpPr>
          <p:cNvPr id="20" name="Rectangle 19">
            <a:extLst>
              <a:ext uri="{FF2B5EF4-FFF2-40B4-BE49-F238E27FC236}">
                <a16:creationId xmlns:a16="http://schemas.microsoft.com/office/drawing/2014/main" id="{FAB2A008-418B-854F-B8D5-3F91D29860E2}"/>
              </a:ext>
            </a:extLst>
          </p:cNvPr>
          <p:cNvSpPr/>
          <p:nvPr/>
        </p:nvSpPr>
        <p:spPr>
          <a:xfrm>
            <a:off x="1236862" y="1298670"/>
            <a:ext cx="9718275" cy="7800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sz="2400"/>
          </a:p>
        </p:txBody>
      </p:sp>
      <p:sp>
        <p:nvSpPr>
          <p:cNvPr id="2" name="Content Placeholder 1">
            <a:extLst>
              <a:ext uri="{FF2B5EF4-FFF2-40B4-BE49-F238E27FC236}">
                <a16:creationId xmlns:a16="http://schemas.microsoft.com/office/drawing/2014/main" id="{9FA65060-AEDC-45EB-B489-01CC9B1EA412}"/>
              </a:ext>
            </a:extLst>
          </p:cNvPr>
          <p:cNvSpPr>
            <a:spLocks noGrp="1"/>
          </p:cNvSpPr>
          <p:nvPr>
            <p:ph type="body" sz="quarter" idx="10"/>
          </p:nvPr>
        </p:nvSpPr>
        <p:spPr>
          <a:xfrm>
            <a:off x="2928950" y="1482554"/>
            <a:ext cx="6334097" cy="412286"/>
          </a:xfrm>
        </p:spPr>
        <p:txBody>
          <a:bodyPr>
            <a:noAutofit/>
          </a:bodyPr>
          <a:lstStyle/>
          <a:p>
            <a:pPr algn="ctr"/>
            <a:r>
              <a:rPr lang="nb-NO" sz="2400">
                <a:hlinkClick r:id="rId6">
                  <a:extLst>
                    <a:ext uri="{A12FA001-AC4F-418D-AE19-62706E023703}">
                      <ahyp:hlinkClr xmlns:ahyp="http://schemas.microsoft.com/office/drawing/2018/hyperlinkcolor" val="tx"/>
                    </a:ext>
                  </a:extLst>
                </a:hlinkClick>
              </a:rPr>
              <a:t>https://github.com/Altinn/altinn-studio</a:t>
            </a:r>
            <a:endParaRPr lang="nb-NO" sz="2400"/>
          </a:p>
        </p:txBody>
      </p:sp>
      <p:sp>
        <p:nvSpPr>
          <p:cNvPr id="19" name="Footer Placeholder 1">
            <a:extLst>
              <a:ext uri="{FF2B5EF4-FFF2-40B4-BE49-F238E27FC236}">
                <a16:creationId xmlns:a16="http://schemas.microsoft.com/office/drawing/2014/main" id="{63D891A5-41F7-6D47-876A-56443D2EDBB7}"/>
              </a:ext>
            </a:extLst>
          </p:cNvPr>
          <p:cNvSpPr>
            <a:spLocks noGrp="1"/>
          </p:cNvSpPr>
          <p:nvPr>
            <p:ph type="ftr" sz="quarter" idx="16"/>
          </p:nvPr>
        </p:nvSpPr>
        <p:spPr>
          <a:xfrm>
            <a:off x="300087" y="6519009"/>
            <a:ext cx="5714999" cy="206375"/>
          </a:xfrm>
        </p:spPr>
        <p:txBody>
          <a:bodyPr/>
          <a:lstStyle/>
          <a:p>
            <a:r>
              <a:rPr lang="en-US" dirty="0"/>
              <a:t>Building an open source government platform in the cloud</a:t>
            </a:r>
          </a:p>
        </p:txBody>
      </p:sp>
      <p:pic>
        <p:nvPicPr>
          <p:cNvPr id="23" name="Content Placeholder 9" descr="A person looking at the camera&#10;&#10;Description automatically generated">
            <a:extLst>
              <a:ext uri="{FF2B5EF4-FFF2-40B4-BE49-F238E27FC236}">
                <a16:creationId xmlns:a16="http://schemas.microsoft.com/office/drawing/2014/main" id="{9DC5F9B5-7B43-A242-9D3B-DB1CCA0A73EA}"/>
              </a:ext>
            </a:extLst>
          </p:cNvPr>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5120291" y="2433172"/>
            <a:ext cx="1951417" cy="1951417"/>
          </a:xfrm>
          <a:prstGeom prst="ellipse">
            <a:avLst/>
          </a:prstGeom>
        </p:spPr>
      </p:pic>
      <p:pic>
        <p:nvPicPr>
          <p:cNvPr id="24" name="Content Placeholder 7" descr="A person posing for the camera&#10;&#10;Description automatically generated">
            <a:extLst>
              <a:ext uri="{FF2B5EF4-FFF2-40B4-BE49-F238E27FC236}">
                <a16:creationId xmlns:a16="http://schemas.microsoft.com/office/drawing/2014/main" id="{80F679E9-B5DA-D940-82D0-C4F0EFDDA7C4}"/>
              </a:ext>
            </a:extLst>
          </p:cNvPr>
          <p:cNvPicPr>
            <a:picLocks noChangeAspect="1"/>
          </p:cNvPicPr>
          <p:nvPr/>
        </p:nvPicPr>
        <p:blipFill rotWithShape="1">
          <a:blip r:embed="rId8"/>
          <a:srcRect/>
          <a:stretch/>
        </p:blipFill>
        <p:spPr>
          <a:xfrm>
            <a:off x="1762906" y="2477529"/>
            <a:ext cx="1952731" cy="1952731"/>
          </a:xfrm>
          <a:prstGeom prst="ellipse">
            <a:avLst/>
          </a:prstGeom>
        </p:spPr>
      </p:pic>
      <p:pic>
        <p:nvPicPr>
          <p:cNvPr id="25" name="Picture 4" descr="Stephanie Buadu">
            <a:extLst>
              <a:ext uri="{FF2B5EF4-FFF2-40B4-BE49-F238E27FC236}">
                <a16:creationId xmlns:a16="http://schemas.microsoft.com/office/drawing/2014/main" id="{7C13DAB8-1F44-884C-B5D7-74A1E6CC8ECE}"/>
              </a:ext>
            </a:extLst>
          </p:cNvPr>
          <p:cNvPicPr>
            <a:picLocks noChangeAspect="1" noChangeArrowheads="1"/>
          </p:cNvPicPr>
          <p:nvPr/>
        </p:nvPicPr>
        <p:blipFill rotWithShape="1">
          <a:blip r:embed="rId9"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362099" y="2412012"/>
            <a:ext cx="1952553" cy="1952553"/>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1CA30FB-5BC1-4D69-BECD-904C13B4B329}"/>
              </a:ext>
            </a:extLst>
          </p:cNvPr>
          <p:cNvGrpSpPr/>
          <p:nvPr/>
        </p:nvGrpSpPr>
        <p:grpSpPr>
          <a:xfrm>
            <a:off x="1993623" y="5667152"/>
            <a:ext cx="1581873" cy="261610"/>
            <a:chOff x="1762906" y="5636374"/>
            <a:chExt cx="1581873" cy="261610"/>
          </a:xfrm>
        </p:grpSpPr>
        <p:pic>
          <p:nvPicPr>
            <p:cNvPr id="1026" name="Picture 2" descr="The Branding Source: New logo: Twitter">
              <a:extLst>
                <a:ext uri="{FF2B5EF4-FFF2-40B4-BE49-F238E27FC236}">
                  <a16:creationId xmlns:a16="http://schemas.microsoft.com/office/drawing/2014/main" id="{052478F3-49D5-4947-96B8-997F52A4F1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2906" y="5664625"/>
              <a:ext cx="252587" cy="2051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CD00AC-0DB3-4FDF-9B28-5774C02FE76E}"/>
                </a:ext>
              </a:extLst>
            </p:cNvPr>
            <p:cNvSpPr txBox="1"/>
            <p:nvPr/>
          </p:nvSpPr>
          <p:spPr>
            <a:xfrm>
              <a:off x="2047659" y="5636374"/>
              <a:ext cx="1297120" cy="261610"/>
            </a:xfrm>
            <a:prstGeom prst="rect">
              <a:avLst/>
            </a:prstGeom>
            <a:noFill/>
          </p:spPr>
          <p:txBody>
            <a:bodyPr wrap="square" lIns="0" tIns="0" rIns="0" bIns="45720" rtlCol="0">
              <a:spAutoFit/>
            </a:bodyPr>
            <a:lstStyle/>
            <a:p>
              <a:r>
                <a:rPr lang="nb-NO" sz="1400"/>
                <a:t>@</a:t>
              </a:r>
              <a:r>
                <a:rPr lang="nb-NO" sz="1400" err="1"/>
                <a:t>thetecharch</a:t>
              </a:r>
              <a:endParaRPr lang="nb-NO" sz="1400"/>
            </a:p>
          </p:txBody>
        </p:sp>
      </p:grpSp>
      <p:grpSp>
        <p:nvGrpSpPr>
          <p:cNvPr id="26" name="Group 25">
            <a:extLst>
              <a:ext uri="{FF2B5EF4-FFF2-40B4-BE49-F238E27FC236}">
                <a16:creationId xmlns:a16="http://schemas.microsoft.com/office/drawing/2014/main" id="{09CC8012-46E9-4B7A-907E-F793DEE5AB09}"/>
              </a:ext>
            </a:extLst>
          </p:cNvPr>
          <p:cNvGrpSpPr/>
          <p:nvPr/>
        </p:nvGrpSpPr>
        <p:grpSpPr>
          <a:xfrm>
            <a:off x="5442794" y="5667152"/>
            <a:ext cx="1306407" cy="261610"/>
            <a:chOff x="1762906" y="5636374"/>
            <a:chExt cx="1306407" cy="261610"/>
          </a:xfrm>
        </p:grpSpPr>
        <p:pic>
          <p:nvPicPr>
            <p:cNvPr id="27" name="Picture 2" descr="The Branding Source: New logo: Twitter">
              <a:extLst>
                <a:ext uri="{FF2B5EF4-FFF2-40B4-BE49-F238E27FC236}">
                  <a16:creationId xmlns:a16="http://schemas.microsoft.com/office/drawing/2014/main" id="{F04FD3F7-4F8E-40DD-97DA-901C5BD478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2906" y="5664625"/>
              <a:ext cx="252587" cy="20510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B8A802F-7FBA-48A7-A257-76C3D4808810}"/>
                </a:ext>
              </a:extLst>
            </p:cNvPr>
            <p:cNvSpPr txBox="1"/>
            <p:nvPr/>
          </p:nvSpPr>
          <p:spPr>
            <a:xfrm>
              <a:off x="2047659" y="5636374"/>
              <a:ext cx="1021654" cy="261610"/>
            </a:xfrm>
            <a:prstGeom prst="rect">
              <a:avLst/>
            </a:prstGeom>
            <a:noFill/>
          </p:spPr>
          <p:txBody>
            <a:bodyPr wrap="square" lIns="0" tIns="0" rIns="0" bIns="45720" rtlCol="0">
              <a:spAutoFit/>
            </a:bodyPr>
            <a:lstStyle/>
            <a:p>
              <a:r>
                <a:rPr lang="nb-NO" sz="1400"/>
                <a:t>@</a:t>
              </a:r>
              <a:r>
                <a:rPr lang="nb-NO" sz="1400" err="1"/>
                <a:t>nkylstad</a:t>
              </a:r>
              <a:endParaRPr lang="nb-NO" sz="1400"/>
            </a:p>
          </p:txBody>
        </p:sp>
      </p:grpSp>
      <p:grpSp>
        <p:nvGrpSpPr>
          <p:cNvPr id="29" name="Group 28">
            <a:extLst>
              <a:ext uri="{FF2B5EF4-FFF2-40B4-BE49-F238E27FC236}">
                <a16:creationId xmlns:a16="http://schemas.microsoft.com/office/drawing/2014/main" id="{59DB27DF-474C-40EF-87FA-D9F0B275BDEB}"/>
              </a:ext>
            </a:extLst>
          </p:cNvPr>
          <p:cNvGrpSpPr/>
          <p:nvPr/>
        </p:nvGrpSpPr>
        <p:grpSpPr>
          <a:xfrm>
            <a:off x="8891970" y="5663594"/>
            <a:ext cx="1306407" cy="261610"/>
            <a:chOff x="1762906" y="5636374"/>
            <a:chExt cx="1306407" cy="261610"/>
          </a:xfrm>
        </p:grpSpPr>
        <p:pic>
          <p:nvPicPr>
            <p:cNvPr id="30" name="Picture 2" descr="The Branding Source: New logo: Twitter">
              <a:extLst>
                <a:ext uri="{FF2B5EF4-FFF2-40B4-BE49-F238E27FC236}">
                  <a16:creationId xmlns:a16="http://schemas.microsoft.com/office/drawing/2014/main" id="{3E0B3D53-A3D7-4D18-A0DA-47A25A14F0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2906" y="5664625"/>
              <a:ext cx="252587" cy="20510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80169E4-F6DF-429C-8EA6-22EF2D9FCF3C}"/>
                </a:ext>
              </a:extLst>
            </p:cNvPr>
            <p:cNvSpPr txBox="1"/>
            <p:nvPr/>
          </p:nvSpPr>
          <p:spPr>
            <a:xfrm>
              <a:off x="2047659" y="5636374"/>
              <a:ext cx="1021654" cy="261610"/>
            </a:xfrm>
            <a:prstGeom prst="rect">
              <a:avLst/>
            </a:prstGeom>
            <a:noFill/>
          </p:spPr>
          <p:txBody>
            <a:bodyPr wrap="square" lIns="0" tIns="0" rIns="0" bIns="45720" rtlCol="0">
              <a:spAutoFit/>
            </a:bodyPr>
            <a:lstStyle/>
            <a:p>
              <a:r>
                <a:rPr lang="nb-NO" sz="1400"/>
                <a:t>@</a:t>
              </a:r>
              <a:r>
                <a:rPr lang="nb-NO" sz="1400" err="1"/>
                <a:t>sbuadu</a:t>
              </a:r>
              <a:endParaRPr lang="nb-NO" sz="1400"/>
            </a:p>
          </p:txBody>
        </p:sp>
      </p:grpSp>
    </p:spTree>
    <p:extLst>
      <p:ext uri="{BB962C8B-B14F-4D97-AF65-F5344CB8AC3E}">
        <p14:creationId xmlns:p14="http://schemas.microsoft.com/office/powerpoint/2010/main" val="1363840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21C34981-6DAB-4D3D-A3AF-6AADBCC7CFD3}"/>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a:extLst>
              <a:ext uri="{FF2B5EF4-FFF2-40B4-BE49-F238E27FC236}">
                <a16:creationId xmlns:a16="http://schemas.microsoft.com/office/drawing/2014/main" id="{F9CAC1F9-CFA1-428C-B206-3718D7097F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992" r="21122" b="57"/>
          <a:stretch/>
        </p:blipFill>
        <p:spPr>
          <a:xfrm>
            <a:off x="5049804" y="177343"/>
            <a:ext cx="5776339" cy="6384823"/>
          </a:xfrm>
          <a:prstGeom prst="rect">
            <a:avLst/>
          </a:prstGeom>
        </p:spPr>
      </p:pic>
      <p:sp>
        <p:nvSpPr>
          <p:cNvPr id="7" name="Slide Number Placeholder 4">
            <a:extLst>
              <a:ext uri="{FF2B5EF4-FFF2-40B4-BE49-F238E27FC236}">
                <a16:creationId xmlns:a16="http://schemas.microsoft.com/office/drawing/2014/main" id="{EDB74BD9-F922-1D40-926F-74574D5ECA5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8</a:t>
            </a:fld>
            <a:endParaRPr lang="en-US"/>
          </a:p>
        </p:txBody>
      </p:sp>
      <p:sp>
        <p:nvSpPr>
          <p:cNvPr id="8" name="Footer Placeholder 1">
            <a:extLst>
              <a:ext uri="{FF2B5EF4-FFF2-40B4-BE49-F238E27FC236}">
                <a16:creationId xmlns:a16="http://schemas.microsoft.com/office/drawing/2014/main" id="{D931DB02-D185-124F-9B89-382E3ABEEE5B}"/>
              </a:ext>
            </a:extLst>
          </p:cNvPr>
          <p:cNvSpPr txBox="1">
            <a:spLocks/>
          </p:cNvSpPr>
          <p:nvPr/>
        </p:nvSpPr>
        <p:spPr>
          <a:xfrm>
            <a:off x="-9021"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3" name="Title 2">
            <a:extLst>
              <a:ext uri="{FF2B5EF4-FFF2-40B4-BE49-F238E27FC236}">
                <a16:creationId xmlns:a16="http://schemas.microsoft.com/office/drawing/2014/main" id="{06C0F719-A96F-41DC-AA43-06E3347C69E0}"/>
              </a:ext>
            </a:extLst>
          </p:cNvPr>
          <p:cNvSpPr txBox="1">
            <a:spLocks/>
          </p:cNvSpPr>
          <p:nvPr/>
        </p:nvSpPr>
        <p:spPr>
          <a:xfrm>
            <a:off x="381000" y="2746445"/>
            <a:ext cx="3505200" cy="1383101"/>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a:t>Service</a:t>
            </a:r>
            <a:br>
              <a:rPr lang="nb-NO"/>
            </a:br>
            <a:r>
              <a:rPr lang="nb-NO" err="1">
                <a:solidFill>
                  <a:schemeClr val="accent1"/>
                </a:solidFill>
              </a:rPr>
              <a:t>Catalogue</a:t>
            </a:r>
          </a:p>
        </p:txBody>
      </p:sp>
    </p:spTree>
    <p:extLst>
      <p:ext uri="{BB962C8B-B14F-4D97-AF65-F5344CB8AC3E}">
        <p14:creationId xmlns:p14="http://schemas.microsoft.com/office/powerpoint/2010/main" val="3594615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2AEE098-3BD8-4716-B933-8D741053EA52}"/>
              </a:ext>
            </a:extLst>
          </p:cNvPr>
          <p:cNvSpPr/>
          <p:nvPr/>
        </p:nvSpPr>
        <p:spPr>
          <a:xfrm>
            <a:off x="-9021" y="4914900"/>
            <a:ext cx="12192000" cy="1943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0" name="Rectangle 29">
            <a:extLst>
              <a:ext uri="{FF2B5EF4-FFF2-40B4-BE49-F238E27FC236}">
                <a16:creationId xmlns:a16="http://schemas.microsoft.com/office/drawing/2014/main" id="{2ED96F4B-E223-46A8-ABC2-9A90ACA5F20A}"/>
              </a:ext>
            </a:extLst>
          </p:cNvPr>
          <p:cNvSpPr/>
          <p:nvPr/>
        </p:nvSpPr>
        <p:spPr>
          <a:xfrm>
            <a:off x="427590"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3" name="Rectangle 22">
            <a:extLst>
              <a:ext uri="{FF2B5EF4-FFF2-40B4-BE49-F238E27FC236}">
                <a16:creationId xmlns:a16="http://schemas.microsoft.com/office/drawing/2014/main" id="{622833FF-FBA1-5B44-9B89-99FA1D8A051E}"/>
              </a:ext>
            </a:extLst>
          </p:cNvPr>
          <p:cNvSpPr/>
          <p:nvPr/>
        </p:nvSpPr>
        <p:spPr>
          <a:xfrm>
            <a:off x="6380708"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Rectangle 18">
            <a:extLst>
              <a:ext uri="{FF2B5EF4-FFF2-40B4-BE49-F238E27FC236}">
                <a16:creationId xmlns:a16="http://schemas.microsoft.com/office/drawing/2014/main" id="{3F49B218-C650-5B44-BF86-775452C83418}"/>
              </a:ext>
            </a:extLst>
          </p:cNvPr>
          <p:cNvSpPr/>
          <p:nvPr/>
        </p:nvSpPr>
        <p:spPr>
          <a:xfrm>
            <a:off x="9356324"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5864BCF-B34C-9441-A125-3B2C0312D1C2}"/>
              </a:ext>
            </a:extLst>
          </p:cNvPr>
          <p:cNvSpPr/>
          <p:nvPr/>
        </p:nvSpPr>
        <p:spPr>
          <a:xfrm>
            <a:off x="3405092"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Rectangle 16">
            <a:extLst>
              <a:ext uri="{FF2B5EF4-FFF2-40B4-BE49-F238E27FC236}">
                <a16:creationId xmlns:a16="http://schemas.microsoft.com/office/drawing/2014/main" id="{7702EE9A-AC37-C54A-B0A4-6B6949CAEA16}"/>
              </a:ext>
            </a:extLst>
          </p:cNvPr>
          <p:cNvSpPr/>
          <p:nvPr/>
        </p:nvSpPr>
        <p:spPr>
          <a:xfrm>
            <a:off x="404146"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7" name="Content Placeholder 6">
            <a:extLst>
              <a:ext uri="{FF2B5EF4-FFF2-40B4-BE49-F238E27FC236}">
                <a16:creationId xmlns:a16="http://schemas.microsoft.com/office/drawing/2014/main" id="{920D6F6D-372E-46C2-8428-94221CC1C001}"/>
              </a:ext>
            </a:extLst>
          </p:cNvPr>
          <p:cNvSpPr>
            <a:spLocks noGrp="1"/>
          </p:cNvSpPr>
          <p:nvPr>
            <p:ph type="body" sz="quarter" idx="10"/>
          </p:nvPr>
        </p:nvSpPr>
        <p:spPr>
          <a:xfrm>
            <a:off x="427336" y="3747733"/>
            <a:ext cx="2286373" cy="803496"/>
          </a:xfrm>
        </p:spPr>
        <p:txBody>
          <a:bodyPr>
            <a:normAutofit/>
          </a:bodyPr>
          <a:lstStyle/>
          <a:p>
            <a:pPr marL="55561" algn="ctr"/>
            <a:r>
              <a:rPr lang="en-US" sz="1800"/>
              <a:t>Government agency…</a:t>
            </a:r>
          </a:p>
        </p:txBody>
      </p:sp>
      <p:sp>
        <p:nvSpPr>
          <p:cNvPr id="8" name="Slide Number Placeholder 4">
            <a:extLst>
              <a:ext uri="{FF2B5EF4-FFF2-40B4-BE49-F238E27FC236}">
                <a16:creationId xmlns:a16="http://schemas.microsoft.com/office/drawing/2014/main" id="{E06DB838-0896-864E-AD46-A6744F3DF25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9</a:t>
            </a:fld>
            <a:endParaRPr lang="en-US"/>
          </a:p>
        </p:txBody>
      </p:sp>
      <p:sp>
        <p:nvSpPr>
          <p:cNvPr id="9" name="Footer Placeholder 1">
            <a:extLst>
              <a:ext uri="{FF2B5EF4-FFF2-40B4-BE49-F238E27FC236}">
                <a16:creationId xmlns:a16="http://schemas.microsoft.com/office/drawing/2014/main" id="{3F4DBB73-2F80-EB46-8F20-7CFE2F5E07A7}"/>
              </a:ext>
            </a:extLst>
          </p:cNvPr>
          <p:cNvSpPr txBox="1">
            <a:spLocks/>
          </p:cNvSpPr>
          <p:nvPr/>
        </p:nvSpPr>
        <p:spPr>
          <a:xfrm>
            <a:off x="-9021" y="6529487"/>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2" name="Content Placeholder 6">
            <a:extLst>
              <a:ext uri="{FF2B5EF4-FFF2-40B4-BE49-F238E27FC236}">
                <a16:creationId xmlns:a16="http://schemas.microsoft.com/office/drawing/2014/main" id="{7C1A7E8B-FAB8-9E4F-A22F-A60336594E38}"/>
              </a:ext>
            </a:extLst>
          </p:cNvPr>
          <p:cNvSpPr txBox="1">
            <a:spLocks/>
          </p:cNvSpPr>
          <p:nvPr/>
        </p:nvSpPr>
        <p:spPr>
          <a:xfrm>
            <a:off x="3340501" y="3747733"/>
            <a:ext cx="2461935" cy="556469"/>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…needs data from population</a:t>
            </a:r>
          </a:p>
        </p:txBody>
      </p:sp>
      <p:sp>
        <p:nvSpPr>
          <p:cNvPr id="13" name="Content Placeholder 6">
            <a:extLst>
              <a:ext uri="{FF2B5EF4-FFF2-40B4-BE49-F238E27FC236}">
                <a16:creationId xmlns:a16="http://schemas.microsoft.com/office/drawing/2014/main" id="{4AACFE52-87CE-5742-815E-EE831587CEC2}"/>
              </a:ext>
            </a:extLst>
          </p:cNvPr>
          <p:cNvSpPr txBox="1">
            <a:spLocks/>
          </p:cNvSpPr>
          <p:nvPr/>
        </p:nvSpPr>
        <p:spPr>
          <a:xfrm>
            <a:off x="6597139" y="3783042"/>
            <a:ext cx="1899887" cy="866637"/>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Create  digital service…</a:t>
            </a:r>
          </a:p>
        </p:txBody>
      </p:sp>
      <p:sp>
        <p:nvSpPr>
          <p:cNvPr id="14" name="Content Placeholder 6">
            <a:extLst>
              <a:ext uri="{FF2B5EF4-FFF2-40B4-BE49-F238E27FC236}">
                <a16:creationId xmlns:a16="http://schemas.microsoft.com/office/drawing/2014/main" id="{E11A10C7-2D94-D045-BF92-28E942624661}"/>
              </a:ext>
            </a:extLst>
          </p:cNvPr>
          <p:cNvSpPr txBox="1">
            <a:spLocks/>
          </p:cNvSpPr>
          <p:nvPr/>
        </p:nvSpPr>
        <p:spPr>
          <a:xfrm>
            <a:off x="9720542" y="3783042"/>
            <a:ext cx="1604314" cy="70425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…to collect responses</a:t>
            </a:r>
          </a:p>
        </p:txBody>
      </p:sp>
      <p:pic>
        <p:nvPicPr>
          <p:cNvPr id="3" name="Picture 2" descr="A picture containing drawing&#10;&#10;Description automatically generated">
            <a:extLst>
              <a:ext uri="{FF2B5EF4-FFF2-40B4-BE49-F238E27FC236}">
                <a16:creationId xmlns:a16="http://schemas.microsoft.com/office/drawing/2014/main" id="{D507647C-ACBA-4545-9298-54D4AE05F8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342" y="2424075"/>
            <a:ext cx="1147812" cy="1147812"/>
          </a:xfrm>
          <a:prstGeom prst="rect">
            <a:avLst/>
          </a:prstGeom>
        </p:spPr>
      </p:pic>
      <p:pic>
        <p:nvPicPr>
          <p:cNvPr id="29" name="Graphic 28">
            <a:extLst>
              <a:ext uri="{FF2B5EF4-FFF2-40B4-BE49-F238E27FC236}">
                <a16:creationId xmlns:a16="http://schemas.microsoft.com/office/drawing/2014/main" id="{6AFBAF3E-2582-4063-8ADC-165FFDD35C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5969" y="2352483"/>
            <a:ext cx="1290997" cy="1290997"/>
          </a:xfrm>
          <a:prstGeom prst="rect">
            <a:avLst/>
          </a:prstGeom>
        </p:spPr>
      </p:pic>
      <p:pic>
        <p:nvPicPr>
          <p:cNvPr id="31" name="Graphic 30">
            <a:extLst>
              <a:ext uri="{FF2B5EF4-FFF2-40B4-BE49-F238E27FC236}">
                <a16:creationId xmlns:a16="http://schemas.microsoft.com/office/drawing/2014/main" id="{59C32B4D-61EB-44F7-B37C-B7E462A1AC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1585" y="2352483"/>
            <a:ext cx="1290997" cy="1290997"/>
          </a:xfrm>
          <a:prstGeom prst="rect">
            <a:avLst/>
          </a:prstGeom>
        </p:spPr>
      </p:pic>
      <p:pic>
        <p:nvPicPr>
          <p:cNvPr id="32" name="Graphic 31">
            <a:extLst>
              <a:ext uri="{FF2B5EF4-FFF2-40B4-BE49-F238E27FC236}">
                <a16:creationId xmlns:a16="http://schemas.microsoft.com/office/drawing/2014/main" id="{BB2B82D7-BD8F-4ED3-9A7B-ED01DA639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201" y="2352483"/>
            <a:ext cx="1290997" cy="1290997"/>
          </a:xfrm>
          <a:prstGeom prst="rect">
            <a:avLst/>
          </a:prstGeom>
        </p:spPr>
      </p:pic>
      <p:sp>
        <p:nvSpPr>
          <p:cNvPr id="5" name="Title 4">
            <a:extLst>
              <a:ext uri="{FF2B5EF4-FFF2-40B4-BE49-F238E27FC236}">
                <a16:creationId xmlns:a16="http://schemas.microsoft.com/office/drawing/2014/main" id="{9EEFB8CF-CD82-426F-88C6-218D3522A1F7}"/>
              </a:ext>
            </a:extLst>
          </p:cNvPr>
          <p:cNvSpPr>
            <a:spLocks noGrp="1"/>
          </p:cNvSpPr>
          <p:nvPr>
            <p:ph type="title"/>
          </p:nvPr>
        </p:nvSpPr>
        <p:spPr/>
        <p:txBody>
          <a:bodyPr/>
          <a:lstStyle/>
          <a:p>
            <a:endParaRPr lang="nb-NO"/>
          </a:p>
        </p:txBody>
      </p:sp>
      <p:sp>
        <p:nvSpPr>
          <p:cNvPr id="33" name="Rectangle 32">
            <a:extLst>
              <a:ext uri="{FF2B5EF4-FFF2-40B4-BE49-F238E27FC236}">
                <a16:creationId xmlns:a16="http://schemas.microsoft.com/office/drawing/2014/main" id="{F32C1A4E-56C3-461F-A0D3-AFB307B1BDA0}"/>
              </a:ext>
            </a:extLst>
          </p:cNvPr>
          <p:cNvSpPr/>
          <p:nvPr/>
        </p:nvSpPr>
        <p:spPr>
          <a:xfrm>
            <a:off x="-9021" y="0"/>
            <a:ext cx="12192000" cy="1943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35" name="Straight Arrow Connector 34">
            <a:extLst>
              <a:ext uri="{FF2B5EF4-FFF2-40B4-BE49-F238E27FC236}">
                <a16:creationId xmlns:a16="http://schemas.microsoft.com/office/drawing/2014/main" id="{919E29B4-1FBE-4043-B5E4-BA544656FD85}"/>
              </a:ext>
            </a:extLst>
          </p:cNvPr>
          <p:cNvCxnSpPr>
            <a:cxnSpLocks/>
          </p:cNvCxnSpPr>
          <p:nvPr/>
        </p:nvCxnSpPr>
        <p:spPr>
          <a:xfrm>
            <a:off x="2873571"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2A2B7-78E4-4406-B9F3-26FAD4482F40}"/>
              </a:ext>
            </a:extLst>
          </p:cNvPr>
          <p:cNvCxnSpPr>
            <a:cxnSpLocks/>
          </p:cNvCxnSpPr>
          <p:nvPr/>
        </p:nvCxnSpPr>
        <p:spPr>
          <a:xfrm>
            <a:off x="5873032"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EFDFB0E-9637-419D-8A43-C5E49D74BDDF}"/>
              </a:ext>
            </a:extLst>
          </p:cNvPr>
          <p:cNvCxnSpPr>
            <a:cxnSpLocks/>
          </p:cNvCxnSpPr>
          <p:nvPr/>
        </p:nvCxnSpPr>
        <p:spPr>
          <a:xfrm>
            <a:off x="8956517"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827634"/>
      </p:ext>
    </p:extLst>
  </p:cSld>
  <p:clrMapOvr>
    <a:masterClrMapping/>
  </p:clrMapOvr>
</p:sld>
</file>

<file path=ppt/theme/theme1.xml><?xml version="1.0" encoding="utf-8"?>
<a:theme xmlns:a="http://schemas.openxmlformats.org/drawingml/2006/main" name="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02EFB40CFD274B9D7659DF6CDDB426" ma:contentTypeVersion="4" ma:contentTypeDescription="Create a new document." ma:contentTypeScope="" ma:versionID="db5564d197429837c38453f6b7896756">
  <xsd:schema xmlns:xsd="http://www.w3.org/2001/XMLSchema" xmlns:xs="http://www.w3.org/2001/XMLSchema" xmlns:p="http://schemas.microsoft.com/office/2006/metadata/properties" xmlns:ns2="5a431bf8-33fb-4887-b212-8f11333bd4a3" xmlns:ns3="82621087-f8d1-4744-bb2b-12ef7df11c51" targetNamespace="http://schemas.microsoft.com/office/2006/metadata/properties" ma:root="true" ma:fieldsID="ff365a5b668a554c499a3b77e6fd5e88" ns2:_="" ns3:_="">
    <xsd:import namespace="5a431bf8-33fb-4887-b212-8f11333bd4a3"/>
    <xsd:import namespace="82621087-f8d1-4744-bb2b-12ef7df11c5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431bf8-33fb-4887-b212-8f11333bd4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621087-f8d1-4744-bb2b-12ef7df11c5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D95524-A27C-482A-8CFD-2BC6356689D0}">
  <ds:schemaRefs>
    <ds:schemaRef ds:uri="http://schemas.microsoft.com/sharepoint/v3/contenttype/forms"/>
  </ds:schemaRefs>
</ds:datastoreItem>
</file>

<file path=customXml/itemProps2.xml><?xml version="1.0" encoding="utf-8"?>
<ds:datastoreItem xmlns:ds="http://schemas.openxmlformats.org/officeDocument/2006/customXml" ds:itemID="{E0002C7C-7F93-47D8-A987-128EDA89D703}">
  <ds:schemaRefs>
    <ds:schemaRef ds:uri="5a431bf8-33fb-4887-b212-8f11333bd4a3"/>
    <ds:schemaRef ds:uri="82621087-f8d1-4744-bb2b-12ef7df11c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34DDAC-CAA0-4E87-980F-6BF5010B4710}">
  <ds:schemaRefs>
    <ds:schemaRef ds:uri="http://purl.org/dc/terms/"/>
    <ds:schemaRef ds:uri="http://schemas.openxmlformats.org/package/2006/metadata/core-properties"/>
    <ds:schemaRef ds:uri="http://schemas.microsoft.com/office/2006/metadata/properties"/>
    <ds:schemaRef ds:uri="http://schemas.microsoft.com/office/2006/documentManagement/types"/>
    <ds:schemaRef ds:uri="82621087-f8d1-4744-bb2b-12ef7df11c51"/>
    <ds:schemaRef ds:uri="http://purl.org/dc/elements/1.1/"/>
    <ds:schemaRef ds:uri="http://schemas.microsoft.com/office/infopath/2007/PartnerControls"/>
    <ds:schemaRef ds:uri="5a431bf8-33fb-4887-b212-8f11333bd4a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Titles</Template>
  <TotalTime>35</TotalTime>
  <Words>4682</Words>
  <Application>Microsoft Office PowerPoint</Application>
  <PresentationFormat>Widescreen</PresentationFormat>
  <Paragraphs>1088</Paragraphs>
  <Slides>74</Slides>
  <Notes>69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74</vt:i4>
      </vt:variant>
    </vt:vector>
  </HeadingPairs>
  <TitlesOfParts>
    <vt:vector size="84" baseType="lpstr">
      <vt:lpstr>Arial</vt:lpstr>
      <vt:lpstr>Arial Black</vt:lpstr>
      <vt:lpstr>Calibri</vt:lpstr>
      <vt:lpstr>Consolas</vt:lpstr>
      <vt:lpstr>Graphik</vt:lpstr>
      <vt:lpstr>Graphik Black</vt:lpstr>
      <vt:lpstr>Graphik Light</vt:lpstr>
      <vt:lpstr>Graphik Medium</vt:lpstr>
      <vt:lpstr>Graphik Regular</vt:lpstr>
      <vt:lpstr>Titles</vt:lpstr>
      <vt:lpstr>PowerPoint Presentation</vt:lpstr>
      <vt:lpstr>Who are we?</vt:lpstr>
      <vt:lpstr>PowerPoint Presentation</vt:lpstr>
      <vt:lpstr>PowerPoint Presentation</vt:lpstr>
      <vt:lpstr>PowerPoint Presentation</vt:lpstr>
      <vt:lpstr>Percentage of users per age group</vt:lpstr>
      <vt:lpstr>PowerPoint Presentation</vt:lpstr>
      <vt:lpstr>PowerPoint Presentation</vt:lpstr>
      <vt:lpstr>PowerPoint Presentation</vt:lpstr>
      <vt:lpstr>Daily traffic Altinn 2019 </vt:lpstr>
      <vt:lpstr>Limited UI possibilities</vt:lpstr>
      <vt:lpstr>Altinn 2.0 Limitations</vt:lpstr>
      <vt:lpstr>PowerPoint Presentation</vt:lpstr>
      <vt:lpstr>It all started with a proof of concept</vt:lpstr>
      <vt:lpstr>PowerPoint Presentation</vt:lpstr>
      <vt:lpstr>The concept</vt:lpstr>
      <vt:lpstr>Architecture principles</vt:lpstr>
      <vt:lpstr>Free and open-source software</vt:lpstr>
      <vt:lpstr>Build with modern and popular frameworks</vt:lpstr>
      <vt:lpstr>PowerPoint Presentation</vt:lpstr>
      <vt:lpstr>Build as microservices</vt:lpstr>
      <vt:lpstr>Favor managed services </vt:lpstr>
      <vt:lpstr>Isolation between application owners</vt:lpstr>
      <vt:lpstr>The solutions</vt:lpstr>
      <vt:lpstr>Altinn 3 is made up of 3 solutions</vt:lpstr>
      <vt:lpstr>Altinn 3 is made up of 3 solutions</vt:lpstr>
      <vt:lpstr>Altinn 3 is made up of 3 solutions</vt:lpstr>
      <vt:lpstr>Altinn 3 is made up of 3 solutions</vt:lpstr>
      <vt:lpstr>Altinn 3 is made up of 3 solutions</vt:lpstr>
      <vt:lpstr>PowerPoint Presentation</vt:lpstr>
      <vt:lpstr>Key features</vt:lpstr>
      <vt:lpstr>PowerPoint Presentation</vt:lpstr>
      <vt:lpstr>Flexible solution Customizing the app</vt:lpstr>
      <vt:lpstr>PowerPoint Presentation</vt:lpstr>
      <vt:lpstr>Modern UI Altinn Studio</vt:lpstr>
      <vt:lpstr>Modern UI Altinn Apps</vt:lpstr>
      <vt:lpstr>Modern UI Altinn Apps</vt:lpstr>
      <vt:lpstr>PowerPoint Presentation</vt:lpstr>
      <vt:lpstr>PowerPoint Presentation</vt:lpstr>
      <vt:lpstr>PowerPoint Presentation</vt:lpstr>
      <vt:lpstr>PowerPoint Presentation</vt:lpstr>
      <vt:lpstr>PowerPoint Presentation</vt:lpstr>
      <vt:lpstr>Quick iterative testing Platform mock</vt:lpstr>
      <vt:lpstr>Self-service deploy </vt:lpstr>
      <vt:lpstr>PowerPoint Presentation</vt:lpstr>
      <vt:lpstr>Flexible scaling </vt:lpstr>
      <vt:lpstr>PowerPoint Presentation</vt:lpstr>
      <vt:lpstr>PowerPoint Presentation</vt:lpstr>
      <vt:lpstr>From code on GitHub to running services online</vt:lpstr>
      <vt:lpstr>PowerPoint Presentation</vt:lpstr>
      <vt:lpstr>PowerPoint Presentation</vt:lpstr>
      <vt:lpstr>PowerPoint Presentation</vt:lpstr>
      <vt:lpstr>From code on GitHub to running services online</vt:lpstr>
      <vt:lpstr>PowerPoint Presentation</vt:lpstr>
      <vt:lpstr>PowerPoint Presentation</vt:lpstr>
      <vt:lpstr>PowerPoint Presentation</vt:lpstr>
      <vt:lpstr>PowerPoint Presentation</vt:lpstr>
      <vt:lpstr>PowerPoint Presentation</vt:lpstr>
      <vt:lpstr>PowerPoint Presentation</vt:lpstr>
      <vt:lpstr>How have we selected which components to use? </vt:lpstr>
      <vt:lpstr>Cloud Components Summary</vt:lpstr>
      <vt:lpstr>PowerPoint Presentation</vt:lpstr>
      <vt:lpstr>Azure Cosmos DB</vt:lpstr>
      <vt:lpstr>Application Insight </vt:lpstr>
      <vt:lpstr>PowerPoint Presentation</vt:lpstr>
      <vt:lpstr>PowerPoint Presentation</vt:lpstr>
      <vt:lpstr>PowerPoint Presentation</vt:lpstr>
      <vt:lpstr>Experiences</vt:lpstr>
      <vt:lpstr>PowerPoint Presentation</vt:lpstr>
      <vt:lpstr>PowerPoint Presentation</vt:lpstr>
      <vt:lpstr>Current status</vt:lpstr>
      <vt:lpstr>What is next</vt:lpstr>
      <vt:lpstr>Documentation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Standard powerpoint template</dc:title>
  <dc:creator>Kiernan, Louise</dc:creator>
  <cp:lastModifiedBy>Larsen, Rune Tømmerås</cp:lastModifiedBy>
  <cp:revision>9</cp:revision>
  <dcterms:created xsi:type="dcterms:W3CDTF">2019-10-14T15:32:39Z</dcterms:created>
  <dcterms:modified xsi:type="dcterms:W3CDTF">2020-06-18T08:35:16Z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0x0101005E02EFB40CFD274B9D7659DF6CDDB426</vt:lpwstr>
  </property>
</Properties>
</file>